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db70900f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db70900f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db70900f1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db70900f1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db70900f1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db70900f1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db70900f1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db70900f1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db70900f1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db70900f1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db70900f1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db70900f1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db70900f1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db70900f1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db70900f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db70900f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db70900f1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db70900f1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db70900f1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db70900f1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Benzodiazepines on the HPA Axis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33448"/>
            <a:ext cx="42426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Wang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Ogunkunle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Krupa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59625" y="2031100"/>
            <a:ext cx="22746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952575" y="608400"/>
            <a:ext cx="4824600" cy="4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75">
                <a:solidFill>
                  <a:schemeClr val="dk1"/>
                </a:solidFill>
              </a:rPr>
              <a:t>Krd:</a:t>
            </a:r>
            <a:endParaRPr sz="4975">
              <a:solidFill>
                <a:schemeClr val="dk1"/>
              </a:solidFill>
            </a:endParaRPr>
          </a:p>
          <a:p>
            <a:pPr indent="-35498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4975">
                <a:solidFill>
                  <a:schemeClr val="dk1"/>
                </a:solidFill>
              </a:rPr>
              <a:t>When Krd is high, GR concentration is at a </a:t>
            </a:r>
            <a:r>
              <a:rPr b="1" lang="en" sz="4975">
                <a:solidFill>
                  <a:schemeClr val="dk1"/>
                </a:solidFill>
              </a:rPr>
              <a:t>low</a:t>
            </a:r>
            <a:r>
              <a:rPr lang="en" sz="4975">
                <a:solidFill>
                  <a:schemeClr val="dk1"/>
                </a:solidFill>
              </a:rPr>
              <a:t> steady state</a:t>
            </a:r>
            <a:endParaRPr sz="4975">
              <a:solidFill>
                <a:schemeClr val="dk1"/>
              </a:solidFill>
            </a:endParaRPr>
          </a:p>
          <a:p>
            <a:pPr indent="-35498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4975">
                <a:solidFill>
                  <a:schemeClr val="dk1"/>
                </a:solidFill>
              </a:rPr>
              <a:t>When Krd is low, GR concentration is at a </a:t>
            </a:r>
            <a:r>
              <a:rPr b="1" lang="en" sz="4975">
                <a:solidFill>
                  <a:schemeClr val="dk1"/>
                </a:solidFill>
              </a:rPr>
              <a:t>high</a:t>
            </a:r>
            <a:r>
              <a:rPr lang="en" sz="4975">
                <a:solidFill>
                  <a:schemeClr val="dk1"/>
                </a:solidFill>
              </a:rPr>
              <a:t> steady state</a:t>
            </a:r>
            <a:endParaRPr sz="4975">
              <a:solidFill>
                <a:schemeClr val="dk1"/>
              </a:solidFill>
            </a:endParaRPr>
          </a:p>
          <a:p>
            <a:pPr indent="-35498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4975">
                <a:solidFill>
                  <a:schemeClr val="dk1"/>
                </a:solidFill>
              </a:rPr>
              <a:t>Depending on Krd, extreme stress can push subjects into different steady states</a:t>
            </a:r>
            <a:endParaRPr sz="4975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75">
              <a:solidFill>
                <a:srgbClr val="282828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8777175" y="4820400"/>
            <a:ext cx="36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DO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59625" y="2031100"/>
            <a:ext cx="22746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952600" y="230650"/>
            <a:ext cx="48246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HPA axis has a central role in regulating homeostatic systems in the </a:t>
            </a:r>
            <a:r>
              <a:rPr lang="en" sz="5600">
                <a:solidFill>
                  <a:schemeClr val="dk1"/>
                </a:solidFill>
              </a:rPr>
              <a:t>body…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5600">
                <a:solidFill>
                  <a:schemeClr val="dk1"/>
                </a:solidFill>
              </a:rPr>
              <a:t>Metabolic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5600">
                <a:solidFill>
                  <a:schemeClr val="dk1"/>
                </a:solidFill>
              </a:rPr>
              <a:t>Cardiovascular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5600">
                <a:solidFill>
                  <a:schemeClr val="dk1"/>
                </a:solidFill>
              </a:rPr>
              <a:t>Immune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5600">
                <a:solidFill>
                  <a:schemeClr val="dk1"/>
                </a:solidFill>
              </a:rPr>
              <a:t>Reproductive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5600">
                <a:solidFill>
                  <a:schemeClr val="dk1"/>
                </a:solidFill>
              </a:rPr>
              <a:t>CNS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5600">
                <a:solidFill>
                  <a:srgbClr val="000000"/>
                </a:solidFill>
              </a:rPr>
              <a:t>G</a:t>
            </a:r>
            <a:r>
              <a:rPr lang="en" sz="5600">
                <a:solidFill>
                  <a:srgbClr val="282828"/>
                </a:solidFill>
                <a:highlight>
                  <a:srgbClr val="F7F7F7"/>
                </a:highlight>
              </a:rPr>
              <a:t>eneralized anxiety disorder</a:t>
            </a:r>
            <a:r>
              <a:rPr lang="en" sz="5600">
                <a:solidFill>
                  <a:srgbClr val="000000"/>
                </a:solidFill>
              </a:rPr>
              <a:t> = Hypercortisolism</a:t>
            </a:r>
            <a:endParaRPr sz="56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5600">
                <a:solidFill>
                  <a:srgbClr val="282828"/>
                </a:solidFill>
                <a:highlight>
                  <a:srgbClr val="F7F7F7"/>
                </a:highlight>
              </a:rPr>
              <a:t>PTSD = hypersecretion of CRH with consequent down-regulation</a:t>
            </a:r>
            <a:endParaRPr sz="5600">
              <a:solidFill>
                <a:srgbClr val="282828"/>
              </a:solidFill>
              <a:highlight>
                <a:srgbClr val="F7F7F7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ct val="100000"/>
              <a:buChar char="-"/>
            </a:pPr>
            <a:r>
              <a:rPr lang="en" sz="5600">
                <a:solidFill>
                  <a:srgbClr val="282828"/>
                </a:solidFill>
                <a:highlight>
                  <a:srgbClr val="F7F7F7"/>
                </a:highlight>
              </a:rPr>
              <a:t>Alprazolam inhibits the HPA axis, causing downstream effect to downregulate cortisol</a:t>
            </a:r>
            <a:endParaRPr sz="5600">
              <a:solidFill>
                <a:srgbClr val="282828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8777175" y="4820400"/>
            <a:ext cx="36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DO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6026475" y="3004950"/>
            <a:ext cx="25278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Focus for future studies?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Novelty?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250" y="3030000"/>
            <a:ext cx="1891224" cy="14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HPA axis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8777175" y="4820400"/>
            <a:ext cx="36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KP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10096" r="0" t="1409"/>
          <a:stretch/>
        </p:blipFill>
        <p:spPr>
          <a:xfrm>
            <a:off x="150350" y="1329400"/>
            <a:ext cx="2800250" cy="36616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150350" y="4761700"/>
            <a:ext cx="138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(Gupta, 2007)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325475" y="1606350"/>
            <a:ext cx="5341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 = Stress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Paraventricular Nucleus (PVN) in the hypothalamus secretes cortical releasing hormone (CRH)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CRH binds to receptors on the anterior pituitary gland and releases adrenocorticotropic hormone (ACTH)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ACTH binds to receptors on the adrenal gland and releases cortisol (O)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Negative feedback:</a:t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 negatively regulates CRH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 binds to glucocorticoid receptors on the pituitary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forming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 homodimer.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homodimer negatively regulates ACTH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Forrester Diagram of the HPA axis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75" y="356025"/>
            <a:ext cx="6676049" cy="356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8777175" y="4820400"/>
            <a:ext cx="36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KP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876475" y="191900"/>
            <a:ext cx="2077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Roboto"/>
                <a:ea typeface="Roboto"/>
                <a:cs typeface="Roboto"/>
                <a:sym typeface="Roboto"/>
              </a:rPr>
              <a:t>State Variables:</a:t>
            </a:r>
            <a:endParaRPr b="1" sz="1500" u="sng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CRH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(C)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ACTH (A)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Cortisol (O)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Glucocorticoid receptor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876475" y="2511225"/>
            <a:ext cx="207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Red arrows =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negative feedback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Bistability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99" y="1639925"/>
            <a:ext cx="6233949" cy="27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6243300" y="1740275"/>
            <a:ext cx="2900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Inverse relationship due to negative feedback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region where GR and Cortisol are multivalued, the patient can be pushed from one value of steady state to another.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33700" y="4079975"/>
            <a:ext cx="138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(Gupta, 2007)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Benzodiazepines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95450" y="1794275"/>
            <a:ext cx="74778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Anxiety: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Causes increase in cortisol levels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Treatment for Anxiety: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Benzodiazepines called Alprazolam (Xanax)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Exerts inhibitory effects on the HPA access by binding to GABAergic receptors on the hypothalamus causing hyperpolarization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Decreases production of CRH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8832325" y="4820400"/>
            <a:ext cx="49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Equations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8777175" y="4820400"/>
            <a:ext cx="36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AW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25" y="1603450"/>
            <a:ext cx="2852881" cy="25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8975" y="1781526"/>
            <a:ext cx="5534951" cy="21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Results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21582" l="5284" r="5293" t="1280"/>
          <a:stretch/>
        </p:blipFill>
        <p:spPr>
          <a:xfrm>
            <a:off x="231850" y="1399825"/>
            <a:ext cx="4200525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746388" y="4232650"/>
            <a:ext cx="340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Transient responses of HPA axis to recursive stress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8777175" y="4820400"/>
            <a:ext cx="36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AW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432375" y="1660500"/>
            <a:ext cx="42084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Testing the simulation by introducing a chronic stress for 10 hours.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CRH levels quickly decreased due to its degradation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Glucocorticoid receptors increased when cortisol and ACTH decrease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With stress and Krd being constants, we see a stabilization after an hour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Altogether, we’ve demonstrated negative feedback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Results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23221" l="4971" r="5446" t="2846"/>
          <a:stretch/>
        </p:blipFill>
        <p:spPr>
          <a:xfrm>
            <a:off x="311725" y="1370950"/>
            <a:ext cx="42767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593350" y="4081575"/>
            <a:ext cx="3995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Transient responses of HPA axis under the influence of benzodiazepines to recursive stress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8777175" y="4820400"/>
            <a:ext cx="36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AW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588450" y="1746175"/>
            <a:ext cx="42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4807600" y="1658500"/>
            <a:ext cx="37701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Apply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enzodiazepines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HPA axis under the influence of would decrease the parameters (C, A, R, O)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Alprazolam decreases the parameters by 70%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 in a smaller amplitude compared to the normal state due to the drug's inhibitory effects. (Arvat, 1999)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Let’s examine in Matlab!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8777175" y="4820400"/>
            <a:ext cx="36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DO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63" y="1291650"/>
            <a:ext cx="4581481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