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90" r:id="rId10"/>
    <p:sldId id="271" r:id="rId11"/>
    <p:sldId id="273" r:id="rId12"/>
    <p:sldId id="272" r:id="rId13"/>
    <p:sldId id="292" r:id="rId14"/>
    <p:sldId id="275" r:id="rId15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86" autoAdjust="0"/>
    <p:restoredTop sz="94660"/>
  </p:normalViewPr>
  <p:slideViewPr>
    <p:cSldViewPr>
      <p:cViewPr>
        <p:scale>
          <a:sx n="163" d="100"/>
          <a:sy n="163" d="100"/>
        </p:scale>
        <p:origin x="-144" y="-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6C6F3-B39D-4C32-BEDE-6DCFCF72FF14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D551A-8067-4C68-9BBB-0425A3F30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551A-8067-4C68-9BBB-0425A3F30D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84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570" y="38032"/>
            <a:ext cx="9030859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70" y="13648"/>
            <a:ext cx="9030859" cy="478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64375" y="1670952"/>
            <a:ext cx="4320540" cy="198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659" y="4822967"/>
            <a:ext cx="941705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234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xy.library.spbu.ru:2743/doi/10.1145/3505226" TargetMode="External"/><Relationship Id="rId7" Type="http://schemas.openxmlformats.org/officeDocument/2006/relationships/hyperlink" Target="https://towardsdatascience.com/how-to-use-deep-learning-even-with-small-data-e7f34b673987" TargetMode="External"/><Relationship Id="rId2" Type="http://schemas.openxmlformats.org/officeDocument/2006/relationships/hyperlink" Target="https://www.researchgate.net/publication/328322917_Yet_Another_Text_Captcha_Solver_A_Generative_Adversarial_Network_Based_Approa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hnnyzn/DW-GAN" TargetMode="External"/><Relationship Id="rId5" Type="http://schemas.openxmlformats.org/officeDocument/2006/relationships/hyperlink" Target="https://arxiv.org/pdf/2006.08296.pdf" TargetMode="External"/><Relationship Id="rId4" Type="http://schemas.openxmlformats.org/officeDocument/2006/relationships/hyperlink" Target="https://www.researchgate.net/publication/348227220_CAPTCHA_Recognition_Method_Based_on_CNN_with_Focal_Lo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UdacityINDIA/tensorflow-or-pytorch-the-force-is-strong-with-which-one-68226bb7dab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assemblyai.com/blog/pytorch-vs-tensorflow-in-2022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14813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8703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4800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6231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0431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4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0068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00299" y="25985"/>
            <a:ext cx="2941955" cy="596900"/>
            <a:chOff x="2200299" y="25985"/>
            <a:chExt cx="2941955" cy="5969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7689" y="125011"/>
              <a:ext cx="2037084" cy="3744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299" y="43711"/>
              <a:ext cx="121443" cy="5786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164" y="25985"/>
              <a:ext cx="669540" cy="5421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0720" y="43711"/>
              <a:ext cx="121443" cy="57864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5016" y="3191339"/>
            <a:ext cx="8606790" cy="195438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287655" algn="ctr">
              <a:lnSpc>
                <a:spcPct val="100000"/>
              </a:lnSpc>
              <a:spcBef>
                <a:spcPts val="640"/>
              </a:spcBef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Задорожный Александр Сергеевич, 21.Б11-мм</a:t>
            </a:r>
            <a:endParaRPr sz="2100" dirty="0">
              <a:latin typeface="Tahoma"/>
              <a:cs typeface="Tahoma"/>
            </a:endParaRPr>
          </a:p>
          <a:p>
            <a:pPr marL="12700" marR="64769" algn="ctr">
              <a:lnSpc>
                <a:spcPts val="2110"/>
              </a:lnSpc>
              <a:spcBef>
                <a:spcPts val="635"/>
              </a:spcBef>
            </a:pPr>
            <a:r>
              <a:rPr sz="1850" spc="75" dirty="0">
                <a:solidFill>
                  <a:srgbClr val="666666"/>
                </a:solidFill>
                <a:latin typeface="Tahoma"/>
                <a:cs typeface="Tahoma"/>
              </a:rPr>
              <a:t>Руководитель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666666"/>
                </a:solidFill>
                <a:latin typeface="Tahoma"/>
                <a:cs typeface="Tahoma"/>
              </a:rPr>
              <a:t>проекта: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к.т.н.,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доц.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-20" dirty="0">
                <a:solidFill>
                  <a:srgbClr val="666666"/>
                </a:solidFill>
                <a:latin typeface="Tahoma"/>
                <a:cs typeface="Tahoma"/>
              </a:rPr>
              <a:t>каф.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-30" dirty="0">
                <a:solidFill>
                  <a:srgbClr val="666666"/>
                </a:solidFill>
                <a:latin typeface="Tahoma"/>
                <a:cs typeface="Tahoma"/>
              </a:rPr>
              <a:t>инф.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120" dirty="0">
                <a:solidFill>
                  <a:srgbClr val="666666"/>
                </a:solidFill>
                <a:latin typeface="Tahoma"/>
                <a:cs typeface="Tahoma"/>
              </a:rPr>
              <a:t>Максим</a:t>
            </a:r>
            <a:r>
              <a:rPr sz="1850" spc="-4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75" dirty="0">
                <a:solidFill>
                  <a:srgbClr val="666666"/>
                </a:solidFill>
                <a:latin typeface="Tahoma"/>
                <a:cs typeface="Tahoma"/>
              </a:rPr>
              <a:t>Викторович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100" dirty="0">
                <a:solidFill>
                  <a:srgbClr val="666666"/>
                </a:solidFill>
                <a:latin typeface="Tahoma"/>
                <a:cs typeface="Tahoma"/>
              </a:rPr>
              <a:t>Абрамов </a:t>
            </a:r>
            <a:r>
              <a:rPr sz="1850" spc="-5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Куратор</a:t>
            </a:r>
            <a:r>
              <a:rPr sz="1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666666"/>
                </a:solidFill>
                <a:latin typeface="Tahoma"/>
                <a:cs typeface="Tahoma"/>
              </a:rPr>
              <a:t>проекта:</a:t>
            </a:r>
            <a:r>
              <a:rPr sz="1850" spc="-6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90" dirty="0">
                <a:solidFill>
                  <a:srgbClr val="666666"/>
                </a:solidFill>
                <a:latin typeface="Tahoma"/>
                <a:cs typeface="Tahoma"/>
              </a:rPr>
              <a:t>Анастасия</a:t>
            </a:r>
            <a:r>
              <a:rPr sz="1850" spc="-6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80" dirty="0">
                <a:solidFill>
                  <a:srgbClr val="666666"/>
                </a:solidFill>
                <a:latin typeface="Tahoma"/>
                <a:cs typeface="Tahoma"/>
              </a:rPr>
              <a:t>Андреевна</a:t>
            </a:r>
            <a:r>
              <a:rPr sz="18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Корепанова</a:t>
            </a:r>
            <a:endParaRPr sz="1850" dirty="0">
              <a:latin typeface="Tahoma"/>
              <a:cs typeface="Tahoma"/>
            </a:endParaRPr>
          </a:p>
          <a:p>
            <a:pPr marR="115570" algn="ctr">
              <a:lnSpc>
                <a:spcPct val="100000"/>
              </a:lnSpc>
              <a:spcBef>
                <a:spcPts val="1595"/>
              </a:spcBef>
            </a:pPr>
            <a:r>
              <a:rPr sz="1750" spc="120" dirty="0" smtClean="0">
                <a:solidFill>
                  <a:srgbClr val="434343"/>
                </a:solidFill>
                <a:latin typeface="Tahoma"/>
                <a:cs typeface="Tahoma"/>
              </a:rPr>
              <a:t>2</a:t>
            </a:r>
            <a:r>
              <a:rPr lang="ru-RU" sz="1750" spc="120" dirty="0">
                <a:solidFill>
                  <a:srgbClr val="434343"/>
                </a:solidFill>
                <a:latin typeface="Tahoma"/>
                <a:cs typeface="Tahoma"/>
              </a:rPr>
              <a:t>7</a:t>
            </a:r>
            <a:r>
              <a:rPr sz="1750" spc="-7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1750" spc="95" dirty="0" smtClean="0">
                <a:solidFill>
                  <a:srgbClr val="434343"/>
                </a:solidFill>
                <a:latin typeface="Tahoma"/>
                <a:cs typeface="Tahoma"/>
              </a:rPr>
              <a:t>октября</a:t>
            </a:r>
            <a:r>
              <a:rPr sz="1750" spc="-7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750" spc="65" dirty="0" smtClean="0">
                <a:solidFill>
                  <a:srgbClr val="434343"/>
                </a:solidFill>
                <a:latin typeface="Tahoma"/>
                <a:cs typeface="Tahoma"/>
              </a:rPr>
              <a:t>202</a:t>
            </a:r>
            <a:r>
              <a:rPr lang="ru-RU" sz="1750" spc="65" dirty="0" smtClean="0">
                <a:solidFill>
                  <a:srgbClr val="434343"/>
                </a:solidFill>
                <a:latin typeface="Tahoma"/>
                <a:cs typeface="Tahoma"/>
              </a:rPr>
              <a:t>2</a:t>
            </a:r>
            <a:endParaRPr sz="175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dscs.pro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05000" y="1047750"/>
            <a:ext cx="793432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Задача </a:t>
            </a:r>
            <a:r>
              <a:rPr lang="ru-RU" sz="2800" dirty="0">
                <a:solidFill>
                  <a:schemeClr val="tx1"/>
                </a:solidFill>
              </a:rPr>
              <a:t>автоматизации распознавания CAPTCHA в контексте </a:t>
            </a:r>
            <a:r>
              <a:rPr lang="ru-RU" sz="2800" dirty="0" err="1">
                <a:solidFill>
                  <a:schemeClr val="tx1"/>
                </a:solidFill>
              </a:rPr>
              <a:t>парсинга</a:t>
            </a:r>
            <a:r>
              <a:rPr lang="ru-RU" sz="2800" dirty="0">
                <a:solidFill>
                  <a:schemeClr val="tx1"/>
                </a:solidFill>
              </a:rPr>
              <a:t> данных о статусе грузовых контейнеров при помощи GAN архитектуры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70" y="13648"/>
            <a:ext cx="469963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950" dirty="0" smtClean="0">
                <a:latin typeface="Tahoma"/>
                <a:cs typeface="Tahoma"/>
              </a:rPr>
              <a:t>Процесс обучения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en-US" spc="-10" dirty="0" smtClean="0"/>
              <a:t>9</a:t>
            </a:r>
            <a:r>
              <a:rPr lang="ru-RU" spc="-10" dirty="0" smtClean="0"/>
              <a:t>/11</a:t>
            </a:r>
            <a:endParaRPr lang="ru-RU" spc="-10" dirty="0"/>
          </a:p>
          <a:p>
            <a:pPr marL="66040">
              <a:lnSpc>
                <a:spcPts val="1645"/>
              </a:lnSpc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504950"/>
            <a:ext cx="3352800" cy="276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4"/>
              </a:spcBef>
              <a:tabLst>
                <a:tab pos="2438400" algn="l"/>
                <a:tab pos="4183379" algn="l"/>
                <a:tab pos="6033770" algn="l"/>
                <a:tab pos="7420609" algn="l"/>
              </a:tabLst>
            </a:pP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Для автоматического распознавания </a:t>
            </a:r>
            <a:r>
              <a:rPr lang="ru-RU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капч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“YML”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будем использовать обычную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CNN(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Convolutional neural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network)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для которой у нас теперь есть достаточное кол-во образцов.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 marR="5080">
              <a:lnSpc>
                <a:spcPct val="99400"/>
              </a:lnSpc>
              <a:spcBef>
                <a:spcPts val="114"/>
              </a:spcBef>
              <a:tabLst>
                <a:tab pos="2438400" algn="l"/>
                <a:tab pos="4183379" algn="l"/>
                <a:tab pos="6033770" algn="l"/>
                <a:tab pos="7420609" algn="l"/>
              </a:tabLst>
            </a:pP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 descr="C:\Users\Александр\Desktop\Overview-of-our-CNN-based-captcha-solver-The-base-solver-is-trained-using-synthe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75" y="1428750"/>
            <a:ext cx="4793379" cy="27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826" y="895350"/>
            <a:ext cx="769175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2360"/>
              </a:spcBef>
              <a:buSzPct val="91304"/>
              <a:buFont typeface="Arial" pitchFamily="34" charset="0"/>
              <a:buChar char="•"/>
              <a:tabLst>
                <a:tab pos="391160" algn="l"/>
                <a:tab pos="391795" algn="l"/>
              </a:tabLst>
            </a:pPr>
            <a:r>
              <a:rPr lang="ru-RU" sz="2000" spc="140" dirty="0" smtClean="0">
                <a:solidFill>
                  <a:srgbClr val="434343"/>
                </a:solidFill>
                <a:latin typeface="Tahoma"/>
                <a:cs typeface="Tahoma"/>
              </a:rPr>
              <a:t>Изучены базовые методы машинного обучения и инструменты реализации.</a:t>
            </a:r>
          </a:p>
          <a:p>
            <a:pPr marL="354965" marR="5080" indent="-342900">
              <a:lnSpc>
                <a:spcPct val="150000"/>
              </a:lnSpc>
              <a:spcBef>
                <a:spcPts val="2360"/>
              </a:spcBef>
              <a:buSzPct val="91304"/>
              <a:buFont typeface="Arial" pitchFamily="34" charset="0"/>
              <a:buChar char="•"/>
              <a:tabLst>
                <a:tab pos="391160" algn="l"/>
                <a:tab pos="391795" algn="l"/>
              </a:tabLst>
            </a:pPr>
            <a:r>
              <a:rPr sz="2000" spc="140" dirty="0" err="1" smtClean="0">
                <a:solidFill>
                  <a:srgbClr val="434343"/>
                </a:solidFill>
                <a:latin typeface="Tahoma"/>
                <a:cs typeface="Tahoma"/>
              </a:rPr>
              <a:t>Рассмотрен</a:t>
            </a:r>
            <a:r>
              <a:rPr sz="2000" spc="-7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2000" spc="-75" dirty="0" smtClean="0">
                <a:solidFill>
                  <a:srgbClr val="434343"/>
                </a:solidFill>
                <a:latin typeface="Tahoma"/>
                <a:cs typeface="Tahoma"/>
              </a:rPr>
              <a:t>и проанализирован </a:t>
            </a:r>
            <a:r>
              <a:rPr sz="2000" spc="90" dirty="0" err="1" smtClean="0">
                <a:solidFill>
                  <a:srgbClr val="434343"/>
                </a:solidFill>
                <a:latin typeface="Tahoma"/>
                <a:cs typeface="Tahoma"/>
              </a:rPr>
              <a:t>набор</a:t>
            </a:r>
            <a:r>
              <a:rPr sz="2000" spc="-7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000" spc="85" dirty="0" err="1">
                <a:solidFill>
                  <a:srgbClr val="434343"/>
                </a:solidFill>
                <a:latin typeface="Tahoma"/>
                <a:cs typeface="Tahoma"/>
              </a:rPr>
              <a:t>данных</a:t>
            </a:r>
            <a:r>
              <a:rPr sz="2000" spc="-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000" spc="185" dirty="0" smtClean="0">
                <a:solidFill>
                  <a:srgbClr val="434343"/>
                </a:solidFill>
                <a:latin typeface="Tahoma"/>
                <a:cs typeface="Tahoma"/>
              </a:rPr>
              <a:t>CAPTCHA</a:t>
            </a:r>
            <a:r>
              <a:rPr lang="ru-RU" sz="2000" spc="-75" dirty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r>
              <a:rPr sz="2000" spc="-8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endParaRPr lang="ru-RU" sz="2000" spc="-85" dirty="0">
              <a:solidFill>
                <a:srgbClr val="434343"/>
              </a:solidFill>
              <a:latin typeface="Tahoma"/>
              <a:cs typeface="Tahoma"/>
            </a:endParaRPr>
          </a:p>
          <a:p>
            <a:pPr marL="354965" marR="5080" indent="-342900">
              <a:lnSpc>
                <a:spcPct val="150000"/>
              </a:lnSpc>
              <a:spcBef>
                <a:spcPts val="2360"/>
              </a:spcBef>
              <a:buSzPct val="91304"/>
              <a:buFont typeface="Arial" pitchFamily="34" charset="0"/>
              <a:buChar char="•"/>
              <a:tabLst>
                <a:tab pos="391160" algn="l"/>
                <a:tab pos="391795" algn="l"/>
              </a:tabLst>
            </a:pPr>
            <a:r>
              <a:rPr lang="ru-RU" sz="2000" spc="80" dirty="0" smtClean="0">
                <a:solidFill>
                  <a:srgbClr val="434343"/>
                </a:solidFill>
                <a:latin typeface="Tahoma"/>
                <a:cs typeface="Tahoma"/>
              </a:rPr>
              <a:t>Выполнено р</a:t>
            </a:r>
            <a:r>
              <a:rPr sz="2000" spc="80" dirty="0" err="1" smtClean="0">
                <a:solidFill>
                  <a:srgbClr val="434343"/>
                </a:solidFill>
                <a:latin typeface="Tahoma"/>
                <a:cs typeface="Tahoma"/>
              </a:rPr>
              <a:t>азби</a:t>
            </a:r>
            <a:r>
              <a:rPr lang="ru-RU" sz="2000" spc="80" dirty="0" err="1" smtClean="0">
                <a:solidFill>
                  <a:srgbClr val="434343"/>
                </a:solidFill>
                <a:latin typeface="Tahoma"/>
                <a:cs typeface="Tahoma"/>
              </a:rPr>
              <a:t>ение</a:t>
            </a:r>
            <a:r>
              <a:rPr sz="2000" spc="-7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000" spc="60" dirty="0" err="1">
                <a:solidFill>
                  <a:srgbClr val="434343"/>
                </a:solidFill>
                <a:latin typeface="Tahoma"/>
                <a:cs typeface="Tahoma"/>
              </a:rPr>
              <a:t>на</a:t>
            </a:r>
            <a:r>
              <a:rPr sz="2000" spc="-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000" spc="110" dirty="0" err="1" smtClean="0">
                <a:solidFill>
                  <a:srgbClr val="434343"/>
                </a:solidFill>
                <a:latin typeface="Tahoma"/>
                <a:cs typeface="Tahoma"/>
              </a:rPr>
              <a:t>кластеры</a:t>
            </a:r>
            <a:r>
              <a:rPr lang="ru-RU" sz="2000" spc="110" dirty="0" smtClean="0">
                <a:solidFill>
                  <a:srgbClr val="434343"/>
                </a:solidFill>
                <a:latin typeface="Tahoma"/>
                <a:cs typeface="Tahoma"/>
              </a:rPr>
              <a:t>.</a:t>
            </a:r>
          </a:p>
          <a:p>
            <a:pPr marL="354965" marR="5080" indent="-342900">
              <a:lnSpc>
                <a:spcPct val="150000"/>
              </a:lnSpc>
              <a:spcBef>
                <a:spcPts val="2360"/>
              </a:spcBef>
              <a:buSzPct val="91304"/>
              <a:buFont typeface="Arial" pitchFamily="34" charset="0"/>
              <a:buChar char="•"/>
              <a:tabLst>
                <a:tab pos="391160" algn="l"/>
                <a:tab pos="391795" algn="l"/>
              </a:tabLst>
            </a:pPr>
            <a:r>
              <a:rPr lang="ru-RU" sz="2000" spc="110" dirty="0" smtClean="0">
                <a:solidFill>
                  <a:srgbClr val="434343"/>
                </a:solidFill>
                <a:latin typeface="Tahoma"/>
                <a:cs typeface="Tahoma"/>
              </a:rPr>
              <a:t>Реализована структура синтаксического генератора и дискриминатора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ru-RU" spc="-10" dirty="0" smtClean="0"/>
              <a:t>1</a:t>
            </a:r>
            <a:r>
              <a:rPr lang="en-US" spc="-10" dirty="0" smtClean="0"/>
              <a:t>0</a:t>
            </a:r>
            <a:r>
              <a:rPr lang="ru-RU" spc="-10" dirty="0" smtClean="0"/>
              <a:t>/11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214312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Результаты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5" y="895350"/>
            <a:ext cx="7755890" cy="3861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ru-RU" sz="2400" spc="95" dirty="0" smtClean="0">
                <a:latin typeface="Tahoma"/>
                <a:cs typeface="Tahoma"/>
              </a:rPr>
              <a:t>Закончить настройку параметров генератора и дискриминатора для более четкой генерации изображения.</a:t>
            </a:r>
          </a:p>
          <a:p>
            <a:pPr marL="469900" marR="5080" indent="-457200" algn="just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ru-RU" sz="2400" spc="95" dirty="0" smtClean="0">
                <a:latin typeface="Tahoma"/>
                <a:cs typeface="Tahoma"/>
              </a:rPr>
              <a:t>Реализовать </a:t>
            </a:r>
            <a:r>
              <a:rPr lang="en-US" sz="2400" spc="95" dirty="0" smtClean="0">
                <a:latin typeface="Tahoma"/>
                <a:cs typeface="Tahoma"/>
              </a:rPr>
              <a:t>CNN </a:t>
            </a:r>
            <a:r>
              <a:rPr lang="ru-RU" sz="2400" spc="95" dirty="0" smtClean="0">
                <a:latin typeface="Tahoma"/>
                <a:cs typeface="Tahoma"/>
              </a:rPr>
              <a:t>модель, которая на основе сгенерированных изображений уже будет решать </a:t>
            </a:r>
            <a:r>
              <a:rPr lang="en-US" sz="2400" spc="95" dirty="0" smtClean="0">
                <a:latin typeface="Tahoma"/>
                <a:cs typeface="Tahoma"/>
              </a:rPr>
              <a:t>“YML” </a:t>
            </a:r>
            <a:r>
              <a:rPr lang="ru-RU" sz="2400" spc="95" dirty="0" err="1" smtClean="0">
                <a:latin typeface="Tahoma"/>
                <a:cs typeface="Tahoma"/>
              </a:rPr>
              <a:t>капчи</a:t>
            </a:r>
            <a:r>
              <a:rPr lang="ru-RU" sz="2400" spc="95" dirty="0" smtClean="0">
                <a:latin typeface="Tahoma"/>
                <a:cs typeface="Tahoma"/>
              </a:rPr>
              <a:t>.</a:t>
            </a:r>
          </a:p>
          <a:p>
            <a:pPr marL="469900" marR="5080" indent="-457200" algn="just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ru-RU" sz="2400" spc="95" dirty="0" smtClean="0">
                <a:latin typeface="Tahoma"/>
                <a:cs typeface="Tahoma"/>
              </a:rPr>
              <a:t>Проанализировать время работы решателя, а также его точность относительно имеющихся аналогов.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ru-RU" spc="-10" dirty="0" smtClean="0"/>
              <a:t>1</a:t>
            </a:r>
            <a:r>
              <a:rPr lang="en-US" spc="-10" dirty="0" smtClean="0"/>
              <a:t>1</a:t>
            </a:r>
            <a:r>
              <a:rPr spc="-10" dirty="0" smtClean="0"/>
              <a:t>/</a:t>
            </a:r>
            <a:r>
              <a:rPr lang="ru-RU" spc="-10" dirty="0" smtClean="0"/>
              <a:t>1</a:t>
            </a:r>
            <a:r>
              <a:rPr lang="en-US" spc="-10" dirty="0" smtClean="0"/>
              <a:t>1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6570" y="38032"/>
            <a:ext cx="570420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125" dirty="0">
                <a:solidFill>
                  <a:srgbClr val="434343"/>
                </a:solidFill>
                <a:latin typeface="Tahoma"/>
                <a:cs typeface="Tahoma"/>
              </a:rPr>
              <a:t>Дальнейшее</a:t>
            </a:r>
            <a:r>
              <a:rPr sz="2650" spc="-10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650" spc="105" dirty="0">
                <a:solidFill>
                  <a:srgbClr val="434343"/>
                </a:solidFill>
                <a:latin typeface="Tahoma"/>
                <a:cs typeface="Tahoma"/>
              </a:rPr>
              <a:t>направление</a:t>
            </a:r>
            <a:r>
              <a:rPr sz="2650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650" spc="125" dirty="0">
                <a:solidFill>
                  <a:srgbClr val="434343"/>
                </a:solidFill>
                <a:latin typeface="Tahoma"/>
                <a:cs typeface="Tahoma"/>
              </a:rPr>
              <a:t>работы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14813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8703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4800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6231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0431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4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0068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00299" y="25985"/>
            <a:ext cx="2941955" cy="596900"/>
            <a:chOff x="2200299" y="25985"/>
            <a:chExt cx="2941955" cy="5969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7689" y="125011"/>
              <a:ext cx="2037084" cy="3744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299" y="43711"/>
              <a:ext cx="121443" cy="5786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164" y="25985"/>
              <a:ext cx="669540" cy="5421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0720" y="43711"/>
              <a:ext cx="121443" cy="57864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5016" y="3191339"/>
            <a:ext cx="8606790" cy="195438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287655" algn="ctr">
              <a:lnSpc>
                <a:spcPct val="100000"/>
              </a:lnSpc>
              <a:spcBef>
                <a:spcPts val="640"/>
              </a:spcBef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Задорожный Александр Сергеевич, 21.Б11-мм</a:t>
            </a:r>
            <a:endParaRPr sz="2100" dirty="0">
              <a:latin typeface="Tahoma"/>
              <a:cs typeface="Tahoma"/>
            </a:endParaRPr>
          </a:p>
          <a:p>
            <a:pPr marL="12700" marR="64769" algn="ctr">
              <a:lnSpc>
                <a:spcPts val="2110"/>
              </a:lnSpc>
              <a:spcBef>
                <a:spcPts val="635"/>
              </a:spcBef>
            </a:pPr>
            <a:r>
              <a:rPr sz="1850" spc="75" dirty="0">
                <a:solidFill>
                  <a:srgbClr val="666666"/>
                </a:solidFill>
                <a:latin typeface="Tahoma"/>
                <a:cs typeface="Tahoma"/>
              </a:rPr>
              <a:t>Руководитель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666666"/>
                </a:solidFill>
                <a:latin typeface="Tahoma"/>
                <a:cs typeface="Tahoma"/>
              </a:rPr>
              <a:t>проекта: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к.т.н.,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доц.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-20" dirty="0">
                <a:solidFill>
                  <a:srgbClr val="666666"/>
                </a:solidFill>
                <a:latin typeface="Tahoma"/>
                <a:cs typeface="Tahoma"/>
              </a:rPr>
              <a:t>каф.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-30" dirty="0">
                <a:solidFill>
                  <a:srgbClr val="666666"/>
                </a:solidFill>
                <a:latin typeface="Tahoma"/>
                <a:cs typeface="Tahoma"/>
              </a:rPr>
              <a:t>инф.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120" dirty="0">
                <a:solidFill>
                  <a:srgbClr val="666666"/>
                </a:solidFill>
                <a:latin typeface="Tahoma"/>
                <a:cs typeface="Tahoma"/>
              </a:rPr>
              <a:t>Максим</a:t>
            </a:r>
            <a:r>
              <a:rPr sz="1850" spc="-4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75" dirty="0">
                <a:solidFill>
                  <a:srgbClr val="666666"/>
                </a:solidFill>
                <a:latin typeface="Tahoma"/>
                <a:cs typeface="Tahoma"/>
              </a:rPr>
              <a:t>Викторович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100" dirty="0">
                <a:solidFill>
                  <a:srgbClr val="666666"/>
                </a:solidFill>
                <a:latin typeface="Tahoma"/>
                <a:cs typeface="Tahoma"/>
              </a:rPr>
              <a:t>Абрамов </a:t>
            </a:r>
            <a:r>
              <a:rPr sz="1850" spc="-5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Куратор</a:t>
            </a:r>
            <a:r>
              <a:rPr sz="1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666666"/>
                </a:solidFill>
                <a:latin typeface="Tahoma"/>
                <a:cs typeface="Tahoma"/>
              </a:rPr>
              <a:t>проекта:</a:t>
            </a:r>
            <a:r>
              <a:rPr sz="1850" spc="-6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90" dirty="0">
                <a:solidFill>
                  <a:srgbClr val="666666"/>
                </a:solidFill>
                <a:latin typeface="Tahoma"/>
                <a:cs typeface="Tahoma"/>
              </a:rPr>
              <a:t>Анастасия</a:t>
            </a:r>
            <a:r>
              <a:rPr sz="1850" spc="-6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80" dirty="0">
                <a:solidFill>
                  <a:srgbClr val="666666"/>
                </a:solidFill>
                <a:latin typeface="Tahoma"/>
                <a:cs typeface="Tahoma"/>
              </a:rPr>
              <a:t>Андреевна</a:t>
            </a:r>
            <a:r>
              <a:rPr sz="18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Корепанова</a:t>
            </a:r>
            <a:endParaRPr sz="1850" dirty="0">
              <a:latin typeface="Tahoma"/>
              <a:cs typeface="Tahoma"/>
            </a:endParaRPr>
          </a:p>
          <a:p>
            <a:pPr marR="115570" algn="ctr">
              <a:lnSpc>
                <a:spcPct val="100000"/>
              </a:lnSpc>
              <a:spcBef>
                <a:spcPts val="1595"/>
              </a:spcBef>
            </a:pPr>
            <a:r>
              <a:rPr sz="1750" spc="120" dirty="0" smtClean="0">
                <a:solidFill>
                  <a:srgbClr val="434343"/>
                </a:solidFill>
                <a:latin typeface="Tahoma"/>
                <a:cs typeface="Tahoma"/>
              </a:rPr>
              <a:t>2</a:t>
            </a:r>
            <a:r>
              <a:rPr lang="en-US" sz="1750" spc="120" dirty="0" smtClean="0">
                <a:solidFill>
                  <a:srgbClr val="434343"/>
                </a:solidFill>
                <a:latin typeface="Tahoma"/>
                <a:cs typeface="Tahoma"/>
              </a:rPr>
              <a:t>6</a:t>
            </a:r>
            <a:r>
              <a:rPr sz="1750" spc="-7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1750" spc="95" dirty="0" smtClean="0">
                <a:solidFill>
                  <a:srgbClr val="434343"/>
                </a:solidFill>
                <a:latin typeface="Tahoma"/>
                <a:cs typeface="Tahoma"/>
              </a:rPr>
              <a:t>октября</a:t>
            </a:r>
            <a:r>
              <a:rPr sz="1750" spc="-7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750" spc="65" dirty="0" smtClean="0">
                <a:solidFill>
                  <a:srgbClr val="434343"/>
                </a:solidFill>
                <a:latin typeface="Tahoma"/>
                <a:cs typeface="Tahoma"/>
              </a:rPr>
              <a:t>202</a:t>
            </a:r>
            <a:r>
              <a:rPr lang="ru-RU" sz="1750" spc="65" dirty="0" smtClean="0">
                <a:solidFill>
                  <a:srgbClr val="434343"/>
                </a:solidFill>
                <a:latin typeface="Tahoma"/>
                <a:cs typeface="Tahoma"/>
              </a:rPr>
              <a:t>2</a:t>
            </a:r>
            <a:endParaRPr sz="175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dscs.pro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05000" y="1047750"/>
            <a:ext cx="793432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Задача </a:t>
            </a:r>
            <a:r>
              <a:rPr lang="ru-RU" sz="2800" dirty="0">
                <a:solidFill>
                  <a:schemeClr val="tx1"/>
                </a:solidFill>
              </a:rPr>
              <a:t>автоматизации распознавания CAPTCHA в контексте </a:t>
            </a:r>
            <a:r>
              <a:rPr lang="ru-RU" sz="2800" dirty="0" err="1">
                <a:solidFill>
                  <a:schemeClr val="tx1"/>
                </a:solidFill>
              </a:rPr>
              <a:t>парсинга</a:t>
            </a:r>
            <a:r>
              <a:rPr lang="ru-RU" sz="2800" dirty="0">
                <a:solidFill>
                  <a:schemeClr val="tx1"/>
                </a:solidFill>
              </a:rPr>
              <a:t> данных о статусе грузовых контейнеров при помощи GAN архитектуры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232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59" y="4756292"/>
            <a:ext cx="9417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A02A1C"/>
                </a:solidFill>
                <a:latin typeface="Calibri"/>
                <a:cs typeface="Calibri"/>
              </a:rPr>
              <a:t>dscs.pro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913" y="1352550"/>
            <a:ext cx="7216140" cy="312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55295" indent="-443230">
              <a:lnSpc>
                <a:spcPct val="100000"/>
              </a:lnSpc>
              <a:spcBef>
                <a:spcPts val="280"/>
              </a:spcBef>
              <a:buClr>
                <a:srgbClr val="666666"/>
              </a:buClr>
              <a:buChar char="•"/>
              <a:tabLst>
                <a:tab pos="455295" algn="l"/>
                <a:tab pos="455930" algn="l"/>
              </a:tabLst>
            </a:pPr>
            <a:r>
              <a:rPr lang="ru-RU" sz="2400" u="heavy" spc="15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2"/>
              </a:rPr>
              <a:t>Статья </a:t>
            </a:r>
            <a:r>
              <a:rPr lang="en-US" sz="2400" u="heavy" spc="15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2"/>
              </a:rPr>
              <a:t>Yet Another Text </a:t>
            </a:r>
            <a:r>
              <a:rPr lang="en-US" sz="2400" u="heavy" spc="155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2"/>
              </a:rPr>
              <a:t>Captcha</a:t>
            </a:r>
            <a:r>
              <a:rPr lang="en-US" sz="2400" u="heavy" spc="15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2"/>
              </a:rPr>
              <a:t> Solver</a:t>
            </a:r>
            <a:endParaRPr lang="ru-RU" sz="2400" u="heavy" spc="155" dirty="0" smtClean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Tahoma"/>
              <a:cs typeface="Tahoma"/>
            </a:endParaRPr>
          </a:p>
          <a:p>
            <a:pPr marL="455295" indent="-443230">
              <a:spcBef>
                <a:spcPts val="280"/>
              </a:spcBef>
              <a:buClr>
                <a:srgbClr val="666666"/>
              </a:buClr>
              <a:buFontTx/>
              <a:buChar char="•"/>
              <a:tabLst>
                <a:tab pos="455295" algn="l"/>
                <a:tab pos="455930" algn="l"/>
              </a:tabLst>
            </a:pPr>
            <a:r>
              <a:rPr lang="ru-RU" sz="2400" u="heavy" spc="15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Статья </a:t>
            </a:r>
            <a:r>
              <a:rPr lang="en-US" sz="2400" u="heavy" spc="155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GAN</a:t>
            </a:r>
            <a:r>
              <a:rPr lang="en-US" sz="2400" dirty="0" err="1" smtClean="0">
                <a:hlinkClick r:id="rId3"/>
              </a:rPr>
              <a:t>Framework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>
                <a:hlinkClick r:id="rId3"/>
              </a:rPr>
              <a:t>for Breaking Text-Based CAPTCHA in the Dark </a:t>
            </a:r>
            <a:r>
              <a:rPr lang="en-US" sz="2400" dirty="0" smtClean="0">
                <a:hlinkClick r:id="rId3"/>
              </a:rPr>
              <a:t>Web</a:t>
            </a:r>
            <a:endParaRPr lang="en-US" sz="2400" dirty="0" smtClean="0"/>
          </a:p>
          <a:p>
            <a:pPr marL="455295" indent="-443230">
              <a:spcBef>
                <a:spcPts val="280"/>
              </a:spcBef>
              <a:buClr>
                <a:srgbClr val="666666"/>
              </a:buClr>
              <a:buFontTx/>
              <a:buChar char="•"/>
              <a:tabLst>
                <a:tab pos="455295" algn="l"/>
                <a:tab pos="455930" algn="l"/>
              </a:tabLst>
            </a:pPr>
            <a:r>
              <a:rPr lang="en-US" sz="2400" dirty="0">
                <a:hlinkClick r:id="rId4"/>
              </a:rPr>
              <a:t>CAPTCHA Recognition Method Based on CNN with Focal </a:t>
            </a:r>
            <a:r>
              <a:rPr lang="en-US" sz="2400" dirty="0" smtClean="0">
                <a:hlinkClick r:id="rId4"/>
              </a:rPr>
              <a:t>Loss</a:t>
            </a:r>
            <a:endParaRPr lang="en-US" sz="2400" u="heavy" spc="155" dirty="0" smtClean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Tahoma"/>
              <a:cs typeface="Tahoma"/>
              <a:hlinkClick r:id="rId5"/>
            </a:endParaRPr>
          </a:p>
          <a:p>
            <a:pPr marL="455295" marR="5080" indent="-443230">
              <a:lnSpc>
                <a:spcPct val="105000"/>
              </a:lnSpc>
              <a:buClr>
                <a:srgbClr val="666666"/>
              </a:buClr>
              <a:buChar char="•"/>
              <a:tabLst>
                <a:tab pos="455295" algn="l"/>
                <a:tab pos="455930" algn="l"/>
              </a:tabLst>
            </a:pPr>
            <a:r>
              <a:rPr lang="en-US" sz="2400" u="heavy" spc="165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6"/>
              </a:rPr>
              <a:t>GitHub</a:t>
            </a:r>
            <a:r>
              <a:rPr lang="en-US" sz="2400" u="heavy" spc="16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6"/>
              </a:rPr>
              <a:t> on which the solution is based.</a:t>
            </a:r>
            <a:endParaRPr lang="en-US" sz="2400" u="heavy" spc="165" dirty="0" smtClean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Tahoma"/>
              <a:cs typeface="Tahoma"/>
              <a:hlinkClick r:id="rId7"/>
            </a:endParaRPr>
          </a:p>
          <a:p>
            <a:pPr marL="455295" marR="5080" indent="-443230">
              <a:lnSpc>
                <a:spcPct val="105000"/>
              </a:lnSpc>
              <a:buClr>
                <a:srgbClr val="666666"/>
              </a:buClr>
              <a:buChar char="•"/>
              <a:tabLst>
                <a:tab pos="455295" algn="l"/>
                <a:tab pos="455930" algn="l"/>
              </a:tabLst>
            </a:pPr>
            <a:r>
              <a:rPr sz="2400" u="heavy" spc="16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How</a:t>
            </a:r>
            <a:r>
              <a:rPr sz="2400" u="heavy" spc="-110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To</a:t>
            </a:r>
            <a:r>
              <a:rPr sz="24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2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Use</a:t>
            </a:r>
            <a:r>
              <a:rPr sz="24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1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Deep</a:t>
            </a:r>
            <a:r>
              <a:rPr sz="24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Learning</a:t>
            </a:r>
            <a:r>
              <a:rPr sz="2400" u="heavy" spc="-1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11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Even</a:t>
            </a:r>
            <a:r>
              <a:rPr sz="24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1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with </a:t>
            </a:r>
            <a:r>
              <a:rPr sz="2400" spc="-919" dirty="0">
                <a:solidFill>
                  <a:srgbClr val="0563C1"/>
                </a:solidFill>
                <a:latin typeface="Tahoma"/>
                <a:cs typeface="Tahoma"/>
              </a:rPr>
              <a:t> </a:t>
            </a:r>
            <a:r>
              <a:rPr sz="2400" u="heavy" spc="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Small</a:t>
            </a:r>
            <a:r>
              <a:rPr sz="24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10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Data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2018664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Источники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16009" y="4820782"/>
            <a:ext cx="520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spc="70" dirty="0" smtClean="0">
                <a:solidFill>
                  <a:srgbClr val="666666"/>
                </a:solidFill>
                <a:latin typeface="Arial MT"/>
                <a:cs typeface="Arial MT"/>
              </a:rPr>
              <a:t>14</a:t>
            </a:r>
            <a:r>
              <a:rPr sz="1400" spc="70" dirty="0" smtClean="0">
                <a:solidFill>
                  <a:srgbClr val="666666"/>
                </a:solidFill>
                <a:latin typeface="Arial MT"/>
                <a:cs typeface="Arial MT"/>
              </a:rPr>
              <a:t>/</a:t>
            </a:r>
            <a:r>
              <a:rPr lang="ru-RU" sz="1400" spc="70" dirty="0" smtClean="0">
                <a:solidFill>
                  <a:srgbClr val="666666"/>
                </a:solidFill>
                <a:latin typeface="Arial MT"/>
                <a:cs typeface="Arial MT"/>
              </a:rPr>
              <a:t>14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2563" y="4837712"/>
            <a:ext cx="4692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08">
              <a:lnSpc>
                <a:spcPts val="1645"/>
              </a:lnSpc>
            </a:pPr>
            <a:r>
              <a:rPr lang="ru-RU" sz="1400" spc="50" dirty="0" smtClean="0">
                <a:solidFill>
                  <a:srgbClr val="666666"/>
                </a:solidFill>
                <a:latin typeface="Arial MT"/>
                <a:cs typeface="Arial MT"/>
              </a:rPr>
              <a:t>1</a:t>
            </a:r>
            <a:r>
              <a:rPr lang="ru-RU" sz="1400" spc="-10" dirty="0">
                <a:solidFill>
                  <a:srgbClr val="666666"/>
                </a:solidFill>
                <a:latin typeface="Arial MT"/>
                <a:cs typeface="Arial MT"/>
              </a:rPr>
              <a:t>/11</a:t>
            </a:r>
            <a:endParaRPr lang="ru-RU" dirty="0"/>
          </a:p>
          <a:p>
            <a:pPr marL="44450">
              <a:lnSpc>
                <a:spcPts val="1645"/>
              </a:lnSpc>
            </a:pPr>
            <a:endParaRPr lang="ru-RU" sz="1400" dirty="0" smtClean="0">
              <a:latin typeface="Arial MT"/>
              <a:cs typeface="Arial MT"/>
            </a:endParaRPr>
          </a:p>
          <a:p>
            <a:pPr marL="44450">
              <a:lnSpc>
                <a:spcPts val="1645"/>
              </a:lnSpc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4601210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0" dirty="0"/>
              <a:t>Актуальность</a:t>
            </a:r>
            <a:r>
              <a:rPr spc="-155" dirty="0"/>
              <a:t> </a:t>
            </a:r>
            <a:r>
              <a:rPr spc="165" dirty="0"/>
              <a:t>проблемы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800605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Cargotime</a:t>
            </a:r>
            <a:r>
              <a:rPr lang="en-US" sz="2400" dirty="0" smtClean="0"/>
              <a:t> </a:t>
            </a:r>
            <a:r>
              <a:rPr lang="ru-RU" sz="2400" dirty="0" smtClean="0"/>
              <a:t>— </a:t>
            </a:r>
            <a:r>
              <a:rPr lang="ru-RU" sz="2400" dirty="0"/>
              <a:t>это е</a:t>
            </a:r>
            <a:r>
              <a:rPr lang="ru-RU" sz="2400" dirty="0" smtClean="0"/>
              <a:t>диная грузовая служба, в задачи которой входит сбор крупных, актуальных и регулярно пополняемых каталогов </a:t>
            </a:r>
            <a:r>
              <a:rPr lang="ru-RU" sz="2400" dirty="0"/>
              <a:t>компаний, представляющих услуги в области перевозки </a:t>
            </a:r>
            <a:r>
              <a:rPr lang="ru-RU" sz="2400" dirty="0" smtClean="0"/>
              <a:t>грузов, а также, что более интересно для нас, их отслеживание.</a:t>
            </a:r>
          </a:p>
          <a:p>
            <a:endParaRPr lang="ru-RU" sz="2400" dirty="0" smtClean="0"/>
          </a:p>
          <a:p>
            <a:r>
              <a:rPr lang="ru-RU" sz="2400" dirty="0" smtClean="0"/>
              <a:t>Однако доступ ко всей ценной информации осуществляется только после ввода </a:t>
            </a:r>
            <a:r>
              <a:rPr lang="ru-RU" sz="2400" dirty="0" err="1" smtClean="0"/>
              <a:t>капчи</a:t>
            </a:r>
            <a:r>
              <a:rPr lang="ru-RU" sz="2400" dirty="0" smtClean="0"/>
              <a:t>, что препятствует автоматическому сбору данных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4601210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0" dirty="0"/>
              <a:t>Актуальность</a:t>
            </a:r>
            <a:r>
              <a:rPr spc="-155" dirty="0"/>
              <a:t> </a:t>
            </a:r>
            <a:r>
              <a:rPr spc="165" dirty="0"/>
              <a:t>проблемы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2563" y="4837712"/>
            <a:ext cx="4692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08">
              <a:lnSpc>
                <a:spcPts val="1645"/>
              </a:lnSpc>
            </a:pPr>
            <a:r>
              <a:rPr lang="ru-RU" sz="1400" spc="50" dirty="0" smtClean="0">
                <a:solidFill>
                  <a:srgbClr val="666666"/>
                </a:solidFill>
                <a:latin typeface="Arial MT"/>
                <a:cs typeface="Arial MT"/>
              </a:rPr>
              <a:t>2</a:t>
            </a:r>
            <a:r>
              <a:rPr lang="ru-RU" sz="1400" spc="-10" dirty="0">
                <a:solidFill>
                  <a:srgbClr val="666666"/>
                </a:solidFill>
                <a:latin typeface="Arial MT"/>
                <a:cs typeface="Arial MT"/>
              </a:rPr>
              <a:t>/11</a:t>
            </a:r>
            <a:endParaRPr lang="ru-RU" dirty="0"/>
          </a:p>
          <a:p>
            <a:pPr marL="44450">
              <a:lnSpc>
                <a:spcPts val="1645"/>
              </a:lnSpc>
            </a:pPr>
            <a:endParaRPr sz="1400" dirty="0">
              <a:latin typeface="Arial MT"/>
              <a:cs typeface="Arial M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4326534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876551"/>
            <a:ext cx="4326534" cy="162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3458"/>
            <a:ext cx="3962400" cy="173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1" y="1348180"/>
            <a:ext cx="7888604" cy="1924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700" spc="135" dirty="0">
                <a:solidFill>
                  <a:srgbClr val="434343"/>
                </a:solidFill>
                <a:latin typeface="Tahoma"/>
                <a:cs typeface="Tahoma"/>
              </a:rPr>
              <a:t>Целью</a:t>
            </a:r>
            <a:r>
              <a:rPr sz="2700" spc="14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434343"/>
                </a:solidFill>
                <a:latin typeface="Tahoma"/>
                <a:cs typeface="Tahoma"/>
              </a:rPr>
              <a:t>работы</a:t>
            </a:r>
            <a:r>
              <a:rPr sz="2700" spc="1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10" dirty="0" err="1">
                <a:solidFill>
                  <a:srgbClr val="434343"/>
                </a:solidFill>
                <a:latin typeface="Tahoma"/>
                <a:cs typeface="Tahoma"/>
              </a:rPr>
              <a:t>является</a:t>
            </a:r>
            <a:r>
              <a:rPr sz="2700" spc="11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2700" spc="114" dirty="0" smtClean="0">
                <a:solidFill>
                  <a:srgbClr val="434343"/>
                </a:solidFill>
                <a:latin typeface="Tahoma"/>
                <a:cs typeface="Tahoma"/>
              </a:rPr>
              <a:t>автоматизация </a:t>
            </a:r>
            <a:r>
              <a:rPr lang="ru-RU" sz="2700" spc="105" dirty="0">
                <a:solidFill>
                  <a:srgbClr val="434343"/>
                </a:solidFill>
                <a:latin typeface="Tahoma"/>
                <a:cs typeface="Tahoma"/>
              </a:rPr>
              <a:t>решения </a:t>
            </a:r>
            <a:r>
              <a:rPr lang="ru-RU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CAPTCHA</a:t>
            </a:r>
            <a:r>
              <a:rPr lang="ru-RU" sz="2400" dirty="0"/>
              <a:t> </a:t>
            </a:r>
            <a:r>
              <a:rPr lang="ru-RU" sz="2700" spc="80" dirty="0" smtClean="0">
                <a:solidFill>
                  <a:srgbClr val="434343"/>
                </a:solidFill>
                <a:latin typeface="Tahoma"/>
                <a:cs typeface="Tahoma"/>
              </a:rPr>
              <a:t>компании </a:t>
            </a:r>
            <a:r>
              <a:rPr lang="ru-RU" sz="2700" spc="80" dirty="0">
                <a:solidFill>
                  <a:srgbClr val="434343"/>
                </a:solidFill>
                <a:latin typeface="Tahoma"/>
                <a:cs typeface="Tahoma"/>
              </a:rPr>
              <a:t>“YML”</a:t>
            </a:r>
            <a:r>
              <a:rPr lang="en-US" sz="2700" spc="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2700" spc="160" dirty="0" smtClean="0">
                <a:solidFill>
                  <a:srgbClr val="434343"/>
                </a:solidFill>
                <a:latin typeface="Tahoma"/>
                <a:cs typeface="Tahoma"/>
              </a:rPr>
              <a:t>для</a:t>
            </a:r>
            <a:r>
              <a:rPr lang="en-US" sz="2700" spc="16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20" dirty="0" err="1" smtClean="0">
                <a:solidFill>
                  <a:srgbClr val="434343"/>
                </a:solidFill>
                <a:latin typeface="Tahoma"/>
                <a:cs typeface="Tahoma"/>
              </a:rPr>
              <a:t>упрощени</a:t>
            </a:r>
            <a:r>
              <a:rPr lang="ru-RU" sz="2700" spc="120" dirty="0">
                <a:solidFill>
                  <a:srgbClr val="434343"/>
                </a:solidFill>
                <a:latin typeface="Tahoma"/>
                <a:cs typeface="Tahoma"/>
              </a:rPr>
              <a:t>я</a:t>
            </a:r>
            <a:r>
              <a:rPr sz="2700" spc="12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-83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40" dirty="0">
                <a:solidFill>
                  <a:srgbClr val="434343"/>
                </a:solidFill>
                <a:latin typeface="Tahoma"/>
                <a:cs typeface="Tahoma"/>
              </a:rPr>
              <a:t>процедуры</a:t>
            </a:r>
            <a:r>
              <a:rPr sz="2700" spc="14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85" dirty="0" err="1">
                <a:solidFill>
                  <a:srgbClr val="434343"/>
                </a:solidFill>
                <a:latin typeface="Tahoma"/>
                <a:cs typeface="Tahoma"/>
              </a:rPr>
              <a:t>получения</a:t>
            </a:r>
            <a:r>
              <a:rPr sz="2700" spc="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05" dirty="0" err="1" smtClean="0">
                <a:solidFill>
                  <a:srgbClr val="434343"/>
                </a:solidFill>
                <a:latin typeface="Tahoma"/>
                <a:cs typeface="Tahoma"/>
              </a:rPr>
              <a:t>данных</a:t>
            </a:r>
            <a:r>
              <a:rPr sz="2700" spc="-9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40" dirty="0">
                <a:solidFill>
                  <a:srgbClr val="434343"/>
                </a:solidFill>
                <a:latin typeface="Tahoma"/>
                <a:cs typeface="Tahoma"/>
              </a:rPr>
              <a:t>о</a:t>
            </a:r>
            <a:r>
              <a:rPr sz="2700" spc="-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40" dirty="0">
                <a:solidFill>
                  <a:srgbClr val="434343"/>
                </a:solidFill>
                <a:latin typeface="Tahoma"/>
                <a:cs typeface="Tahoma"/>
              </a:rPr>
              <a:t>грузовом</a:t>
            </a:r>
            <a:r>
              <a:rPr sz="2700" spc="-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90" dirty="0" err="1">
                <a:solidFill>
                  <a:srgbClr val="434343"/>
                </a:solidFill>
                <a:latin typeface="Tahoma"/>
                <a:cs typeface="Tahoma"/>
              </a:rPr>
              <a:t>контейнере</a:t>
            </a:r>
            <a:r>
              <a:rPr sz="27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2700" dirty="0" smtClean="0">
                <a:solidFill>
                  <a:srgbClr val="434343"/>
                </a:solidFill>
                <a:latin typeface="Tahoma"/>
                <a:cs typeface="Tahoma"/>
              </a:rPr>
              <a:t>на сайта </a:t>
            </a:r>
            <a:r>
              <a:rPr lang="en-US" sz="2700" dirty="0" err="1" smtClean="0">
                <a:solidFill>
                  <a:srgbClr val="434343"/>
                </a:solidFill>
                <a:latin typeface="Tahoma"/>
                <a:cs typeface="Tahoma"/>
              </a:rPr>
              <a:t>Cargotime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2563" y="4837712"/>
            <a:ext cx="4692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08">
              <a:lnSpc>
                <a:spcPts val="1645"/>
              </a:lnSpc>
            </a:pPr>
            <a:r>
              <a:rPr lang="ru-RU" sz="1400" spc="50" dirty="0" smtClean="0">
                <a:solidFill>
                  <a:srgbClr val="666666"/>
                </a:solidFill>
                <a:latin typeface="Arial MT"/>
                <a:cs typeface="Arial MT"/>
              </a:rPr>
              <a:t>3</a:t>
            </a:r>
            <a:r>
              <a:rPr lang="ru-RU" sz="1400" spc="-10" dirty="0">
                <a:solidFill>
                  <a:srgbClr val="666666"/>
                </a:solidFill>
                <a:latin typeface="Arial MT"/>
                <a:cs typeface="Arial MT"/>
              </a:rPr>
              <a:t>/11</a:t>
            </a:r>
            <a:endParaRPr lang="ru-RU" dirty="0"/>
          </a:p>
          <a:p>
            <a:pPr marL="44450">
              <a:lnSpc>
                <a:spcPts val="1645"/>
              </a:lnSpc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95948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0" dirty="0"/>
              <a:t>Цель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895350"/>
            <a:ext cx="8032115" cy="34150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0360" marR="454025" indent="-328295">
              <a:lnSpc>
                <a:spcPct val="152600"/>
              </a:lnSpc>
              <a:spcBef>
                <a:spcPts val="90"/>
              </a:spcBef>
              <a:buSzPct val="67500"/>
              <a:buFontTx/>
              <a:buChar char="•"/>
              <a:tabLst>
                <a:tab pos="340360" algn="l"/>
                <a:tab pos="340995" algn="l"/>
              </a:tabLst>
            </a:pPr>
            <a:r>
              <a:rPr lang="ru-RU" spc="95" dirty="0">
                <a:solidFill>
                  <a:srgbClr val="434343"/>
                </a:solidFill>
                <a:latin typeface="Tahoma"/>
                <a:cs typeface="Tahoma"/>
              </a:rPr>
              <a:t>Освоение инструментов, использующихся для машинного обучения</a:t>
            </a:r>
            <a:r>
              <a:rPr lang="ru-RU" spc="95" dirty="0" smtClean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lang="ru-RU" spc="125" dirty="0" smtClean="0">
              <a:solidFill>
                <a:srgbClr val="434343"/>
              </a:solidFill>
              <a:latin typeface="Tahoma"/>
              <a:cs typeface="Tahoma"/>
            </a:endParaRPr>
          </a:p>
          <a:p>
            <a:pPr marL="340360" marR="454025" indent="-328295">
              <a:lnSpc>
                <a:spcPct val="152600"/>
              </a:lnSpc>
              <a:spcBef>
                <a:spcPts val="90"/>
              </a:spcBef>
              <a:buSzPct val="67500"/>
              <a:buChar char="•"/>
              <a:tabLst>
                <a:tab pos="340360" algn="l"/>
                <a:tab pos="340995" algn="l"/>
              </a:tabLst>
            </a:pPr>
            <a:r>
              <a:rPr spc="125" dirty="0" err="1" smtClean="0">
                <a:solidFill>
                  <a:srgbClr val="434343"/>
                </a:solidFill>
                <a:latin typeface="Tahoma"/>
                <a:cs typeface="Tahoma"/>
              </a:rPr>
              <a:t>Исследование</a:t>
            </a:r>
            <a:r>
              <a:rPr spc="-7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pc="140" dirty="0" err="1" smtClean="0">
                <a:solidFill>
                  <a:srgbClr val="434343"/>
                </a:solidFill>
                <a:latin typeface="Tahoma"/>
                <a:cs typeface="Tahoma"/>
              </a:rPr>
              <a:t>существующих</a:t>
            </a:r>
            <a:r>
              <a:rPr spc="-6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-60" dirty="0" smtClean="0">
                <a:solidFill>
                  <a:srgbClr val="434343"/>
                </a:solidFill>
                <a:latin typeface="Tahoma"/>
                <a:cs typeface="Tahoma"/>
              </a:rPr>
              <a:t>моделей и </a:t>
            </a:r>
            <a:r>
              <a:rPr spc="100" dirty="0" smtClean="0">
                <a:solidFill>
                  <a:srgbClr val="434343"/>
                </a:solidFill>
                <a:latin typeface="Tahoma"/>
                <a:cs typeface="Tahoma"/>
              </a:rPr>
              <a:t>решений</a:t>
            </a:r>
            <a:r>
              <a:rPr spc="90" dirty="0" smtClean="0">
                <a:solidFill>
                  <a:srgbClr val="434343"/>
                </a:solidFill>
                <a:latin typeface="Tahoma"/>
                <a:cs typeface="Tahoma"/>
              </a:rPr>
              <a:t>, </a:t>
            </a:r>
            <a:r>
              <a:rPr spc="-61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pc="110" dirty="0">
                <a:solidFill>
                  <a:srgbClr val="434343"/>
                </a:solidFill>
                <a:latin typeface="Tahoma"/>
                <a:cs typeface="Tahoma"/>
              </a:rPr>
              <a:t>обладающих</a:t>
            </a:r>
            <a:r>
              <a:rPr spc="-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pc="105" dirty="0">
                <a:solidFill>
                  <a:srgbClr val="434343"/>
                </a:solidFill>
                <a:latin typeface="Tahoma"/>
                <a:cs typeface="Tahoma"/>
              </a:rPr>
              <a:t>нужной</a:t>
            </a:r>
            <a:r>
              <a:rPr spc="-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pc="130" dirty="0">
                <a:solidFill>
                  <a:srgbClr val="434343"/>
                </a:solidFill>
                <a:latin typeface="Tahoma"/>
                <a:cs typeface="Tahoma"/>
              </a:rPr>
              <a:t>нам</a:t>
            </a:r>
            <a:r>
              <a:rPr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pc="80" dirty="0" err="1">
                <a:solidFill>
                  <a:srgbClr val="434343"/>
                </a:solidFill>
                <a:latin typeface="Tahoma"/>
                <a:cs typeface="Tahoma"/>
              </a:rPr>
              <a:t>функциональностью</a:t>
            </a:r>
            <a:r>
              <a:rPr spc="80" dirty="0" smtClean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lang="ru-RU" spc="80" dirty="0" smtClean="0">
              <a:solidFill>
                <a:srgbClr val="434343"/>
              </a:solidFill>
              <a:latin typeface="Tahoma"/>
              <a:cs typeface="Tahoma"/>
            </a:endParaRPr>
          </a:p>
          <a:p>
            <a:pPr marL="340360" marR="5080" indent="-328295">
              <a:lnSpc>
                <a:spcPct val="152600"/>
              </a:lnSpc>
              <a:buSzPct val="67500"/>
              <a:buChar char="•"/>
              <a:tabLst>
                <a:tab pos="340360" algn="l"/>
                <a:tab pos="340995" algn="l"/>
              </a:tabLst>
            </a:pPr>
            <a:r>
              <a:rPr lang="ru-RU" spc="125" dirty="0" smtClean="0">
                <a:solidFill>
                  <a:srgbClr val="434343"/>
                </a:solidFill>
                <a:latin typeface="Tahoma"/>
                <a:cs typeface="Tahoma"/>
              </a:rPr>
              <a:t>Исследование</a:t>
            </a:r>
            <a:r>
              <a:rPr lang="ru-RU" spc="-6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95" dirty="0" smtClean="0">
                <a:solidFill>
                  <a:srgbClr val="434343"/>
                </a:solidFill>
                <a:latin typeface="Tahoma"/>
                <a:cs typeface="Tahoma"/>
              </a:rPr>
              <a:t>набора</a:t>
            </a:r>
            <a:r>
              <a:rPr lang="ru-RU" spc="-5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95" dirty="0" smtClean="0">
                <a:solidFill>
                  <a:srgbClr val="434343"/>
                </a:solidFill>
                <a:latin typeface="Tahoma"/>
                <a:cs typeface="Tahoma"/>
              </a:rPr>
              <a:t>данных</a:t>
            </a:r>
            <a:r>
              <a:rPr lang="ru-RU" spc="-5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155" dirty="0" smtClean="0">
                <a:solidFill>
                  <a:srgbClr val="434343"/>
                </a:solidFill>
                <a:latin typeface="Tahoma"/>
                <a:cs typeface="Tahoma"/>
              </a:rPr>
              <a:t>CAPTCHA,</a:t>
            </a:r>
            <a:r>
              <a:rPr lang="ru-RU" spc="-5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120" dirty="0" smtClean="0">
                <a:solidFill>
                  <a:srgbClr val="434343"/>
                </a:solidFill>
                <a:latin typeface="Tahoma"/>
                <a:cs typeface="Tahoma"/>
              </a:rPr>
              <a:t>защищающих</a:t>
            </a:r>
            <a:r>
              <a:rPr lang="ru-RU" spc="-5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110" dirty="0" smtClean="0">
                <a:solidFill>
                  <a:srgbClr val="434343"/>
                </a:solidFill>
                <a:latin typeface="Tahoma"/>
                <a:cs typeface="Tahoma"/>
              </a:rPr>
              <a:t>сайт </a:t>
            </a:r>
            <a:r>
              <a:rPr lang="ru-RU" spc="-61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95" dirty="0" smtClean="0">
                <a:solidFill>
                  <a:srgbClr val="434343"/>
                </a:solidFill>
                <a:latin typeface="Tahoma"/>
                <a:cs typeface="Tahoma"/>
              </a:rPr>
              <a:t>компании</a:t>
            </a:r>
            <a:r>
              <a:rPr lang="ru-RU" spc="-6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75" dirty="0" smtClean="0">
                <a:solidFill>
                  <a:srgbClr val="434343"/>
                </a:solidFill>
                <a:latin typeface="Tahoma"/>
                <a:cs typeface="Tahoma"/>
              </a:rPr>
              <a:t>«YML»</a:t>
            </a:r>
            <a:r>
              <a:rPr lang="ru-RU" spc="95" dirty="0" smtClean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lang="en-US" spc="95" dirty="0" smtClean="0">
              <a:solidFill>
                <a:srgbClr val="434343"/>
              </a:solidFill>
              <a:latin typeface="Tahoma"/>
              <a:cs typeface="Tahoma"/>
            </a:endParaRPr>
          </a:p>
          <a:p>
            <a:pPr marL="340360" marR="5080" indent="-328295">
              <a:lnSpc>
                <a:spcPct val="152600"/>
              </a:lnSpc>
              <a:buSzPct val="67500"/>
              <a:buChar char="•"/>
              <a:tabLst>
                <a:tab pos="340360" algn="l"/>
                <a:tab pos="340995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Реализация автоматического решения данного вида CAPTCHA, а также анализ его точности и времени работы.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2563" y="4837712"/>
            <a:ext cx="4692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645"/>
              </a:lnSpc>
            </a:pPr>
            <a:r>
              <a:rPr lang="ru-RU" sz="1400" spc="50" dirty="0" smtClean="0">
                <a:solidFill>
                  <a:srgbClr val="666666"/>
                </a:solidFill>
                <a:latin typeface="Arial MT"/>
                <a:cs typeface="Arial MT"/>
              </a:rPr>
              <a:t>4</a:t>
            </a:r>
            <a:r>
              <a:rPr lang="ru-RU" sz="1400" spc="45" dirty="0" smtClean="0">
                <a:solidFill>
                  <a:srgbClr val="666666"/>
                </a:solidFill>
                <a:latin typeface="Arial MT"/>
                <a:cs typeface="Arial MT"/>
              </a:rPr>
              <a:t>/1</a:t>
            </a:r>
            <a:r>
              <a:rPr lang="en-US" sz="1400" spc="45" dirty="0" smtClean="0">
                <a:solidFill>
                  <a:srgbClr val="666666"/>
                </a:solidFill>
                <a:latin typeface="Arial MT"/>
                <a:cs typeface="Arial MT"/>
              </a:rPr>
              <a:t>1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136715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5" dirty="0"/>
              <a:t>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59" y="4756292"/>
            <a:ext cx="9417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A02A1C"/>
                </a:solidFill>
                <a:latin typeface="Calibri"/>
                <a:cs typeface="Calibri"/>
              </a:rPr>
              <a:t>dscs.pro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216852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Т</a:t>
            </a:r>
            <a:r>
              <a:rPr spc="130" dirty="0"/>
              <a:t>е</a:t>
            </a:r>
            <a:r>
              <a:rPr spc="120" dirty="0"/>
              <a:t>хнологии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0392" y="4820782"/>
            <a:ext cx="39878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ru-RU" sz="1400" spc="4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ea typeface="Tahoma" pitchFamily="34" charset="0"/>
                <a:cs typeface="Tahoma" pitchFamily="34" charset="0"/>
              </a:rPr>
              <a:t>5</a:t>
            </a:r>
            <a:r>
              <a:rPr lang="ru-RU" sz="14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ea typeface="Tahoma" pitchFamily="34" charset="0"/>
                <a:cs typeface="Tahoma" pitchFamily="34" charset="0"/>
              </a:rPr>
              <a:t>/11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749" y="4813087"/>
            <a:ext cx="1896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Tensorflow</a:t>
            </a:r>
            <a:r>
              <a:rPr sz="1400" u="heavy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heavy" spc="9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vs</a:t>
            </a:r>
            <a:r>
              <a:rPr sz="1400" u="heavy" spc="-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heavy" spc="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Pytorch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8324" y="4813087"/>
            <a:ext cx="179087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u="heavy" spc="50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4"/>
              </a:rPr>
              <a:t>tf.Keras</a:t>
            </a:r>
            <a:r>
              <a:rPr lang="en-US" sz="1400" u="heavy" spc="50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lang="en-US" sz="1400" u="heavy" spc="50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4"/>
              </a:rPr>
              <a:t>vs</a:t>
            </a:r>
            <a:r>
              <a:rPr lang="en-US" sz="1400" u="heavy" spc="50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lang="en-US" sz="1400" u="heavy" spc="50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4"/>
              </a:rPr>
              <a:t>Pytorch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2052" name="Picture 4" descr="C:\Users\Александр\Desktop\images\Без-имени-1_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1550"/>
            <a:ext cx="6837120" cy="3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5734630" cy="4693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pc="165" dirty="0" smtClean="0"/>
              <a:t>Примеры </a:t>
            </a:r>
            <a:r>
              <a:rPr lang="ru-RU" spc="165" dirty="0" err="1" smtClean="0"/>
              <a:t>капч</a:t>
            </a:r>
            <a:r>
              <a:rPr lang="ru-RU" spc="165" dirty="0" smtClean="0"/>
              <a:t> компании </a:t>
            </a:r>
            <a:r>
              <a:rPr lang="en-US" spc="165" dirty="0" smtClean="0"/>
              <a:t>YML</a:t>
            </a:r>
            <a:r>
              <a:rPr lang="ru-RU" spc="165" dirty="0" smtClean="0"/>
              <a:t> </a:t>
            </a:r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ru-RU" spc="-10" dirty="0"/>
              <a:t>6/11</a:t>
            </a:r>
          </a:p>
          <a:p>
            <a:pPr marL="66040">
              <a:lnSpc>
                <a:spcPts val="1645"/>
              </a:lnSpc>
            </a:pPr>
            <a:endParaRPr spc="-10" dirty="0"/>
          </a:p>
        </p:txBody>
      </p:sp>
      <p:pic>
        <p:nvPicPr>
          <p:cNvPr id="3074" name="Picture 2" descr="E:\ResearchProject\GAN_Captcha_Solver_PyTorch\GAN\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47750"/>
            <a:ext cx="6858001" cy="283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798" y="4095750"/>
            <a:ext cx="685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9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Общее количество </a:t>
            </a:r>
            <a:r>
              <a:rPr lang="ru-RU" spc="-6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pc="1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имеющихся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pc="1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CAPTCHA в нашем </a:t>
            </a:r>
            <a:r>
              <a:rPr lang="ru-RU" spc="17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датасете</a:t>
            </a:r>
            <a:r>
              <a:rPr lang="ru-RU" spc="1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b="1" spc="1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~18000</a:t>
            </a:r>
            <a:r>
              <a:rPr lang="ru-RU" spc="9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5774055" cy="4231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150" dirty="0" err="1" smtClean="0"/>
              <a:t>Раб</a:t>
            </a:r>
            <a:r>
              <a:rPr sz="2650" spc="40" dirty="0" err="1" smtClean="0"/>
              <a:t>о</a:t>
            </a:r>
            <a:r>
              <a:rPr sz="2650" spc="110" dirty="0" err="1" smtClean="0"/>
              <a:t>та</a:t>
            </a:r>
            <a:r>
              <a:rPr sz="2650" spc="-85" dirty="0" smtClean="0"/>
              <a:t> </a:t>
            </a:r>
            <a:r>
              <a:rPr sz="2650" spc="265" dirty="0"/>
              <a:t>с</a:t>
            </a:r>
            <a:r>
              <a:rPr sz="2650" spc="-80" dirty="0"/>
              <a:t> </a:t>
            </a:r>
            <a:r>
              <a:rPr sz="2650" spc="180" dirty="0"/>
              <a:t>д</a:t>
            </a:r>
            <a:r>
              <a:rPr sz="2650" spc="-5" dirty="0"/>
              <a:t>а</a:t>
            </a:r>
            <a:r>
              <a:rPr sz="2650" spc="110" dirty="0"/>
              <a:t>т</a:t>
            </a:r>
            <a:r>
              <a:rPr sz="2650" spc="170" dirty="0"/>
              <a:t>ас</a:t>
            </a:r>
            <a:r>
              <a:rPr sz="2650" spc="130" dirty="0"/>
              <a:t>е</a:t>
            </a:r>
            <a:r>
              <a:rPr sz="2650" spc="110" dirty="0"/>
              <a:t>т</a:t>
            </a:r>
            <a:r>
              <a:rPr sz="2650" spc="225" dirty="0"/>
              <a:t>ом</a:t>
            </a:r>
            <a:endParaRPr sz="2650" dirty="0"/>
          </a:p>
        </p:txBody>
      </p:sp>
      <p:sp>
        <p:nvSpPr>
          <p:cNvPr id="3" name="object 3"/>
          <p:cNvSpPr txBox="1"/>
          <p:nvPr/>
        </p:nvSpPr>
        <p:spPr>
          <a:xfrm>
            <a:off x="564490" y="895350"/>
            <a:ext cx="795655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sz="2100" spc="105" dirty="0" smtClean="0">
                <a:latin typeface="Tahoma"/>
                <a:cs typeface="Tahoma"/>
              </a:rPr>
              <a:t>Основная сложность при работе с данным </a:t>
            </a:r>
            <a:r>
              <a:rPr lang="ru-RU" sz="2100" spc="105" dirty="0" err="1" smtClean="0">
                <a:latin typeface="Tahoma"/>
                <a:cs typeface="Tahoma"/>
              </a:rPr>
              <a:t>датасетом</a:t>
            </a:r>
            <a:r>
              <a:rPr lang="ru-RU" sz="2100" spc="105" dirty="0" smtClean="0">
                <a:latin typeface="Tahoma"/>
                <a:cs typeface="Tahoma"/>
              </a:rPr>
              <a:t> состоит в очень разнообразном внешнем виде каждой из </a:t>
            </a:r>
            <a:r>
              <a:rPr lang="ru-RU" sz="2100" spc="105" dirty="0" err="1" smtClean="0">
                <a:latin typeface="Tahoma"/>
                <a:cs typeface="Tahoma"/>
              </a:rPr>
              <a:t>капч</a:t>
            </a:r>
            <a:r>
              <a:rPr lang="ru-RU" sz="2100" spc="105" dirty="0" smtClean="0">
                <a:latin typeface="Tahoma"/>
                <a:cs typeface="Tahoma"/>
              </a:rPr>
              <a:t>: от расстояния между буквами до наложенного поверх паттерна</a:t>
            </a:r>
            <a:r>
              <a:rPr lang="ru-RU" sz="2100" spc="70" dirty="0" smtClean="0">
                <a:latin typeface="Tahoma"/>
                <a:cs typeface="Tahoma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ru-RU" spc="-10" dirty="0"/>
              <a:t>7/11</a:t>
            </a:r>
          </a:p>
          <a:p>
            <a:pPr marL="66040">
              <a:lnSpc>
                <a:spcPts val="1645"/>
              </a:lnSpc>
            </a:pPr>
            <a:endParaRPr spc="-10" dirty="0"/>
          </a:p>
        </p:txBody>
      </p:sp>
      <p:pic>
        <p:nvPicPr>
          <p:cNvPr id="4098" name="Picture 2" descr="E:\ResearchProject\GAN_Captcha_Solver_PyTorch\GAN\data\captcha_dataset\yml_00081413082021fnkrf2keH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3" y="2343150"/>
            <a:ext cx="2393155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ResearchProject\GAN_Captcha_Solver_PyTorch\GAN\data\captcha_dataset\yml_00130805102022ZHSdb3Sr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70" y="2343150"/>
            <a:ext cx="2393155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656" y="3635900"/>
            <a:ext cx="7956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110" dirty="0">
                <a:latin typeface="Tahoma"/>
                <a:cs typeface="Tahoma"/>
              </a:rPr>
              <a:t>Был</a:t>
            </a:r>
            <a:r>
              <a:rPr lang="ru-RU" spc="100" dirty="0">
                <a:latin typeface="Tahoma"/>
                <a:cs typeface="Tahoma"/>
              </a:rPr>
              <a:t>о</a:t>
            </a:r>
            <a:r>
              <a:rPr lang="ru-RU" dirty="0">
                <a:latin typeface="Tahoma"/>
                <a:cs typeface="Tahoma"/>
              </a:rPr>
              <a:t>	</a:t>
            </a:r>
            <a:r>
              <a:rPr lang="ru-RU" spc="60" dirty="0">
                <a:latin typeface="Tahoma"/>
                <a:cs typeface="Tahoma"/>
              </a:rPr>
              <a:t>прин</a:t>
            </a:r>
            <a:r>
              <a:rPr lang="ru-RU" spc="-30" dirty="0">
                <a:latin typeface="Tahoma"/>
                <a:cs typeface="Tahoma"/>
              </a:rPr>
              <a:t>я</a:t>
            </a:r>
            <a:r>
              <a:rPr lang="ru-RU" spc="80" dirty="0">
                <a:latin typeface="Tahoma"/>
                <a:cs typeface="Tahoma"/>
              </a:rPr>
              <a:t>т</a:t>
            </a:r>
            <a:r>
              <a:rPr lang="ru-RU" spc="110" dirty="0">
                <a:latin typeface="Tahoma"/>
                <a:cs typeface="Tahoma"/>
              </a:rPr>
              <a:t>о</a:t>
            </a:r>
            <a:r>
              <a:rPr lang="ru-RU" dirty="0">
                <a:latin typeface="Tahoma"/>
                <a:cs typeface="Tahoma"/>
              </a:rPr>
              <a:t>	</a:t>
            </a:r>
            <a:r>
              <a:rPr lang="ru-RU" spc="90" dirty="0">
                <a:latin typeface="Tahoma"/>
                <a:cs typeface="Tahoma"/>
              </a:rPr>
              <a:t>решени</a:t>
            </a:r>
            <a:r>
              <a:rPr lang="ru-RU" spc="85" dirty="0">
                <a:latin typeface="Tahoma"/>
                <a:cs typeface="Tahoma"/>
              </a:rPr>
              <a:t>е</a:t>
            </a:r>
            <a:r>
              <a:rPr lang="ru-RU" dirty="0">
                <a:latin typeface="Tahoma"/>
                <a:cs typeface="Tahoma"/>
              </a:rPr>
              <a:t>	воспользоваться уже реализованным для этого </a:t>
            </a:r>
            <a:r>
              <a:rPr lang="ru-RU" dirty="0" err="1">
                <a:latin typeface="Tahoma"/>
                <a:cs typeface="Tahoma"/>
              </a:rPr>
              <a:t>датасета</a:t>
            </a:r>
            <a:r>
              <a:rPr lang="ru-RU" dirty="0">
                <a:latin typeface="Tahoma"/>
                <a:cs typeface="Tahoma"/>
              </a:rPr>
              <a:t> алгоритмом кластеризации, </a:t>
            </a:r>
            <a:r>
              <a:rPr lang="ru-RU" spc="70" dirty="0">
                <a:latin typeface="Tahoma"/>
                <a:cs typeface="Tahoma"/>
              </a:rPr>
              <a:t>чтобы</a:t>
            </a:r>
            <a:r>
              <a:rPr lang="ru-RU" spc="-75" dirty="0">
                <a:latin typeface="Tahoma"/>
                <a:cs typeface="Tahoma"/>
              </a:rPr>
              <a:t> </a:t>
            </a:r>
            <a:r>
              <a:rPr lang="ru-RU" spc="90" dirty="0">
                <a:latin typeface="Tahoma"/>
                <a:cs typeface="Tahoma"/>
              </a:rPr>
              <a:t>выделить</a:t>
            </a:r>
            <a:r>
              <a:rPr lang="ru-RU" spc="-70" dirty="0">
                <a:latin typeface="Tahoma"/>
                <a:cs typeface="Tahoma"/>
              </a:rPr>
              <a:t> </a:t>
            </a:r>
            <a:r>
              <a:rPr lang="ru-RU" spc="-75" dirty="0">
                <a:latin typeface="Tahoma"/>
                <a:cs typeface="Tahoma"/>
              </a:rPr>
              <a:t>схожие виды </a:t>
            </a:r>
            <a:r>
              <a:rPr lang="ru-RU" spc="35" dirty="0" err="1">
                <a:latin typeface="Tahoma"/>
                <a:cs typeface="Tahoma"/>
              </a:rPr>
              <a:t>капч</a:t>
            </a:r>
            <a:r>
              <a:rPr lang="ru-RU" spc="35" dirty="0" smtClean="0">
                <a:latin typeface="Tahoma"/>
                <a:cs typeface="Tahoma"/>
              </a:rPr>
              <a:t>.</a:t>
            </a:r>
            <a:endParaRPr lang="ru-RU" sz="1600" spc="9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70" y="13648"/>
            <a:ext cx="469963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950" dirty="0" smtClean="0">
                <a:latin typeface="Tahoma"/>
                <a:cs typeface="Tahoma"/>
              </a:rPr>
              <a:t>ML </a:t>
            </a:r>
            <a:r>
              <a:rPr lang="ru-RU" sz="2950" dirty="0" smtClean="0">
                <a:latin typeface="Tahoma"/>
                <a:cs typeface="Tahoma"/>
              </a:rPr>
              <a:t>модель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en-US" spc="-10" dirty="0" smtClean="0"/>
              <a:t>8</a:t>
            </a:r>
            <a:r>
              <a:rPr lang="ru-RU" spc="-10" dirty="0"/>
              <a:t>/11</a:t>
            </a:r>
          </a:p>
          <a:p>
            <a:pPr marL="66040">
              <a:lnSpc>
                <a:spcPts val="1645"/>
              </a:lnSpc>
            </a:pPr>
            <a:endParaRPr lang="ru-RU" spc="-10" dirty="0"/>
          </a:p>
          <a:p>
            <a:pPr marL="66040">
              <a:lnSpc>
                <a:spcPts val="1645"/>
              </a:lnSpc>
            </a:pPr>
            <a:endParaRPr spc="-10" dirty="0"/>
          </a:p>
        </p:txBody>
      </p:sp>
      <p:pic>
        <p:nvPicPr>
          <p:cNvPr id="5122" name="Picture 2" descr="C:\Users\Александр\Desktop\gan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08" y="1428749"/>
            <a:ext cx="5228192" cy="303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90595"/>
            <a:ext cx="3429000" cy="231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4"/>
              </a:spcBef>
              <a:tabLst>
                <a:tab pos="2438400" algn="l"/>
                <a:tab pos="4183379" algn="l"/>
                <a:tab pos="6033770" algn="l"/>
                <a:tab pos="7420609" algn="l"/>
              </a:tabLst>
            </a:pP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Для реализации выбрана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GAN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архитектура. 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 marR="5080">
              <a:lnSpc>
                <a:spcPct val="99400"/>
              </a:lnSpc>
              <a:spcBef>
                <a:spcPts val="114"/>
              </a:spcBef>
              <a:tabLst>
                <a:tab pos="2438400" algn="l"/>
                <a:tab pos="4183379" algn="l"/>
                <a:tab pos="6033770" algn="l"/>
                <a:tab pos="7420609" algn="l"/>
              </a:tabLst>
            </a:pP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 marR="5080">
              <a:lnSpc>
                <a:spcPct val="99400"/>
              </a:lnSpc>
              <a:spcBef>
                <a:spcPts val="114"/>
              </a:spcBef>
              <a:tabLst>
                <a:tab pos="2438400" algn="l"/>
                <a:tab pos="4183379" algn="l"/>
                <a:tab pos="6033770" algn="l"/>
                <a:tab pos="7420609" algn="l"/>
              </a:tabLs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Такое решение обосновано малым количеством размеченных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исходных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данных, необходимых для обучения модели.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478</Words>
  <Application>Microsoft Office PowerPoint</Application>
  <PresentationFormat>Экран (16:9)</PresentationFormat>
  <Paragraphs>76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Задача автоматизации распознавания CAPTCHA в контексте парсинга данных о статусе грузовых контейнеров при помощи GAN архитектуры</vt:lpstr>
      <vt:lpstr>Актуальность проблемы</vt:lpstr>
      <vt:lpstr>Актуальность проблемы</vt:lpstr>
      <vt:lpstr>Цель</vt:lpstr>
      <vt:lpstr>Задачи</vt:lpstr>
      <vt:lpstr>Технологии</vt:lpstr>
      <vt:lpstr>Примеры капч компании YML </vt:lpstr>
      <vt:lpstr>Работа с датасетом</vt:lpstr>
      <vt:lpstr>Презентация PowerPoint</vt:lpstr>
      <vt:lpstr>Презентация PowerPoint</vt:lpstr>
      <vt:lpstr>Результаты</vt:lpstr>
      <vt:lpstr>Презентация PowerPoint</vt:lpstr>
      <vt:lpstr>Задача автоматизации распознавания CAPTCHA в контексте парсинга данных о статусе грузовых контейнеров при помощи GAN архитектуры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решения капчи</dc:title>
  <cp:lastModifiedBy>Александр</cp:lastModifiedBy>
  <cp:revision>35</cp:revision>
  <dcterms:created xsi:type="dcterms:W3CDTF">2022-10-23T08:25:58Z</dcterms:created>
  <dcterms:modified xsi:type="dcterms:W3CDTF">2022-11-26T13:59:25Z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