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6" r:id="rId7"/>
    <p:sldId id="269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ee" userId="caf2ba4368538c8e" providerId="LiveId" clId="{AAD825C2-593D-43D3-A190-CFF1C7D7F311}"/>
    <pc:docChg chg="custSel delSld modSld">
      <pc:chgData name="Alexander Lee" userId="caf2ba4368538c8e" providerId="LiveId" clId="{AAD825C2-593D-43D3-A190-CFF1C7D7F311}" dt="2018-01-11T22:58:39.751" v="5" actId="478"/>
      <pc:docMkLst>
        <pc:docMk/>
      </pc:docMkLst>
      <pc:sldChg chg="modSp">
        <pc:chgData name="Alexander Lee" userId="caf2ba4368538c8e" providerId="LiveId" clId="{AAD825C2-593D-43D3-A190-CFF1C7D7F311}" dt="2018-01-11T22:22:35.264" v="0" actId="1076"/>
        <pc:sldMkLst>
          <pc:docMk/>
          <pc:sldMk cId="822388755" sldId="258"/>
        </pc:sldMkLst>
        <pc:picChg chg="mod">
          <ac:chgData name="Alexander Lee" userId="caf2ba4368538c8e" providerId="LiveId" clId="{AAD825C2-593D-43D3-A190-CFF1C7D7F311}" dt="2018-01-11T22:22:35.264" v="0" actId="1076"/>
          <ac:picMkLst>
            <pc:docMk/>
            <pc:sldMk cId="822388755" sldId="258"/>
            <ac:picMk id="4" creationId="{98C91B8E-B45B-42FA-AC34-5A7FCD1338B6}"/>
          </ac:picMkLst>
        </pc:picChg>
      </pc:sldChg>
      <pc:sldChg chg="del">
        <pc:chgData name="Alexander Lee" userId="caf2ba4368538c8e" providerId="LiveId" clId="{AAD825C2-593D-43D3-A190-CFF1C7D7F311}" dt="2018-01-11T22:50:19.984" v="4" actId="2696"/>
        <pc:sldMkLst>
          <pc:docMk/>
          <pc:sldMk cId="1715469260" sldId="261"/>
        </pc:sldMkLst>
      </pc:sldChg>
      <pc:sldChg chg="del">
        <pc:chgData name="Alexander Lee" userId="caf2ba4368538c8e" providerId="LiveId" clId="{AAD825C2-593D-43D3-A190-CFF1C7D7F311}" dt="2018-01-11T22:50:17.927" v="3" actId="2696"/>
        <pc:sldMkLst>
          <pc:docMk/>
          <pc:sldMk cId="3196050096" sldId="264"/>
        </pc:sldMkLst>
      </pc:sldChg>
      <pc:sldChg chg="delSp">
        <pc:chgData name="Alexander Lee" userId="caf2ba4368538c8e" providerId="LiveId" clId="{AAD825C2-593D-43D3-A190-CFF1C7D7F311}" dt="2018-01-11T22:58:39.751" v="5" actId="478"/>
        <pc:sldMkLst>
          <pc:docMk/>
          <pc:sldMk cId="1153243050" sldId="265"/>
        </pc:sldMkLst>
        <pc:spChg chg="del">
          <ac:chgData name="Alexander Lee" userId="caf2ba4368538c8e" providerId="LiveId" clId="{AAD825C2-593D-43D3-A190-CFF1C7D7F311}" dt="2018-01-11T22:58:39.751" v="5" actId="478"/>
          <ac:spMkLst>
            <pc:docMk/>
            <pc:sldMk cId="1153243050" sldId="265"/>
            <ac:spMk id="6" creationId="{1305413C-E8FD-498C-9F38-54E772AE586C}"/>
          </ac:spMkLst>
        </pc:spChg>
      </pc:sldChg>
      <pc:sldChg chg="del">
        <pc:chgData name="Alexander Lee" userId="caf2ba4368538c8e" providerId="LiveId" clId="{AAD825C2-593D-43D3-A190-CFF1C7D7F311}" dt="2018-01-11T22:50:11.637" v="1" actId="2696"/>
        <pc:sldMkLst>
          <pc:docMk/>
          <pc:sldMk cId="785981974" sldId="267"/>
        </pc:sldMkLst>
      </pc:sldChg>
      <pc:sldChg chg="del">
        <pc:chgData name="Alexander Lee" userId="caf2ba4368538c8e" providerId="LiveId" clId="{AAD825C2-593D-43D3-A190-CFF1C7D7F311}" dt="2018-01-11T22:50:14.089" v="2" actId="2696"/>
        <pc:sldMkLst>
          <pc:docMk/>
          <pc:sldMk cId="351938758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836-44E3-4E60-B3CB-0FB2BC0D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15D6-A4FB-442F-BD16-CFF03412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7D11-4A4B-4D98-A3C1-9B7ACD6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D7DA-1964-4286-A078-470D0E63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A148-6458-43F7-BA1C-F71BBCE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F504-707F-493F-B833-D6CD64C0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C30D-D180-46E9-BBBA-C3529D99E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E386-C102-4CEE-8D47-4E80323A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5599-19E2-400F-BB75-34CF73AD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6FDC-4840-42BC-A92A-552ED1EF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41365-6182-49E7-A42B-638FD51A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019B1-BFAB-4C21-AE65-B2CC6682D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84BD-15F9-4F81-B613-CF602453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4496-C3F2-49BF-9C9B-F442B03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898-9F0B-4AF7-AC98-3DBE5E27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7298-17BD-4647-8F29-B6C130F0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7C15-D04F-4B0A-A713-BBFDEE4D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A918-09C2-4B5B-A77B-F489FF69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3E7A-E82A-48E2-A87B-C448ECE2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A15-44D9-4537-8AC3-89194D63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C794-D966-4C40-BB1B-201489B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A906-DDBB-4C9C-A908-837234C1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59A3-3158-42A3-AB95-D9BE6F8D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3856-2C85-47EF-98D7-16D7C401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FDBD-A0D4-4AC5-8291-E74F8B73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5996-0CE1-454F-AD49-C1384BC1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181A-8923-4262-959D-E87BA932B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928E-AD0E-4F73-8D33-783FFCF3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622C-526D-495B-A03A-673E0261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225B-F2AD-4304-BAE2-155B59A4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4A6D-85EE-417A-A31F-44FDD2EC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9251-78CB-4575-8D2E-21894D87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8B71-937F-4D26-B413-A557AF0E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0141A-C85D-4647-B0AD-1EC8F1BD3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5F7AA-5361-4E1F-8B0A-4B07D0304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9399B-F432-46C3-BE22-C3CC8744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53B38-8979-4692-B680-56BCDE2C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0CE07-9172-4B3B-9C5A-FEC6DAB8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39AE2-0460-4EA1-9F03-32AB8D15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F7FA-3303-478A-BA6D-B87107DE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286B4-4CFF-4100-BDD0-1452A497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4DE92-9CF4-44BF-8EF4-2E7136DD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F0B19-71D7-42D5-897F-C1B450DC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8C36D-9E6D-411E-881B-24EBF8DA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6631E-4826-4358-9250-7C4B5ACA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2927-A37A-4B8C-97BD-81D19016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ED23-4112-4D9B-BA54-6867A1FC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C4DD-4FA3-4937-BD2D-8A1A102B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5F71B-99A7-4231-9524-3C6E59F4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613A-849E-4A98-B601-5D62B1CF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24E78-5BAC-4EAE-AD61-04F2B314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B55F-200F-4D7D-9DED-ADE30762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441-F21E-442D-B837-4090AA23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5F334-E816-4981-B25A-BACF4453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C8405-2023-418E-A6BF-724CAC6D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39C5-2F51-4007-939B-46E4BFE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4DCB-9F67-4A61-9E35-063181EB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5A6D8-A72E-481D-8AC0-871FF691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9F7B1-7CDA-4A54-A394-0DF2138A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4B2A-14D9-4A88-B06D-3B3999D7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F972-61C8-4CA7-88CC-D7287FA7D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ABFE-F97B-44D6-8CFF-2D6919107892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7DEF-4A73-4F82-920D-D6177B009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6A4E-3AC8-429F-B497-0F1A4A04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6B32-8993-425D-8613-068C280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D798-1367-4E7F-8A9A-2EA42EFA4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417888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FEE-4B28-4E37-B046-EA8A76E2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Overall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1EF8-96A5-4D9E-A20C-EC9A6529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data it appears that there is a clear distinction between the keywords used for jobs that have high paying salaries vs jobs with low paying salaries.</a:t>
            </a:r>
          </a:p>
          <a:p>
            <a:r>
              <a:rPr lang="en-US" dirty="0"/>
              <a:t>High Paying Sal (Titles): Data, Scientist, Senior, Analytics</a:t>
            </a:r>
          </a:p>
          <a:p>
            <a:r>
              <a:rPr lang="en-US" dirty="0"/>
              <a:t>Low Paying Sal (Titles): Research, Analyst, Associate, Statistician</a:t>
            </a:r>
          </a:p>
          <a:p>
            <a:r>
              <a:rPr lang="en-US" dirty="0"/>
              <a:t>High Paying Sal (Summaries):  Hard skills</a:t>
            </a:r>
          </a:p>
          <a:p>
            <a:r>
              <a:rPr lang="en-US" dirty="0"/>
              <a:t>Low Paying Sal (Summaries): Soft skills</a:t>
            </a:r>
          </a:p>
        </p:txBody>
      </p:sp>
    </p:spTree>
    <p:extLst>
      <p:ext uri="{BB962C8B-B14F-4D97-AF65-F5344CB8AC3E}">
        <p14:creationId xmlns:p14="http://schemas.microsoft.com/office/powerpoint/2010/main" val="27614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5DB-7159-4796-890C-EDA559C9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Scraped using </a:t>
            </a:r>
            <a:r>
              <a:rPr lang="en-US" dirty="0" err="1"/>
              <a:t>Scrapy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FB941-44F2-41E0-8D14-1BE383FC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90688"/>
            <a:ext cx="9334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FEE-4B28-4E37-B046-EA8A76E2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Salaries of Jobs – America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8575F-D529-439A-92A6-23BCA289F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273"/>
            <a:ext cx="3396156" cy="2687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CC0D6-EA07-49E1-BF3C-35B1E281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31" y="2085273"/>
            <a:ext cx="3357590" cy="268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304DA-C6EF-4AEB-9FEC-0A9EF517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808" y="2085273"/>
            <a:ext cx="310515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5A5FC-8BFD-4749-83D0-723859FB1C1E}"/>
              </a:ext>
            </a:extLst>
          </p:cNvPr>
          <p:cNvSpPr txBox="1"/>
          <p:nvPr/>
        </p:nvSpPr>
        <p:spPr>
          <a:xfrm>
            <a:off x="838200" y="5486400"/>
            <a:ext cx="1012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Scientist has a significantly higher median pay scale compared to Analysts and Engineers</a:t>
            </a:r>
          </a:p>
          <a:p>
            <a:endParaRPr lang="en-US" b="1" dirty="0"/>
          </a:p>
          <a:p>
            <a:r>
              <a:rPr lang="en-US" b="1" dirty="0"/>
              <a:t>PROBLEM 1: INDEED ONLY LETS YOU SCRAPE 1000 ENTRIES MAX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802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A66B-F5BA-4C13-8748-1EBAD89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6" y="365125"/>
            <a:ext cx="9877425" cy="1325563"/>
          </a:xfrm>
        </p:spPr>
        <p:txBody>
          <a:bodyPr/>
          <a:lstStyle/>
          <a:p>
            <a:r>
              <a:rPr lang="en-US" b="1" dirty="0"/>
              <a:t>Seek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271164-821C-40DE-AF88-B34FE88B4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915319"/>
            <a:ext cx="9877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FEE-4B28-4E37-B046-EA8A76E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8259" cy="2008959"/>
          </a:xfrm>
        </p:spPr>
        <p:txBody>
          <a:bodyPr>
            <a:normAutofit/>
          </a:bodyPr>
          <a:lstStyle/>
          <a:p>
            <a:r>
              <a:rPr lang="en-US" sz="4000" dirty="0"/>
              <a:t>Predicting a Binary Pay Scale using Title/Summary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91B8E-B45B-42FA-AC34-5A7FCD133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460" y="122859"/>
            <a:ext cx="5666400" cy="6799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99C56-3A49-439F-B665-A0FF519874B8}"/>
              </a:ext>
            </a:extLst>
          </p:cNvPr>
          <p:cNvSpPr txBox="1"/>
          <p:nvPr/>
        </p:nvSpPr>
        <p:spPr>
          <a:xfrm>
            <a:off x="838200" y="2624078"/>
            <a:ext cx="4908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</a:t>
            </a:r>
            <a:r>
              <a:rPr lang="en-US" dirty="0" err="1"/>
              <a:t>CountVectorizer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Logistic Regression is marginally better for both</a:t>
            </a:r>
          </a:p>
          <a:p>
            <a:r>
              <a:rPr lang="en-US" dirty="0"/>
              <a:t>Further used </a:t>
            </a:r>
            <a:r>
              <a:rPr lang="en-US" dirty="0" err="1"/>
              <a:t>GridSearchCV</a:t>
            </a:r>
            <a:r>
              <a:rPr lang="en-US" dirty="0"/>
              <a:t> to optimize.</a:t>
            </a:r>
          </a:p>
          <a:p>
            <a:endParaRPr lang="en-US" dirty="0"/>
          </a:p>
          <a:p>
            <a:r>
              <a:rPr lang="en-US" b="1" dirty="0"/>
              <a:t>PROBLEM 2: BASELINE 50%, NOT APPLICABLE TO REAL LIFE.</a:t>
            </a:r>
          </a:p>
        </p:txBody>
      </p:sp>
    </p:spTree>
    <p:extLst>
      <p:ext uri="{BB962C8B-B14F-4D97-AF65-F5344CB8AC3E}">
        <p14:creationId xmlns:p14="http://schemas.microsoft.com/office/powerpoint/2010/main" val="8223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247E-CF9F-4E3F-8925-911698B7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Naïve Bayes to determine probability of words given “pay”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C87978-0B7E-445B-AC6F-B541054F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067" y="1027906"/>
            <a:ext cx="3410733" cy="5661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20EF7-C8ED-4471-BF17-F49B1B7FD353}"/>
              </a:ext>
            </a:extLst>
          </p:cNvPr>
          <p:cNvSpPr txBox="1"/>
          <p:nvPr/>
        </p:nvSpPr>
        <p:spPr>
          <a:xfrm>
            <a:off x="1031846" y="2177046"/>
            <a:ext cx="594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Summaries: 20 most probable word given a 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  <a:r>
              <a:rPr lang="en-US" dirty="0"/>
              <a:t> pay rate</a:t>
            </a:r>
          </a:p>
          <a:p>
            <a:endParaRPr lang="en-US" dirty="0"/>
          </a:p>
          <a:p>
            <a:r>
              <a:rPr lang="en-US" dirty="0"/>
              <a:t>For the most part the words are very technical.</a:t>
            </a:r>
          </a:p>
        </p:txBody>
      </p:sp>
    </p:spTree>
    <p:extLst>
      <p:ext uri="{BB962C8B-B14F-4D97-AF65-F5344CB8AC3E}">
        <p14:creationId xmlns:p14="http://schemas.microsoft.com/office/powerpoint/2010/main" val="13577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247E-CF9F-4E3F-8925-911698B7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Naïve Bayes to determine probability of words given “pay”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20EF7-C8ED-4471-BF17-F49B1B7FD353}"/>
              </a:ext>
            </a:extLst>
          </p:cNvPr>
          <p:cNvSpPr txBox="1"/>
          <p:nvPr/>
        </p:nvSpPr>
        <p:spPr>
          <a:xfrm>
            <a:off x="1031846" y="2177046"/>
            <a:ext cx="594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Summaries: 20 most probable word given a </a:t>
            </a:r>
            <a:r>
              <a:rPr lang="en-US" b="1" dirty="0">
                <a:solidFill>
                  <a:srgbClr val="FF0000"/>
                </a:solidFill>
              </a:rPr>
              <a:t>LOW</a:t>
            </a:r>
            <a:r>
              <a:rPr lang="en-US" dirty="0"/>
              <a:t> pay rate</a:t>
            </a:r>
          </a:p>
          <a:p>
            <a:endParaRPr lang="en-US" dirty="0"/>
          </a:p>
          <a:p>
            <a:r>
              <a:rPr lang="en-US" dirty="0"/>
              <a:t>Large contrast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98DE6-240A-475E-93E6-02BE0AA5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027906"/>
            <a:ext cx="3667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FEE-4B28-4E37-B046-EA8A76E2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skills come up the most?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6C1F6B-381E-42FF-AAB1-546660411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5303" y="1920458"/>
            <a:ext cx="3308497" cy="4572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693FD-FFB3-44A8-9DBE-00FFB1A544D7}"/>
              </a:ext>
            </a:extLst>
          </p:cNvPr>
          <p:cNvSpPr txBox="1"/>
          <p:nvPr/>
        </p:nvSpPr>
        <p:spPr>
          <a:xfrm>
            <a:off x="1057012" y="2072080"/>
            <a:ext cx="5746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&amp; R comes up the most at 45%.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skills frequently requested at 31%.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 is needed ~ 20% of the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6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FEE-4B28-4E37-B046-EA8A76E2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for High and Low paying jobs?</a:t>
            </a:r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4BF55F8-30DF-414B-AA70-B03AAC4B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72" y="2261579"/>
            <a:ext cx="3082255" cy="409838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027EE-CA45-4490-A233-E3AF6E12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6734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Much lower focus on hard skills in high paying jobs compared to low paying jobs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more technical terms such as Hadoop, NLP and Deep learning see next to no use at 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12529-8C78-4204-A6DC-A92BC168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093" y="2207145"/>
            <a:ext cx="2992253" cy="4086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473FD-5E4E-44D3-8FD6-6D0B600F79F5}"/>
              </a:ext>
            </a:extLst>
          </p:cNvPr>
          <p:cNvSpPr txBox="1"/>
          <p:nvPr/>
        </p:nvSpPr>
        <p:spPr>
          <a:xfrm>
            <a:off x="4941116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C7403-4D23-42DE-B5F0-2D70E29692F8}"/>
              </a:ext>
            </a:extLst>
          </p:cNvPr>
          <p:cNvSpPr txBox="1"/>
          <p:nvPr/>
        </p:nvSpPr>
        <p:spPr>
          <a:xfrm>
            <a:off x="4719214" y="1597130"/>
            <a:ext cx="279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High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6582D-BB36-4EFA-B2A4-DC0B8414B2A1}"/>
              </a:ext>
            </a:extLst>
          </p:cNvPr>
          <p:cNvSpPr txBox="1"/>
          <p:nvPr/>
        </p:nvSpPr>
        <p:spPr>
          <a:xfrm>
            <a:off x="8126452" y="1639127"/>
            <a:ext cx="279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7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287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4</vt:lpstr>
      <vt:lpstr>Scraped using Scrapy</vt:lpstr>
      <vt:lpstr>Comparing Salaries of Jobs – America</vt:lpstr>
      <vt:lpstr>Seek ?</vt:lpstr>
      <vt:lpstr>Predicting a Binary Pay Scale using Title/Summary</vt:lpstr>
      <vt:lpstr>Using Naïve Bayes to determine probability of words given “pay”</vt:lpstr>
      <vt:lpstr>Using Naïve Bayes to determine probability of words given “pay”</vt:lpstr>
      <vt:lpstr>What skills come up the most?</vt:lpstr>
      <vt:lpstr>How about for High and Low paying jobs?</vt:lpstr>
      <vt:lpstr>Insights – Overall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Alexander Lee</dc:creator>
  <cp:lastModifiedBy>Alexander Lee</cp:lastModifiedBy>
  <cp:revision>9</cp:revision>
  <dcterms:created xsi:type="dcterms:W3CDTF">2018-01-09T22:17:39Z</dcterms:created>
  <dcterms:modified xsi:type="dcterms:W3CDTF">2018-01-11T22:58:50Z</dcterms:modified>
</cp:coreProperties>
</file>