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C7A52B4-0B6F-4990-B812-C9548AB8E4AE}">
  <a:tblStyle styleId="{8C7A52B4-0B6F-4990-B812-C9548AB8E4A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Specifically  left out KNN due to its inability to produce predicted probabilities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29150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AFL Winners</a:t>
            </a:r>
            <a:endParaRPr/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Alexander Lee</a:t>
            </a:r>
            <a:endParaRPr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127" y="3342250"/>
            <a:ext cx="3528456" cy="100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875" y="3317150"/>
            <a:ext cx="3752602" cy="10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90250" y="286150"/>
            <a:ext cx="6391200" cy="13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Study:</a:t>
            </a:r>
            <a:endParaRPr sz="4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000"/>
              <a:t>Rational Decision Making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490250" y="1791625"/>
            <a:ext cx="8069700" cy="29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2016 Experiment by Victor Haghani &amp; Richard Dewey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 sz="1800">
                <a:solidFill>
                  <a:schemeClr val="lt1"/>
                </a:solidFill>
              </a:rPr>
              <a:t>61 College Students (Finance/Economics Backgrounds)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 sz="1800">
                <a:solidFill>
                  <a:schemeClr val="lt1"/>
                </a:solidFill>
              </a:rPr>
              <a:t>Biased Coin (60% Heads)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 sz="1800">
                <a:solidFill>
                  <a:schemeClr val="lt1"/>
                </a:solidFill>
              </a:rPr>
              <a:t>$25 Starting - $250 Cap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 sz="1800">
                <a:solidFill>
                  <a:schemeClr val="lt1"/>
                </a:solidFill>
              </a:rPr>
              <a:t>300 Bets over 30 minutes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4950" y="3104325"/>
            <a:ext cx="1905000" cy="1905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90250" y="286150"/>
            <a:ext cx="6391200" cy="13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Study:</a:t>
            </a:r>
            <a:endParaRPr sz="4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Rational Decision Making</a:t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490250" y="1791625"/>
            <a:ext cx="8069700" cy="29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Results: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 sz="1800">
                <a:solidFill>
                  <a:schemeClr val="lt1"/>
                </a:solidFill>
              </a:rPr>
              <a:t>3 in 10 people went bust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 sz="1800">
                <a:solidFill>
                  <a:schemeClr val="lt1"/>
                </a:solidFill>
              </a:rPr>
              <a:t>Average Payout $75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 sz="1800">
                <a:solidFill>
                  <a:schemeClr val="lt1"/>
                </a:solidFill>
              </a:rPr>
              <a:t>67% of people bet Tails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338" y="2689088"/>
            <a:ext cx="33623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535650" y="243750"/>
            <a:ext cx="8072700" cy="1119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Kelly Criterion</a:t>
            </a: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713" y="1605747"/>
            <a:ext cx="6822574" cy="1932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Shape 135"/>
          <p:cNvGraphicFramePr/>
          <p:nvPr/>
        </p:nvGraphicFramePr>
        <p:xfrm>
          <a:off x="557563" y="367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{8C7A52B4-0B6F-4990-B812-C9548AB8E4AE}</a:tableStyleId>
              </a:tblPr>
              <a:tblGrid>
                <a:gridCol w="1361625"/>
                <a:gridCol w="1293350"/>
                <a:gridCol w="690375"/>
                <a:gridCol w="915575"/>
                <a:gridCol w="892100"/>
                <a:gridCol w="892100"/>
                <a:gridCol w="856900"/>
                <a:gridCol w="11268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SportsBet</a:t>
                      </a:r>
                      <a:endParaRPr b="1" sz="1100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Model</a:t>
                      </a:r>
                      <a:endParaRPr b="1" sz="1100"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Home Team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Away Team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Winner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Home Odds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Away Odds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Home Prob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Away Prob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Bet % (1/5)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Essendon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Western Bulldogs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Home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2.31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1.59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the results with a grain of salt.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988" y="1068425"/>
            <a:ext cx="5236022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988" y="1068425"/>
            <a:ext cx="5236022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988" y="1068425"/>
            <a:ext cx="5236022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988" y="1068425"/>
            <a:ext cx="5236022" cy="37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535650" y="243750"/>
            <a:ext cx="8072700" cy="1119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Sports Betting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850" y="1790425"/>
            <a:ext cx="3860501" cy="26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50" y="1635600"/>
            <a:ext cx="3930148" cy="31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535650" y="243750"/>
            <a:ext cx="8072700" cy="1119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Sports Betting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000" y="1544325"/>
            <a:ext cx="6495999" cy="347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90250" y="286150"/>
            <a:ext cx="6391200" cy="13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Features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490250" y="1632150"/>
            <a:ext cx="60267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No strong predictors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Ladder details elsewhere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Stats on current game</a:t>
            </a:r>
            <a:endParaRPr b="1" sz="24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950" y="455725"/>
            <a:ext cx="1335900" cy="13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90250" y="286150"/>
            <a:ext cx="6391200" cy="13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Features</a:t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490250" y="1632150"/>
            <a:ext cx="60267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Previous Year’s ladder score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Head - on - Head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" sz="2400">
                <a:solidFill>
                  <a:schemeClr val="lt1"/>
                </a:solidFill>
              </a:rPr>
              <a:t>Premiership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950" y="455725"/>
            <a:ext cx="1335900" cy="13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subTitle"/>
          </p:nvPr>
        </p:nvSpPr>
        <p:spPr>
          <a:xfrm>
            <a:off x="289825" y="1899001"/>
            <a:ext cx="4045200" cy="13455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Baseline:</a:t>
            </a:r>
            <a:endParaRPr b="1" sz="3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55.92%</a:t>
            </a:r>
            <a:endParaRPr b="1" sz="3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Machines (SVM)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265525" y="452175"/>
            <a:ext cx="4093800" cy="123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Models: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65525" y="452175"/>
            <a:ext cx="4093800" cy="123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Models: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Machines (SVM)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</p:txBody>
      </p:sp>
      <p:graphicFrame>
        <p:nvGraphicFramePr>
          <p:cNvPr id="102" name="Shape 102"/>
          <p:cNvGraphicFramePr/>
          <p:nvPr/>
        </p:nvGraphicFramePr>
        <p:xfrm>
          <a:off x="393925" y="1646238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{8C7A52B4-0B6F-4990-B812-C9548AB8E4AE}</a:tableStyleId>
              </a:tblPr>
              <a:tblGrid>
                <a:gridCol w="1910575"/>
                <a:gridCol w="950725"/>
                <a:gridCol w="975700"/>
              </a:tblGrid>
              <a:tr h="47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FF"/>
                          </a:highlight>
                        </a:rPr>
                        <a:t>Classifier</a:t>
                      </a:r>
                      <a:endParaRPr b="1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FF"/>
                          </a:highlight>
                        </a:rPr>
                        <a:t>Accuracy</a:t>
                      </a:r>
                      <a:endParaRPr b="1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FF"/>
                          </a:highlight>
                        </a:rPr>
                        <a:t>F1-Score</a:t>
                      </a:r>
                      <a:endParaRPr b="1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6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Logistic Regression</a:t>
                      </a:r>
                      <a:endParaRPr b="1"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66.92%</a:t>
                      </a:r>
                      <a:endParaRPr b="1"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67.00%</a:t>
                      </a:r>
                      <a:endParaRPr b="1"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6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SVM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65.79%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66.00%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6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Gradient Boosting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66.17%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66.00%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6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Decision Tree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60.90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61.00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6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Random Forest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60.90</a:t>
                      </a: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61.00%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265525" y="452175"/>
            <a:ext cx="4093800" cy="123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Models: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Gridsearch</a:t>
            </a:r>
            <a:endParaRPr sz="3600"/>
          </a:p>
        </p:txBody>
      </p:sp>
      <p:sp>
        <p:nvSpPr>
          <p:cNvPr id="108" name="Shape 10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Machines (SVM)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Boosting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</p:txBody>
      </p:sp>
      <p:graphicFrame>
        <p:nvGraphicFramePr>
          <p:cNvPr id="109" name="Shape 109"/>
          <p:cNvGraphicFramePr/>
          <p:nvPr/>
        </p:nvGraphicFramePr>
        <p:xfrm>
          <a:off x="393925" y="1646238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{8C7A52B4-0B6F-4990-B812-C9548AB8E4AE}</a:tableStyleId>
              </a:tblPr>
              <a:tblGrid>
                <a:gridCol w="1910575"/>
                <a:gridCol w="950725"/>
                <a:gridCol w="975700"/>
              </a:tblGrid>
              <a:tr h="47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FF"/>
                          </a:highlight>
                        </a:rPr>
                        <a:t>Classifier</a:t>
                      </a:r>
                      <a:endParaRPr b="1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FF"/>
                          </a:highlight>
                        </a:rPr>
                        <a:t>Accuracy</a:t>
                      </a:r>
                      <a:endParaRPr b="1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highlight>
                            <a:srgbClr val="FFFFFF"/>
                          </a:highlight>
                        </a:rPr>
                        <a:t>F1-Score</a:t>
                      </a:r>
                      <a:endParaRPr b="1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6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Logistic Regression</a:t>
                      </a:r>
                      <a:endParaRPr b="1"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66.92%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64.19%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6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SVM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62.77%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</a:rPr>
                        <a:t>69.72%</a:t>
                      </a:r>
                      <a:endParaRPr b="1" sz="1200">
                        <a:solidFill>
                          <a:srgbClr val="FF000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6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Gradient Boosting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57.53%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62.00%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6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Decision Tree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57.91%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59.66%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  <a:tr h="460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Random Forest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57.86%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FFFFFF"/>
                          </a:highlight>
                        </a:rPr>
                        <a:t>60.14%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11% increase in accuracy is great. Are we rich yet?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