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65C4A6-AA6D-4819-91CC-B41FBAE3542E}">
  <a:tblStyle styleId="{8565C4A6-AA6D-4819-91CC-B41FBAE3542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  left out KNN due to its inability to produce predicted probabilities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  left out KNN due to its inability to produce predicted probabilities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2915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AFL Winners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Alexander Lee</a:t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127" y="3342250"/>
            <a:ext cx="3528456" cy="10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75" y="3317150"/>
            <a:ext cx="3752602" cy="10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65525" y="452175"/>
            <a:ext cx="4093800" cy="12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Models: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GridsearchCV</a:t>
            </a:r>
            <a:endParaRPr sz="3600"/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 (SVM)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</p:txBody>
      </p:sp>
      <p:graphicFrame>
        <p:nvGraphicFramePr>
          <p:cNvPr id="122" name="Shape 122"/>
          <p:cNvGraphicFramePr/>
          <p:nvPr/>
        </p:nvGraphicFramePr>
        <p:xfrm>
          <a:off x="393925" y="164623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{8565C4A6-AA6D-4819-91CC-B41FBAE3542E}</a:tableStyleId>
              </a:tblPr>
              <a:tblGrid>
                <a:gridCol w="1910575"/>
                <a:gridCol w="950725"/>
                <a:gridCol w="975700"/>
              </a:tblGrid>
              <a:tr h="47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Classifier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Accuracy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F1-Score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Logistic Regression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66.92%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67.00%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SVM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65.79%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66.00%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Gradient Boosting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66.17%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66.00%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Decision Tree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60.90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61.00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Random Forest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60.90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61.00%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11% increase in accuracy is great. Are we rich yet?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90250" y="286150"/>
            <a:ext cx="63912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Study:</a:t>
            </a:r>
            <a:endParaRPr sz="4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Rational Decision Making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490250" y="1791625"/>
            <a:ext cx="80697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2016 Experiment by Victor Haghani &amp; Richard Dewey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61 College Students (Finance/Economics Backgrounds)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Biased Coin (60% Heads)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$25 Starting - $250 Cap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300 Bets over 30 minutes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950" y="3104325"/>
            <a:ext cx="1905000" cy="190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90250" y="286150"/>
            <a:ext cx="63912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Study:</a:t>
            </a:r>
            <a:endParaRPr sz="4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Rational Decision Making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90250" y="1791625"/>
            <a:ext cx="80697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Results: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3 in 10 people went bust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Average Payout $75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67% of people bet Tails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338" y="2689088"/>
            <a:ext cx="3362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35650" y="243750"/>
            <a:ext cx="8072700" cy="1119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Kelly Criterion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38" y="1605747"/>
            <a:ext cx="6822574" cy="193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Shape 148"/>
          <p:cNvGraphicFramePr/>
          <p:nvPr/>
        </p:nvGraphicFramePr>
        <p:xfrm>
          <a:off x="557563" y="367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{8565C4A6-AA6D-4819-91CC-B41FBAE3542E}</a:tableStyleId>
              </a:tblPr>
              <a:tblGrid>
                <a:gridCol w="1361625"/>
                <a:gridCol w="1293350"/>
                <a:gridCol w="690375"/>
                <a:gridCol w="915575"/>
                <a:gridCol w="892100"/>
                <a:gridCol w="892100"/>
                <a:gridCol w="856900"/>
                <a:gridCol w="1126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SportsBet</a:t>
                      </a:r>
                      <a:endParaRPr b="1" sz="11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Home Team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Away Team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Winner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Home Odds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Away Odds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Home Prob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Away Prob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Bet % (1/5)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Essendon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Western Bulldogs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2.31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1.59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875" y="657700"/>
            <a:ext cx="7075575" cy="37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results with a grain of salt.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65525" y="452175"/>
            <a:ext cx="40938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Baseline: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963" y="1074375"/>
            <a:ext cx="6962075" cy="37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6276350" y="271025"/>
            <a:ext cx="2613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Draw : 0.92%</a:t>
            </a:r>
            <a:endParaRPr b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988" y="1068425"/>
            <a:ext cx="523602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988" y="1068425"/>
            <a:ext cx="523602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35650" y="243750"/>
            <a:ext cx="8072700" cy="1119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Sports Betting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850" y="1790425"/>
            <a:ext cx="3860501" cy="26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50" y="1635600"/>
            <a:ext cx="3930148" cy="31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988" y="1068425"/>
            <a:ext cx="523602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988" y="1068425"/>
            <a:ext cx="523602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2837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have a look at 2014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413" y="987825"/>
            <a:ext cx="5715168" cy="39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2837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have a look at 2014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3766"/>
            <a:ext cx="8520601" cy="294668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11700" y="1003275"/>
            <a:ext cx="4578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Last 10 Bets of 2014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2837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have a look at 2014</a:t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38" y="1000350"/>
            <a:ext cx="6252526" cy="41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90250" y="286150"/>
            <a:ext cx="63912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Disclaimers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90250" y="1791625"/>
            <a:ext cx="80697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Past performance is not indicative of future performance.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Gamble Responsibly - Don’t Discriminate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90250" y="286150"/>
            <a:ext cx="69183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Limitations &amp; Refinements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490250" y="1791625"/>
            <a:ext cx="80697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Adding player details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Draws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Betting on the Margin 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2016 &amp; 2017 Data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271000" y="228300"/>
            <a:ext cx="3337800" cy="3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6000"/>
              <a:t>2018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6000"/>
              <a:t>March </a:t>
            </a:r>
            <a:endParaRPr sz="6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6000"/>
              <a:t>25th</a:t>
            </a:r>
            <a:endParaRPr sz="600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850" y="228300"/>
            <a:ext cx="5182337" cy="29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7850" y="3377205"/>
            <a:ext cx="5182324" cy="159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35650" y="243750"/>
            <a:ext cx="8072700" cy="1119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Sports Betting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000" y="1544325"/>
            <a:ext cx="6495999" cy="34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90250" y="286150"/>
            <a:ext cx="63912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Features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90250" y="1632150"/>
            <a:ext cx="60267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No strong predictors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Ladder details elsewhere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Stats on current game</a:t>
            </a:r>
            <a:endParaRPr b="1" sz="24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950" y="455725"/>
            <a:ext cx="1335900" cy="1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286150"/>
            <a:ext cx="63912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Features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490250" y="1632150"/>
            <a:ext cx="62613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Previous Year’s ladder score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Head to Head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Final Series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Teams themselves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950" y="455725"/>
            <a:ext cx="1335900" cy="1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subTitle"/>
          </p:nvPr>
        </p:nvSpPr>
        <p:spPr>
          <a:xfrm>
            <a:off x="289825" y="1899001"/>
            <a:ext cx="4045200" cy="13455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Baseline:</a:t>
            </a:r>
            <a:endParaRPr b="1" sz="3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55.92%</a:t>
            </a:r>
            <a:endParaRPr b="1" sz="3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 (SVM)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265525" y="452175"/>
            <a:ext cx="4093800" cy="12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Models: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 (SVM)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265525" y="452175"/>
            <a:ext cx="4093800" cy="12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Models: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0" y="1414175"/>
            <a:ext cx="4420750" cy="35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65525" y="452175"/>
            <a:ext cx="40938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Baseline</a:t>
            </a:r>
            <a:r>
              <a:rPr lang="en" sz="3600"/>
              <a:t>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963" y="1092650"/>
            <a:ext cx="6962075" cy="37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65525" y="452175"/>
            <a:ext cx="4093800" cy="12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Models: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Cross Validated</a:t>
            </a:r>
            <a:endParaRPr sz="3600"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 (SVM)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</p:txBody>
      </p:sp>
      <p:graphicFrame>
        <p:nvGraphicFramePr>
          <p:cNvPr id="115" name="Shape 115"/>
          <p:cNvGraphicFramePr/>
          <p:nvPr/>
        </p:nvGraphicFramePr>
        <p:xfrm>
          <a:off x="393925" y="164623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{8565C4A6-AA6D-4819-91CC-B41FBAE3542E}</a:tableStyleId>
              </a:tblPr>
              <a:tblGrid>
                <a:gridCol w="1910575"/>
                <a:gridCol w="950725"/>
                <a:gridCol w="975700"/>
              </a:tblGrid>
              <a:tr h="47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Classifier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Accuracy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F1-Score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Logistic Regression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66.92%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64.19%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SVM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62.77%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69.72%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Gradient Boosting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57.53%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62.00%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Decision Tree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57.91%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59.66%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Random Forest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57.86%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60.14%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