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48"/>
  </p:notesMasterIdLst>
  <p:sldIdLst>
    <p:sldId id="263" r:id="rId3"/>
    <p:sldId id="280" r:id="rId4"/>
    <p:sldId id="281" r:id="rId5"/>
    <p:sldId id="283" r:id="rId6"/>
    <p:sldId id="284" r:id="rId7"/>
    <p:sldId id="315" r:id="rId8"/>
    <p:sldId id="316" r:id="rId9"/>
    <p:sldId id="317" r:id="rId10"/>
    <p:sldId id="318" r:id="rId11"/>
    <p:sldId id="319" r:id="rId12"/>
    <p:sldId id="320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4" r:id="rId23"/>
    <p:sldId id="309" r:id="rId24"/>
    <p:sldId id="310" r:id="rId25"/>
    <p:sldId id="311" r:id="rId26"/>
    <p:sldId id="312" r:id="rId27"/>
    <p:sldId id="313" r:id="rId28"/>
    <p:sldId id="278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24" r:id="rId38"/>
    <p:sldId id="325" r:id="rId39"/>
    <p:sldId id="323" r:id="rId40"/>
    <p:sldId id="279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-57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4B8F-9008-4EFF-AD1B-0E7F84D8515F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0F63B-01F7-44E3-BEB8-03F02AB4E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E7A57-25AE-498B-B515-2DC292166FA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6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3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2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28196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28196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8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28196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7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978546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978546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975151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975151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0" y="1052239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8082367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0" y="2608294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5978546"/>
            <a:ext cx="2935224" cy="468387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621235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64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0" y="1052239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0" y="2608294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 descr="NTC_Logo_Horiz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39" y="5978546"/>
            <a:ext cx="2935224" cy="4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7412" y="-27408"/>
            <a:ext cx="12246866" cy="692200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54790" y="1681140"/>
            <a:ext cx="6028809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4790" y="3214239"/>
            <a:ext cx="6028809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NTC_Logo_Horiz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27" y="4975149"/>
            <a:ext cx="2935236" cy="4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2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>
                <a:solidFill>
                  <a:srgbClr val="FFFFFF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>
                <a:solidFill>
                  <a:srgbClr val="FFFFFF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>
                <a:solidFill>
                  <a:srgbClr val="FFFFFF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>
                <a:solidFill>
                  <a:srgbClr val="FFFFFF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19"/>
            <a:ext cx="9702033" cy="4361131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478157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29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19"/>
            <a:ext cx="4781573" cy="4361131"/>
          </a:xfrm>
        </p:spPr>
        <p:txBody>
          <a:bodyPr lIns="0" tIns="0" rIns="0" bIns="0" numCol="1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83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4781573" cy="4842079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4781573" cy="4361130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08328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693571"/>
            <a:ext cx="9702033" cy="1917992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1241402" y="4214300"/>
            <a:ext cx="9702033" cy="1849950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72078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5561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251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71291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712910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5625" y="3219980"/>
            <a:ext cx="17049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5625" y="4380275"/>
            <a:ext cx="17049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3077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3077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892300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095625" y="1892300"/>
            <a:ext cx="17049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93077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77227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677227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77227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860742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7"/>
          </p:nvPr>
        </p:nvSpPr>
        <p:spPr>
          <a:xfrm>
            <a:off x="860742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60742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14901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9784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27133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7067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17998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264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9207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2653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30240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Q&amp;A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 descr="NTC_Logo_Horiz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27" y="4975149"/>
            <a:ext cx="2935236" cy="46838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Thank You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2" name="Picture 1" descr="NTC_Logo_Horiz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91" y="2255450"/>
            <a:ext cx="4837176" cy="7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6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444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23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6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CD36-EB8B-414B-AB27-4E8BE782F7A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F5AF-E964-430B-B4FE-CBE8C0E1E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Questcracker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4451603"/>
            <a:ext cx="5407024" cy="898319"/>
          </a:xfrm>
        </p:spPr>
        <p:txBody>
          <a:bodyPr/>
          <a:lstStyle/>
          <a:p>
            <a:r>
              <a:rPr lang="en-US" dirty="0" smtClean="0"/>
              <a:t>Curator: Alexander Alekseev</a:t>
            </a:r>
          </a:p>
          <a:p>
            <a:r>
              <a:rPr lang="en-US" dirty="0" smtClean="0"/>
              <a:t>Team: Alexander </a:t>
            </a:r>
            <a:r>
              <a:rPr lang="en-US" dirty="0" err="1" smtClean="0"/>
              <a:t>Tatarintsev</a:t>
            </a:r>
            <a:r>
              <a:rPr lang="en-US" dirty="0" smtClean="0"/>
              <a:t>, </a:t>
            </a:r>
            <a:r>
              <a:rPr lang="en-US" dirty="0" err="1" smtClean="0"/>
              <a:t>Dmitriy</a:t>
            </a:r>
            <a:r>
              <a:rPr lang="en-US" dirty="0" smtClean="0"/>
              <a:t> </a:t>
            </a:r>
            <a:r>
              <a:rPr lang="en-US" dirty="0" err="1" smtClean="0"/>
              <a:t>Bogomolov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Maksim </a:t>
            </a:r>
            <a:r>
              <a:rPr lang="en-US" dirty="0" err="1" smtClean="0"/>
              <a:t>Zheltoukhov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897495"/>
              </p:ext>
            </p:extLst>
          </p:nvPr>
        </p:nvGraphicFramePr>
        <p:xfrm>
          <a:off x="1243584" y="1171534"/>
          <a:ext cx="9656064" cy="4927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4584"/>
                <a:gridCol w="3548554"/>
                <a:gridCol w="5672926"/>
              </a:tblGrid>
              <a:tr h="504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Создание/редактирование </a:t>
                      </a:r>
                      <a:r>
                        <a:rPr lang="ru-RU" sz="2000" dirty="0" err="1" smtClean="0"/>
                        <a:t>квеста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3718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Требование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Визулизированное</a:t>
                      </a:r>
                      <a:r>
                        <a:rPr lang="ru-RU" sz="1600" baseline="0" smtClean="0"/>
                        <a:t> с</a:t>
                      </a:r>
                      <a:r>
                        <a:rPr lang="ru-RU" sz="1600" smtClean="0"/>
                        <a:t>оздание/редактирование</a:t>
                      </a:r>
                      <a:r>
                        <a:rPr lang="ru-RU" sz="1600" baseline="0" smtClean="0"/>
                        <a:t> квеста и его валидация</a:t>
                      </a:r>
                      <a:endParaRPr lang="ru-RU" sz="1600" dirty="0"/>
                    </a:p>
                  </a:txBody>
                  <a:tcPr/>
                </a:tc>
              </a:tr>
              <a:tr h="73718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Цель, которая будет</a:t>
                      </a:r>
                      <a:r>
                        <a:rPr lang="ru-RU" sz="1600" b="1" baseline="0" dirty="0" smtClean="0"/>
                        <a:t> достигнута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Создание/редактирование</a:t>
                      </a:r>
                      <a:r>
                        <a:rPr lang="ru-RU" sz="1600" baseline="0" smtClean="0"/>
                        <a:t> квеста и сохранение его в базе</a:t>
                      </a:r>
                      <a:endParaRPr lang="ru-RU" sz="1600" dirty="0"/>
                    </a:p>
                  </a:txBody>
                  <a:tcPr/>
                </a:tc>
              </a:tr>
              <a:tr h="73718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Причина возникновения</a:t>
                      </a:r>
                      <a:r>
                        <a:rPr lang="ru-RU" sz="1600" b="1" baseline="0" dirty="0" smtClean="0"/>
                        <a:t> требования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Желание пользователей создавать текстовые</a:t>
                      </a:r>
                      <a:r>
                        <a:rPr lang="ru-RU" sz="1600" baseline="0" smtClean="0"/>
                        <a:t> квесты</a:t>
                      </a:r>
                      <a:endParaRPr lang="ru-RU" sz="1600" dirty="0"/>
                    </a:p>
                  </a:txBody>
                  <a:tcPr/>
                </a:tc>
              </a:tr>
              <a:tr h="73718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Пользователи, которым будет</a:t>
                      </a:r>
                      <a:r>
                        <a:rPr lang="ru-RU" sz="1600" b="1" baseline="0" dirty="0" smtClean="0"/>
                        <a:t> доступна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smtClean="0"/>
                        <a:t>Администратор</a:t>
                      </a:r>
                      <a:endParaRPr lang="ru-RU" sz="160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73718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Источник</a:t>
                      </a:r>
                      <a:r>
                        <a:rPr lang="ru-RU" sz="1600" b="1" baseline="0" dirty="0" smtClean="0"/>
                        <a:t> данных</a:t>
                      </a:r>
                    </a:p>
                    <a:p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Данные,</a:t>
                      </a:r>
                      <a:r>
                        <a:rPr lang="ru-RU" sz="1600" baseline="0" smtClean="0"/>
                        <a:t> предоставляемые пользователем и база данных</a:t>
                      </a:r>
                      <a:endParaRPr lang="ru-RU" sz="1600" dirty="0"/>
                    </a:p>
                  </a:txBody>
                  <a:tcPr/>
                </a:tc>
              </a:tr>
              <a:tr h="73718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Правила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err="1" smtClean="0"/>
                        <a:t>Квест</a:t>
                      </a:r>
                      <a:r>
                        <a:rPr lang="ru-RU" sz="1600" baseline="0" dirty="0" smtClean="0"/>
                        <a:t> создается в виде графа, возможно добавление изображений и аудио на этапы</a:t>
                      </a:r>
                      <a:endParaRPr lang="ru-RU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2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Доступность</a:t>
            </a:r>
          </a:p>
          <a:p>
            <a:r>
              <a:rPr lang="ru-RU" sz="2800" dirty="0"/>
              <a:t>Безопасность</a:t>
            </a:r>
          </a:p>
          <a:p>
            <a:r>
              <a:rPr lang="ru-RU" sz="2800" dirty="0"/>
              <a:t>Масштабируемость</a:t>
            </a:r>
          </a:p>
          <a:p>
            <a:r>
              <a:rPr lang="ru-RU" sz="2800" dirty="0"/>
              <a:t>Модульность</a:t>
            </a:r>
          </a:p>
          <a:p>
            <a:r>
              <a:rPr lang="ru-RU" sz="2800" dirty="0" smtClean="0"/>
              <a:t>Переносимость</a:t>
            </a:r>
            <a:endParaRPr lang="ru-RU" sz="2800" dirty="0"/>
          </a:p>
          <a:p>
            <a:r>
              <a:rPr lang="ru-RU" sz="2800" dirty="0"/>
              <a:t>Удобство использования</a:t>
            </a:r>
          </a:p>
          <a:p>
            <a:r>
              <a:rPr lang="ru-RU" sz="2800" dirty="0"/>
              <a:t>Хранение данных</a:t>
            </a:r>
          </a:p>
          <a:p>
            <a:r>
              <a:rPr lang="ru-RU" sz="2800" dirty="0"/>
              <a:t>Многослойность </a:t>
            </a:r>
            <a:r>
              <a:rPr lang="ru-RU" sz="2800" dirty="0" smtClean="0"/>
              <a:t>системы</a:t>
            </a:r>
            <a:endParaRPr lang="ru-RU" sz="2800" dirty="0"/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603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technologies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5370" y="2290656"/>
            <a:ext cx="1136037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EJB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1912" y="4259701"/>
            <a:ext cx="977707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REST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79007" y="2889944"/>
            <a:ext cx="1163124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Wildfly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22145" y="3921421"/>
            <a:ext cx="1065176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JAAS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4969337" y="3040832"/>
            <a:ext cx="1288822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Hibernate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21"/>
          <p:cNvSpPr/>
          <p:nvPr/>
        </p:nvSpPr>
        <p:spPr>
          <a:xfrm>
            <a:off x="6258159" y="4083279"/>
            <a:ext cx="1549386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PostgreSQL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7055857" y="3132037"/>
            <a:ext cx="668212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JSF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5091520" y="1577604"/>
            <a:ext cx="1000899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XHTML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58" name="Rectangle 29"/>
          <p:cNvSpPr/>
          <p:nvPr/>
        </p:nvSpPr>
        <p:spPr>
          <a:xfrm>
            <a:off x="6281253" y="2405757"/>
            <a:ext cx="1108710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JavaScript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3623304" y="5045785"/>
            <a:ext cx="1127462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GitHub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ectangle 29"/>
          <p:cNvSpPr/>
          <p:nvPr/>
        </p:nvSpPr>
        <p:spPr>
          <a:xfrm>
            <a:off x="5651935" y="4923556"/>
            <a:ext cx="1400149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Amazon web services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8486116" y="3094848"/>
            <a:ext cx="1000899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Docker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2427228" y="3973685"/>
            <a:ext cx="1000899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Jenkins</a:t>
            </a:r>
          </a:p>
        </p:txBody>
      </p:sp>
      <p:sp>
        <p:nvSpPr>
          <p:cNvPr id="38" name="Rectangle 21"/>
          <p:cNvSpPr/>
          <p:nvPr/>
        </p:nvSpPr>
        <p:spPr>
          <a:xfrm>
            <a:off x="3691194" y="3306011"/>
            <a:ext cx="1040531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cs typeface="Arial"/>
              </a:rPr>
              <a:t>JGraphT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Rectangle 11"/>
          <p:cNvSpPr/>
          <p:nvPr/>
        </p:nvSpPr>
        <p:spPr>
          <a:xfrm>
            <a:off x="8312421" y="4560823"/>
            <a:ext cx="1000899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Log4j2</a:t>
            </a:r>
          </a:p>
        </p:txBody>
      </p:sp>
      <p:sp>
        <p:nvSpPr>
          <p:cNvPr id="40" name="Rectangle 21"/>
          <p:cNvSpPr/>
          <p:nvPr/>
        </p:nvSpPr>
        <p:spPr>
          <a:xfrm>
            <a:off x="2300814" y="1656809"/>
            <a:ext cx="1127313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cs typeface="Arial"/>
              </a:rPr>
              <a:t>Primefaces</a:t>
            </a:r>
            <a:endParaRPr lang="en-US" sz="1400" dirty="0">
              <a:solidFill>
                <a:srgbClr val="364759"/>
              </a:solidFill>
              <a:cs typeface="Arial"/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7692348" y="1562305"/>
            <a:ext cx="829085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Maven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Rectangle 29"/>
          <p:cNvSpPr/>
          <p:nvPr/>
        </p:nvSpPr>
        <p:spPr>
          <a:xfrm>
            <a:off x="8812871" y="2199839"/>
            <a:ext cx="1163124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Cytoscape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43" name="Rectangle 29"/>
          <p:cNvSpPr/>
          <p:nvPr/>
        </p:nvSpPr>
        <p:spPr>
          <a:xfrm>
            <a:off x="1828133" y="4865677"/>
            <a:ext cx="1163124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AJAX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44" name="Rectangle 21"/>
          <p:cNvSpPr/>
          <p:nvPr/>
        </p:nvSpPr>
        <p:spPr>
          <a:xfrm>
            <a:off x="7543233" y="5215035"/>
            <a:ext cx="1127313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cs typeface="Arial"/>
              </a:rPr>
              <a:t>IntelliJ</a:t>
            </a:r>
            <a:r>
              <a:rPr lang="en-US" sz="1400" dirty="0">
                <a:solidFill>
                  <a:srgbClr val="364759"/>
                </a:solidFill>
                <a:cs typeface="Arial"/>
              </a:rPr>
              <a:t> </a:t>
            </a:r>
            <a:r>
              <a:rPr lang="en-US" sz="1400" dirty="0" smtClean="0">
                <a:solidFill>
                  <a:srgbClr val="364759"/>
                </a:solidFill>
                <a:cs typeface="Arial"/>
              </a:rPr>
              <a:t>Idea</a:t>
            </a:r>
            <a:endParaRPr lang="en-US" sz="1400" dirty="0">
              <a:solidFill>
                <a:srgbClr val="36475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41403" y="2857303"/>
            <a:ext cx="9835721" cy="1308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bson"/>
              <a:cs typeface="Gibso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43762" y="2962129"/>
            <a:ext cx="3703637" cy="487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43762" y="3573317"/>
            <a:ext cx="3703637" cy="487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1403" y="2857303"/>
            <a:ext cx="2941660" cy="1308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Arial"/>
              </a:rPr>
              <a:t>Business</a:t>
            </a:r>
            <a:r>
              <a:rPr lang="en-US" sz="2000" b="1" dirty="0">
                <a:cs typeface="Arial"/>
              </a:rPr>
              <a:t> layer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1649" y="2962129"/>
            <a:ext cx="2941660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EJB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1569" y="2962129"/>
            <a:ext cx="1714805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64759"/>
                </a:solidFill>
                <a:cs typeface="Arial"/>
              </a:rPr>
              <a:t>Session </a:t>
            </a:r>
            <a:r>
              <a:rPr lang="en-US" sz="1400" dirty="0" smtClean="0">
                <a:solidFill>
                  <a:srgbClr val="364759"/>
                </a:solidFill>
                <a:cs typeface="Arial"/>
              </a:rPr>
              <a:t>beans</a:t>
            </a:r>
            <a:endParaRPr lang="en-US" sz="1400" dirty="0">
              <a:solidFill>
                <a:srgbClr val="364759"/>
              </a:solidFill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1649" y="3573317"/>
            <a:ext cx="2941660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234121" y="2962129"/>
            <a:ext cx="1713278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JNDI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81569" y="3573317"/>
            <a:ext cx="1714805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cs typeface="Arial"/>
              </a:rPr>
              <a:t>JAAS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34121" y="3573317"/>
            <a:ext cx="1713278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cs typeface="Arial"/>
              </a:rPr>
              <a:t>JGraphT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13" name="Rectangle 23"/>
          <p:cNvSpPr/>
          <p:nvPr/>
        </p:nvSpPr>
        <p:spPr>
          <a:xfrm>
            <a:off x="1241403" y="4632745"/>
            <a:ext cx="9835721" cy="1308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bson"/>
              <a:cs typeface="Gibson"/>
            </a:endParaRPr>
          </a:p>
        </p:txBody>
      </p:sp>
      <p:sp>
        <p:nvSpPr>
          <p:cNvPr id="14" name="Rectangle 31"/>
          <p:cNvSpPr/>
          <p:nvPr/>
        </p:nvSpPr>
        <p:spPr>
          <a:xfrm>
            <a:off x="7243762" y="4737571"/>
            <a:ext cx="3703637" cy="487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Rectangle 32"/>
          <p:cNvSpPr/>
          <p:nvPr/>
        </p:nvSpPr>
        <p:spPr>
          <a:xfrm>
            <a:off x="7243762" y="5348759"/>
            <a:ext cx="3703637" cy="487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1241403" y="4632745"/>
            <a:ext cx="2941660" cy="1308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Persistence layer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4311649" y="4737571"/>
            <a:ext cx="2941660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Hibernate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7381569" y="4737571"/>
            <a:ext cx="1714805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HQL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19" name="Rectangle 21"/>
          <p:cNvSpPr/>
          <p:nvPr/>
        </p:nvSpPr>
        <p:spPr>
          <a:xfrm>
            <a:off x="4311649" y="5348759"/>
            <a:ext cx="2941660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PostgreSQL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9234121" y="4737571"/>
            <a:ext cx="1713278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DAO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7381569" y="5348759"/>
            <a:ext cx="1714805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JDBC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23" name="Rectangle 30"/>
          <p:cNvSpPr/>
          <p:nvPr/>
        </p:nvSpPr>
        <p:spPr>
          <a:xfrm>
            <a:off x="9234121" y="5348759"/>
            <a:ext cx="1713278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64759"/>
                </a:solidFill>
                <a:cs typeface="Arial"/>
              </a:rPr>
              <a:t>Entity mapping</a:t>
            </a:r>
          </a:p>
        </p:txBody>
      </p:sp>
      <p:sp>
        <p:nvSpPr>
          <p:cNvPr id="50" name="Rectangle 23"/>
          <p:cNvSpPr/>
          <p:nvPr/>
        </p:nvSpPr>
        <p:spPr>
          <a:xfrm>
            <a:off x="1241403" y="1167566"/>
            <a:ext cx="9835721" cy="1308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bson"/>
              <a:cs typeface="Gibson"/>
            </a:endParaRPr>
          </a:p>
        </p:txBody>
      </p:sp>
      <p:sp>
        <p:nvSpPr>
          <p:cNvPr id="51" name="Rectangle 31"/>
          <p:cNvSpPr/>
          <p:nvPr/>
        </p:nvSpPr>
        <p:spPr>
          <a:xfrm>
            <a:off x="7243762" y="1272392"/>
            <a:ext cx="3703637" cy="487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32"/>
          <p:cNvSpPr/>
          <p:nvPr/>
        </p:nvSpPr>
        <p:spPr>
          <a:xfrm>
            <a:off x="7243762" y="1883580"/>
            <a:ext cx="3703637" cy="487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1241403" y="1167566"/>
            <a:ext cx="2941660" cy="1308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Arial"/>
              </a:rPr>
              <a:t>View</a:t>
            </a:r>
            <a:r>
              <a:rPr lang="en-US" sz="2000" b="1" dirty="0">
                <a:cs typeface="Arial"/>
              </a:rPr>
              <a:t> layer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4311649" y="1272392"/>
            <a:ext cx="2941660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JSF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7381569" y="1272392"/>
            <a:ext cx="1714805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Primefaces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56" name="Rectangle 21"/>
          <p:cNvSpPr/>
          <p:nvPr/>
        </p:nvSpPr>
        <p:spPr>
          <a:xfrm>
            <a:off x="4311649" y="1883580"/>
            <a:ext cx="2941660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Cytoscape</a:t>
            </a:r>
            <a:endParaRPr lang="en-US" sz="1400" b="1" dirty="0"/>
          </a:p>
        </p:txBody>
      </p:sp>
      <p:sp>
        <p:nvSpPr>
          <p:cNvPr id="57" name="Rectangle 26"/>
          <p:cNvSpPr/>
          <p:nvPr/>
        </p:nvSpPr>
        <p:spPr>
          <a:xfrm>
            <a:off x="9234121" y="1272392"/>
            <a:ext cx="1713278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64759"/>
                </a:solidFill>
                <a:cs typeface="Arial"/>
              </a:rPr>
              <a:t>XHTML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58" name="Rectangle 29"/>
          <p:cNvSpPr/>
          <p:nvPr/>
        </p:nvSpPr>
        <p:spPr>
          <a:xfrm>
            <a:off x="7381569" y="1883580"/>
            <a:ext cx="1714805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latin typeface="Arial"/>
                <a:cs typeface="Arial"/>
              </a:rPr>
              <a:t>JavaScript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  <p:sp>
        <p:nvSpPr>
          <p:cNvPr id="59" name="Rectangle 30"/>
          <p:cNvSpPr/>
          <p:nvPr/>
        </p:nvSpPr>
        <p:spPr>
          <a:xfrm>
            <a:off x="9234121" y="1883580"/>
            <a:ext cx="1713278" cy="484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64759"/>
                </a:solidFill>
                <a:cs typeface="Arial"/>
              </a:rPr>
              <a:t>AJAX</a:t>
            </a:r>
            <a:endParaRPr lang="en-US" sz="1400" dirty="0">
              <a:solidFill>
                <a:srgbClr val="3647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0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25" y="1681008"/>
            <a:ext cx="9702009" cy="3476208"/>
          </a:xfrm>
        </p:spPr>
        <p:txBody>
          <a:bodyPr/>
          <a:lstStyle/>
          <a:p>
            <a:r>
              <a:rPr lang="en-US" dirty="0" smtClean="0"/>
              <a:t>Provides runtime environment for our web application, including: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Transaction </a:t>
            </a:r>
            <a:r>
              <a:rPr lang="en-US" dirty="0"/>
              <a:t>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with the persistence services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Concurrency </a:t>
            </a:r>
            <a:r>
              <a:rPr lang="en-US" dirty="0"/>
              <a:t>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Job </a:t>
            </a:r>
            <a:r>
              <a:rPr lang="en-US" dirty="0"/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Naming and directory services (JNDI)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Interprocess Communication using RMI-IIOP and 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 (JCE and JAAS)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 of software components in an application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03" y="2278416"/>
            <a:ext cx="10011790" cy="3476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Simplicity and </a:t>
            </a:r>
            <a:r>
              <a:rPr lang="en-US" b="1" dirty="0" smtClean="0"/>
              <a:t>Performance: </a:t>
            </a:r>
            <a:r>
              <a:rPr lang="en-US" dirty="0" smtClean="0"/>
              <a:t>PrimeFaces is a lightweight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Ease of Use: </a:t>
            </a:r>
            <a:r>
              <a:rPr lang="en-US" dirty="0" smtClean="0"/>
              <a:t>"A good UI component should hide complexity but keep the flexibility"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Strong Community Feedback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 advantages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36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29" y="1034985"/>
            <a:ext cx="9207579" cy="53942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Primefaces competing products</a:t>
            </a:r>
          </a:p>
        </p:txBody>
      </p:sp>
    </p:spTree>
    <p:extLst>
      <p:ext uri="{BB962C8B-B14F-4D97-AF65-F5344CB8AC3E}">
        <p14:creationId xmlns:p14="http://schemas.microsoft.com/office/powerpoint/2010/main" val="21213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25" y="1681008"/>
            <a:ext cx="9702009" cy="3476208"/>
          </a:xfrm>
        </p:spPr>
        <p:txBody>
          <a:bodyPr/>
          <a:lstStyle/>
          <a:p>
            <a:r>
              <a:rPr lang="en-US" dirty="0" smtClean="0"/>
              <a:t>Key features: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JDBC ready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Designed for high volume environments (MVCC)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Convenient developer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Reliability and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availability and 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Implements the majority of the SQL:2011 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1" y="1034985"/>
            <a:ext cx="8108883" cy="51576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 competing </a:t>
            </a: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8694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" y="1439502"/>
            <a:ext cx="11832956" cy="37177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 of our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IF is a kind of computer games in which communication with players achieved by text information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fiction</a:t>
            </a:r>
          </a:p>
        </p:txBody>
      </p:sp>
    </p:spTree>
    <p:extLst>
      <p:ext uri="{BB962C8B-B14F-4D97-AF65-F5344CB8AC3E}">
        <p14:creationId xmlns:p14="http://schemas.microsoft.com/office/powerpoint/2010/main" val="2315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 of our product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1403" y="2363884"/>
            <a:ext cx="9702033" cy="2281268"/>
          </a:xfrm>
        </p:spPr>
        <p:txBody>
          <a:bodyPr/>
          <a:lstStyle/>
          <a:p>
            <a:r>
              <a:rPr lang="en-US" sz="2800" dirty="0" smtClean="0"/>
              <a:t>Storage module</a:t>
            </a:r>
          </a:p>
          <a:p>
            <a:r>
              <a:rPr lang="en-US" sz="2800" dirty="0" smtClean="0"/>
              <a:t>Editor module</a:t>
            </a:r>
          </a:p>
          <a:p>
            <a:r>
              <a:rPr lang="en-US" sz="2800" dirty="0" smtClean="0"/>
              <a:t>Game module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7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4451603"/>
            <a:ext cx="5407024" cy="8983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03" y="1693200"/>
            <a:ext cx="9702009" cy="40126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Show quest list in most ergonomic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able to delete 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Filter quests by some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Search for 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Show brief information about all 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Show detailed information about quest on user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able to transfer user to game module, if some quest was chosen to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transfer user to </a:t>
            </a:r>
            <a:r>
              <a:rPr lang="en-US" sz="2400" dirty="0" smtClean="0"/>
              <a:t>editor module, </a:t>
            </a:r>
            <a:r>
              <a:rPr lang="en-US" sz="2400" dirty="0"/>
              <a:t>if some quest was chosen to </a:t>
            </a:r>
            <a:r>
              <a:rPr lang="en-US" sz="2400" dirty="0" smtClean="0"/>
              <a:t>modification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storage 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03" y="2424720"/>
            <a:ext cx="9702009" cy="1940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beauty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</a:t>
            </a:r>
            <a:r>
              <a:rPr lang="en-US" dirty="0" smtClean="0"/>
              <a:t>storage non-functional </a:t>
            </a:r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7826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89214" y="5179314"/>
            <a:ext cx="2560092" cy="99288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Blue</a:t>
            </a:r>
            <a:r>
              <a:rPr lang="en-US" dirty="0" smtClean="0"/>
              <a:t> – main modules </a:t>
            </a:r>
            <a:r>
              <a:rPr lang="en-US" dirty="0" smtClean="0">
                <a:solidFill>
                  <a:schemeClr val="accent6">
                    <a:lumMod val="90000"/>
                  </a:schemeClr>
                </a:solidFill>
              </a:rPr>
              <a:t>Gray</a:t>
            </a:r>
            <a:r>
              <a:rPr lang="en-US" dirty="0" smtClean="0"/>
              <a:t> – under development modules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3" y="1396105"/>
            <a:ext cx="10522740" cy="4919167"/>
          </a:xfr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dirty="0"/>
              <a:t>Quest storage </a:t>
            </a:r>
            <a:r>
              <a:rPr lang="en-US" dirty="0" smtClean="0"/>
              <a:t>use case </a:t>
            </a:r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74278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271587"/>
            <a:ext cx="9315450" cy="4848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storage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25" y="1681008"/>
            <a:ext cx="9702009" cy="359965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JAAS with SHA-256 Base64 encoding password hashes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23979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4451603"/>
            <a:ext cx="5407024" cy="8983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update, delete stages and transitions of quest</a:t>
            </a:r>
          </a:p>
          <a:p>
            <a:r>
              <a:rPr lang="en-US" dirty="0"/>
              <a:t>Add, delete actions on stages (e.g. show picture, play sound)</a:t>
            </a:r>
          </a:p>
          <a:p>
            <a:r>
              <a:rPr lang="en-US" dirty="0"/>
              <a:t>Add, delete resources (images, sounds) in collection for further use</a:t>
            </a:r>
          </a:p>
          <a:p>
            <a:r>
              <a:rPr lang="en-US" dirty="0"/>
              <a:t>Perform validation of quest structure</a:t>
            </a:r>
          </a:p>
          <a:p>
            <a:r>
              <a:rPr lang="en-US" dirty="0"/>
              <a:t>Allow to edit quest info (e.g. name, description, genre and etc.)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Intuitive, easy-to-understand interface</a:t>
            </a:r>
          </a:p>
          <a:p>
            <a:r>
              <a:rPr lang="en-US" dirty="0"/>
              <a:t>Fast work</a:t>
            </a:r>
          </a:p>
          <a:p>
            <a:r>
              <a:rPr lang="en-US" dirty="0"/>
              <a:t>Tips for user about invalid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Attract new people to the games of this kind</a:t>
            </a:r>
          </a:p>
          <a:p>
            <a:r>
              <a:rPr lang="en-US" dirty="0"/>
              <a:t>Show that interactive fiction can be educational</a:t>
            </a:r>
          </a:p>
          <a:p>
            <a:r>
              <a:rPr lang="en-US" dirty="0"/>
              <a:t>Show that you can create quests without any additional training</a:t>
            </a:r>
          </a:p>
          <a:p>
            <a:r>
              <a:rPr lang="en-US" dirty="0"/>
              <a:t>Collect the best quests in one place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2" y="1193452"/>
            <a:ext cx="9688385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41403" y="2036522"/>
            <a:ext cx="9835721" cy="693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bson"/>
              <a:cs typeface="Gibs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3864" y="2088530"/>
            <a:ext cx="2941660" cy="589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Data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8449" y="2141348"/>
            <a:ext cx="6624986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DAO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23"/>
          <p:cNvSpPr/>
          <p:nvPr/>
        </p:nvSpPr>
        <p:spPr>
          <a:xfrm>
            <a:off x="1241403" y="2834378"/>
            <a:ext cx="9835721" cy="693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bson"/>
              <a:cs typeface="Gibson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1253864" y="2886386"/>
            <a:ext cx="2941660" cy="589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Business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4318449" y="2939204"/>
            <a:ext cx="1345372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EJB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23"/>
          <p:cNvSpPr/>
          <p:nvPr/>
        </p:nvSpPr>
        <p:spPr>
          <a:xfrm>
            <a:off x="1241403" y="3648464"/>
            <a:ext cx="9835721" cy="693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bson"/>
              <a:cs typeface="Gibson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1253864" y="3700472"/>
            <a:ext cx="2941660" cy="589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Presentation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4318449" y="3753290"/>
            <a:ext cx="3059423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REST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5786745" y="2937211"/>
            <a:ext cx="1468297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Views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7377872" y="2937211"/>
            <a:ext cx="1602354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Builders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9103057" y="2937211"/>
            <a:ext cx="1840377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Commands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7500797" y="3751297"/>
            <a:ext cx="3442637" cy="48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JSF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82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56" y="1193452"/>
            <a:ext cx="9715680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3" y="1193452"/>
            <a:ext cx="9688384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6" y="2347550"/>
            <a:ext cx="783064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Create quest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3" y="1181228"/>
            <a:ext cx="9688384" cy="48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Picture 2" descr="C:\Users\Максим\Desktop\CSF\NetCracker\презентация\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059582"/>
            <a:ext cx="10156015" cy="51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Максим\Desktop\CSF\NetCracker\презентация\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72" y="371767"/>
            <a:ext cx="7496896" cy="57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4451603"/>
            <a:ext cx="5407024" cy="8983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4451603"/>
            <a:ext cx="5407024" cy="8983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people the opportunity to play quests</a:t>
            </a:r>
          </a:p>
          <a:p>
            <a:r>
              <a:rPr lang="en-US" dirty="0"/>
              <a:t>Create a user-friendly quest editor</a:t>
            </a:r>
          </a:p>
          <a:p>
            <a:r>
              <a:rPr lang="en-US" dirty="0"/>
              <a:t>Create a quest storage with convenient navigation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 err="1"/>
              <a:t>UserRole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Basic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Transition</a:t>
            </a:r>
          </a:p>
          <a:p>
            <a:r>
              <a:rPr lang="en-US" dirty="0"/>
              <a:t>Action</a:t>
            </a:r>
          </a:p>
          <a:p>
            <a:r>
              <a:rPr lang="en-US" dirty="0"/>
              <a:t>Resource</a:t>
            </a:r>
          </a:p>
          <a:p>
            <a:r>
              <a:rPr lang="en-US" dirty="0"/>
              <a:t>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Game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55" y="591653"/>
            <a:ext cx="9702032" cy="443332"/>
          </a:xfrm>
        </p:spPr>
        <p:txBody>
          <a:bodyPr/>
          <a:lstStyle/>
          <a:p>
            <a:r>
              <a:rPr lang="en-US" dirty="0" smtClean="0"/>
              <a:t>Future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5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17350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result in deadlines</a:t>
            </a:r>
          </a:p>
          <a:p>
            <a:r>
              <a:rPr lang="en-US" dirty="0"/>
              <a:t>Learn how to work in a team</a:t>
            </a:r>
          </a:p>
          <a:p>
            <a:r>
              <a:rPr lang="en-US" dirty="0"/>
              <a:t>Understand the project development cycle in large companies</a:t>
            </a:r>
          </a:p>
          <a:p>
            <a:r>
              <a:rPr lang="en-US" dirty="0"/>
              <a:t>Learn the basic technologies of Java EE</a:t>
            </a:r>
          </a:p>
          <a:p>
            <a:r>
              <a:rPr lang="en-US" dirty="0"/>
              <a:t>Learn the concepts of relational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goals</a:t>
            </a:r>
          </a:p>
        </p:txBody>
      </p:sp>
    </p:spTree>
    <p:extLst>
      <p:ext uri="{BB962C8B-B14F-4D97-AF65-F5344CB8AC3E}">
        <p14:creationId xmlns:p14="http://schemas.microsoft.com/office/powerpoint/2010/main" val="407888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2000" dirty="0"/>
              <a:t>Предоставить новую платформу для фанатов текстовых </a:t>
            </a:r>
            <a:r>
              <a:rPr lang="ru-RU" sz="2000" dirty="0" err="1"/>
              <a:t>квестов</a:t>
            </a:r>
            <a:endParaRPr lang="ru-RU" sz="2000" dirty="0"/>
          </a:p>
          <a:p>
            <a:pPr lvl="1"/>
            <a:r>
              <a:rPr lang="ru-RU" sz="2000" dirty="0"/>
              <a:t>Предоставить удобный сервис для создания текстовых </a:t>
            </a:r>
            <a:r>
              <a:rPr lang="ru-RU" sz="2000" dirty="0" err="1"/>
              <a:t>квестов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Привлечь внимание новых пользователей к текстовым </a:t>
            </a:r>
            <a:r>
              <a:rPr lang="ru-RU" sz="2000" dirty="0" err="1"/>
              <a:t>квестам</a:t>
            </a:r>
            <a:endParaRPr lang="ru-RU" sz="2000" dirty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0435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требования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21" y="1200150"/>
            <a:ext cx="6125219" cy="4840208"/>
          </a:xfrm>
        </p:spPr>
      </p:pic>
    </p:spTree>
    <p:extLst>
      <p:ext uri="{BB962C8B-B14F-4D97-AF65-F5344CB8AC3E}">
        <p14:creationId xmlns:p14="http://schemas.microsoft.com/office/powerpoint/2010/main" val="18541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290109"/>
              </p:ext>
            </p:extLst>
          </p:nvPr>
        </p:nvGraphicFramePr>
        <p:xfrm>
          <a:off x="1272216" y="1225296"/>
          <a:ext cx="9664008" cy="49011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4941"/>
                <a:gridCol w="3551474"/>
                <a:gridCol w="5677593"/>
              </a:tblGrid>
              <a:tr h="5816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Выбор </a:t>
                      </a:r>
                      <a:r>
                        <a:rPr lang="ru-RU" sz="2000" dirty="0" err="1" smtClean="0"/>
                        <a:t>квеста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3260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Требование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Выбор </a:t>
                      </a:r>
                      <a:r>
                        <a:rPr lang="ru-RU" sz="1600" dirty="0" err="1" smtClean="0"/>
                        <a:t>квеста</a:t>
                      </a:r>
                      <a:r>
                        <a:rPr lang="ru-RU" sz="1600" dirty="0" smtClean="0"/>
                        <a:t> по названию, описанию, жанру</a:t>
                      </a:r>
                      <a:endParaRPr lang="ru-RU" sz="1600" dirty="0"/>
                    </a:p>
                  </a:txBody>
                  <a:tcPr/>
                </a:tc>
              </a:tr>
              <a:tr h="7373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Цель, которая будет</a:t>
                      </a:r>
                      <a:r>
                        <a:rPr lang="ru-RU" sz="1600" b="1" baseline="0" dirty="0" smtClean="0"/>
                        <a:t> достигнута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Выбран </a:t>
                      </a:r>
                      <a:r>
                        <a:rPr lang="ru-RU" sz="1600" dirty="0" err="1" smtClean="0"/>
                        <a:t>квест</a:t>
                      </a:r>
                      <a:r>
                        <a:rPr lang="ru-RU" sz="1600" dirty="0" smtClean="0"/>
                        <a:t>, удовлетворяющий желания</a:t>
                      </a:r>
                      <a:r>
                        <a:rPr lang="ru-RU" sz="1600" baseline="0" dirty="0" smtClean="0"/>
                        <a:t> пользователя</a:t>
                      </a:r>
                      <a:endParaRPr lang="ru-RU" sz="1600" dirty="0"/>
                    </a:p>
                  </a:txBody>
                  <a:tcPr/>
                </a:tc>
              </a:tr>
              <a:tr h="7373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Причина возникновения</a:t>
                      </a:r>
                      <a:r>
                        <a:rPr lang="ru-RU" sz="1600" b="1" baseline="0" dirty="0" smtClean="0"/>
                        <a:t> требования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Большой</a:t>
                      </a:r>
                      <a:r>
                        <a:rPr lang="ru-RU" sz="1600" baseline="0" dirty="0" smtClean="0"/>
                        <a:t> объем созданных пользователями </a:t>
                      </a:r>
                      <a:r>
                        <a:rPr lang="ru-RU" sz="1600" baseline="0" dirty="0" err="1" smtClean="0"/>
                        <a:t>квестов</a:t>
                      </a:r>
                      <a:endParaRPr lang="ru-RU" sz="1600" dirty="0"/>
                    </a:p>
                  </a:txBody>
                  <a:tcPr/>
                </a:tc>
              </a:tr>
              <a:tr h="7373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Пользователи, которым будет</a:t>
                      </a:r>
                      <a:r>
                        <a:rPr lang="ru-RU" sz="1600" b="1" baseline="0" dirty="0" smtClean="0"/>
                        <a:t> доступна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Пользователь,</a:t>
                      </a:r>
                      <a:r>
                        <a:rPr lang="ru-RU" sz="1600" baseline="0" dirty="0" smtClean="0"/>
                        <a:t> администратор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7373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Источник</a:t>
                      </a:r>
                      <a:r>
                        <a:rPr lang="ru-RU" sz="1600" b="1" baseline="0" dirty="0" smtClean="0"/>
                        <a:t> данных</a:t>
                      </a:r>
                    </a:p>
                    <a:p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База данных </a:t>
                      </a:r>
                      <a:endParaRPr lang="ru-RU" sz="1600" dirty="0"/>
                    </a:p>
                  </a:txBody>
                  <a:tcPr/>
                </a:tc>
              </a:tr>
              <a:tr h="7373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Правила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</a:t>
                      </a:r>
                      <a:r>
                        <a:rPr lang="ru-RU" sz="1600" dirty="0" err="1" smtClean="0"/>
                        <a:t>квестов</a:t>
                      </a:r>
                      <a:r>
                        <a:rPr lang="ru-RU" sz="1600" baseline="0" dirty="0" smtClean="0"/>
                        <a:t> отображается в виде таблицы с возможностью выборки по жанру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1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843395"/>
              </p:ext>
            </p:extLst>
          </p:nvPr>
        </p:nvGraphicFramePr>
        <p:xfrm>
          <a:off x="1289304" y="1208110"/>
          <a:ext cx="9601200" cy="48269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2115"/>
                <a:gridCol w="3528392"/>
                <a:gridCol w="5640693"/>
              </a:tblGrid>
              <a:tr h="4940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Прохождение </a:t>
                      </a:r>
                      <a:r>
                        <a:rPr lang="ru-RU" sz="2000" dirty="0" err="1" smtClean="0"/>
                        <a:t>квеста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221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Требование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Прохождение </a:t>
                      </a:r>
                      <a:r>
                        <a:rPr lang="ru-RU" sz="1600" dirty="0" err="1" smtClean="0"/>
                        <a:t>квеста</a:t>
                      </a:r>
                      <a:r>
                        <a:rPr lang="ru-RU" sz="1600" dirty="0" smtClean="0"/>
                        <a:t>, выбранного пользователем</a:t>
                      </a:r>
                      <a:endParaRPr lang="ru-RU" sz="1600" dirty="0"/>
                    </a:p>
                  </a:txBody>
                  <a:tcPr/>
                </a:tc>
              </a:tr>
              <a:tr h="7221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Цель, которая будет</a:t>
                      </a:r>
                      <a:r>
                        <a:rPr lang="ru-RU" sz="1600" b="1" baseline="0" dirty="0" smtClean="0"/>
                        <a:t> достигнута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Пройдены</a:t>
                      </a:r>
                      <a:r>
                        <a:rPr lang="ru-RU" sz="1600" baseline="0" dirty="0" smtClean="0"/>
                        <a:t> все выбранные пользователям этапы согласно правилам, установленным создателем</a:t>
                      </a:r>
                      <a:endParaRPr lang="ru-RU" sz="1600" dirty="0"/>
                    </a:p>
                  </a:txBody>
                  <a:tcPr/>
                </a:tc>
              </a:tr>
              <a:tr h="7221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Причина возникновения</a:t>
                      </a:r>
                      <a:r>
                        <a:rPr lang="ru-RU" sz="1600" b="1" baseline="0" dirty="0" smtClean="0"/>
                        <a:t> требования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Желание</a:t>
                      </a:r>
                      <a:r>
                        <a:rPr lang="ru-RU" sz="1600" baseline="0" dirty="0" smtClean="0"/>
                        <a:t> пользователей проходить </a:t>
                      </a:r>
                      <a:r>
                        <a:rPr lang="ru-RU" sz="1600" baseline="0" dirty="0" err="1" smtClean="0"/>
                        <a:t>квесты</a:t>
                      </a:r>
                      <a:endParaRPr lang="ru-RU" sz="1600" dirty="0"/>
                    </a:p>
                  </a:txBody>
                  <a:tcPr/>
                </a:tc>
              </a:tr>
              <a:tr h="7221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Пользователи, которым будет</a:t>
                      </a:r>
                      <a:r>
                        <a:rPr lang="ru-RU" sz="1600" b="1" baseline="0" dirty="0" smtClean="0"/>
                        <a:t> доступна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Пользователь,</a:t>
                      </a:r>
                      <a:r>
                        <a:rPr lang="ru-RU" sz="1600" baseline="0" dirty="0" smtClean="0"/>
                        <a:t> администратор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7221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Источник</a:t>
                      </a:r>
                      <a:r>
                        <a:rPr lang="ru-RU" sz="1600" b="1" baseline="0" dirty="0" smtClean="0"/>
                        <a:t> данных</a:t>
                      </a:r>
                    </a:p>
                    <a:p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База данных </a:t>
                      </a:r>
                      <a:endParaRPr lang="ru-RU" sz="1600" dirty="0"/>
                    </a:p>
                  </a:txBody>
                  <a:tcPr/>
                </a:tc>
              </a:tr>
              <a:tr h="72213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Правила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Выполнение всех требований, установленных при создании </a:t>
                      </a:r>
                      <a:r>
                        <a:rPr lang="ru-RU" sz="1600" baseline="0" dirty="0" err="1" smtClean="0"/>
                        <a:t>квеста</a:t>
                      </a:r>
                      <a:r>
                        <a:rPr lang="ru-RU" sz="1600" baseline="0" dirty="0" smtClean="0"/>
                        <a:t> в редакторе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4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C_PPT-template-SystemFont-2.1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733</Words>
  <Application>Microsoft Office PowerPoint</Application>
  <PresentationFormat>Произвольный</PresentationFormat>
  <Paragraphs>252</Paragraphs>
  <Slides>45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47" baseType="lpstr">
      <vt:lpstr>Тема Office</vt:lpstr>
      <vt:lpstr>NTC_PPT-template-SystemFont-2.1</vt:lpstr>
      <vt:lpstr>Questcracker</vt:lpstr>
      <vt:lpstr>Interactive fiction</vt:lpstr>
      <vt:lpstr>Product aims</vt:lpstr>
      <vt:lpstr>Product tasks</vt:lpstr>
      <vt:lpstr>Personal goals</vt:lpstr>
      <vt:lpstr>Бизнес-требования</vt:lpstr>
      <vt:lpstr>Пользовательские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Нефункциональные требования</vt:lpstr>
      <vt:lpstr>Application technologies</vt:lpstr>
      <vt:lpstr>Application layers</vt:lpstr>
      <vt:lpstr>EJB</vt:lpstr>
      <vt:lpstr>Primefaces advantages</vt:lpstr>
      <vt:lpstr>Primefaces competing products</vt:lpstr>
      <vt:lpstr>PostgreSQL</vt:lpstr>
      <vt:lpstr>PostgreSQL competing products</vt:lpstr>
      <vt:lpstr>Main modules of our product</vt:lpstr>
      <vt:lpstr>Main modules of our product</vt:lpstr>
      <vt:lpstr>Storage module</vt:lpstr>
      <vt:lpstr>Quest storage functional requirements</vt:lpstr>
      <vt:lpstr>Quest storage non-functional requirements</vt:lpstr>
      <vt:lpstr>Quest storage use case diagram</vt:lpstr>
      <vt:lpstr>Quest storage class diagram</vt:lpstr>
      <vt:lpstr>Roles</vt:lpstr>
      <vt:lpstr>Editor module</vt:lpstr>
      <vt:lpstr>Functional requirements</vt:lpstr>
      <vt:lpstr>Non-Functional requirements</vt:lpstr>
      <vt:lpstr>Use cases</vt:lpstr>
      <vt:lpstr>Layers</vt:lpstr>
      <vt:lpstr>Business layer</vt:lpstr>
      <vt:lpstr>Business layer</vt:lpstr>
      <vt:lpstr>Presentation layer</vt:lpstr>
      <vt:lpstr>Create quest</vt:lpstr>
      <vt:lpstr>Диаграмма классов</vt:lpstr>
      <vt:lpstr>Презентация PowerPoint</vt:lpstr>
      <vt:lpstr>Game module</vt:lpstr>
      <vt:lpstr>Database module</vt:lpstr>
      <vt:lpstr>Technologies</vt:lpstr>
      <vt:lpstr>Basic entities</vt:lpstr>
      <vt:lpstr>Game entities</vt:lpstr>
      <vt:lpstr>Future entities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Богомолов</dc:creator>
  <cp:lastModifiedBy>Максим</cp:lastModifiedBy>
  <cp:revision>35</cp:revision>
  <dcterms:created xsi:type="dcterms:W3CDTF">2016-03-07T10:28:27Z</dcterms:created>
  <dcterms:modified xsi:type="dcterms:W3CDTF">2016-03-09T19:40:43Z</dcterms:modified>
</cp:coreProperties>
</file>