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92" r:id="rId2"/>
    <p:sldId id="280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7" r:id="rId15"/>
    <p:sldId id="291" r:id="rId16"/>
    <p:sldId id="257" r:id="rId17"/>
    <p:sldId id="258" r:id="rId18"/>
    <p:sldId id="279" r:id="rId19"/>
    <p:sldId id="260" r:id="rId20"/>
    <p:sldId id="283" r:id="rId21"/>
    <p:sldId id="284" r:id="rId22"/>
    <p:sldId id="285" r:id="rId23"/>
    <p:sldId id="286" r:id="rId24"/>
    <p:sldId id="287" r:id="rId25"/>
    <p:sldId id="259" r:id="rId26"/>
    <p:sldId id="269" r:id="rId27"/>
    <p:sldId id="308" r:id="rId28"/>
    <p:sldId id="309" r:id="rId29"/>
    <p:sldId id="310" r:id="rId30"/>
    <p:sldId id="306" r:id="rId31"/>
    <p:sldId id="270" r:id="rId32"/>
    <p:sldId id="271" r:id="rId33"/>
    <p:sldId id="272" r:id="rId34"/>
    <p:sldId id="273" r:id="rId35"/>
    <p:sldId id="274" r:id="rId36"/>
    <p:sldId id="275" r:id="rId37"/>
    <p:sldId id="277" r:id="rId38"/>
    <p:sldId id="276" r:id="rId39"/>
    <p:sldId id="281" r:id="rId40"/>
    <p:sldId id="289" r:id="rId41"/>
    <p:sldId id="290" r:id="rId42"/>
    <p:sldId id="261" r:id="rId43"/>
    <p:sldId id="262" r:id="rId44"/>
    <p:sldId id="268" r:id="rId45"/>
    <p:sldId id="263" r:id="rId46"/>
    <p:sldId id="264" r:id="rId47"/>
    <p:sldId id="265" r:id="rId48"/>
    <p:sldId id="266" r:id="rId49"/>
    <p:sldId id="267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932" autoAdjust="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45CAF-6697-EB43-8D33-148B2A11868D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B92C8-A053-EC41-B67A-5C3D8E20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C5CBC-2A66-D74B-83F6-5E819F1E84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A308-8787-9B42-956E-CA40C2F0F6AE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cd.com.au/articles/Stackup_Planning_AN2011_2.pdf" TargetMode="External"/><Relationship Id="rId3" Type="http://schemas.openxmlformats.org/officeDocument/2006/relationships/hyperlink" Target="https://www.youtube.com/playlist?list=PL8zP8UuDk8a0ZNWiteC-7PHx1HCeBY0qB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1: Printed Circuit Boards: Layers, Layers, Layers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Pads and </a:t>
            </a:r>
            <a:r>
              <a:rPr lang="en-US" dirty="0" err="1" smtClean="0"/>
              <a:t>Vias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Vias</a:t>
            </a:r>
            <a:r>
              <a:rPr lang="en-US" dirty="0" smtClean="0"/>
              <a:t> are electrical connections</a:t>
            </a:r>
          </a:p>
          <a:p>
            <a:pPr lvl="1"/>
            <a:r>
              <a:rPr lang="en-US" dirty="0" smtClean="0"/>
              <a:t>Usually very small.</a:t>
            </a:r>
          </a:p>
          <a:p>
            <a:r>
              <a:rPr lang="en-US" dirty="0" smtClean="0"/>
              <a:t>Through hole pads</a:t>
            </a:r>
            <a:r>
              <a:rPr lang="en-US" dirty="0"/>
              <a:t> </a:t>
            </a:r>
            <a:r>
              <a:rPr lang="en-US" dirty="0" smtClean="0"/>
              <a:t>accommodate through-hole parts</a:t>
            </a:r>
          </a:p>
          <a:p>
            <a:r>
              <a:rPr lang="en-US" dirty="0" smtClean="0"/>
              <a:t>Even larger, mounting holes are possible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8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Through-hole Pads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diameter of the hole is smaller than the drilled hole</a:t>
            </a:r>
          </a:p>
          <a:p>
            <a:pPr lvl="1"/>
            <a:r>
              <a:rPr lang="en-US" dirty="0" smtClean="0"/>
              <a:t>You need to add </a:t>
            </a:r>
            <a:r>
              <a:rPr lang="en-US" smtClean="0"/>
              <a:t>about 0.1-0.3 </a:t>
            </a:r>
            <a:r>
              <a:rPr lang="en-US" dirty="0" smtClean="0"/>
              <a:t>mm to the desired, plated internal diameter to get the drill diameter</a:t>
            </a:r>
          </a:p>
          <a:p>
            <a:r>
              <a:rPr lang="en-US" dirty="0" smtClean="0"/>
              <a:t>More here: http://</a:t>
            </a:r>
            <a:r>
              <a:rPr lang="en-US" dirty="0" err="1" smtClean="0"/>
              <a:t>goo.gl</a:t>
            </a:r>
            <a:r>
              <a:rPr lang="en-US" dirty="0" smtClean="0"/>
              <a:t>/NzcY2W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Choices, in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many, many choices when designing a PCB</a:t>
            </a:r>
          </a:p>
          <a:p>
            <a:r>
              <a:rPr lang="en-US" dirty="0" smtClean="0"/>
              <a:t>We will get to make very few of them</a:t>
            </a:r>
          </a:p>
          <a:p>
            <a:r>
              <a:rPr lang="en-US" dirty="0" smtClean="0"/>
              <a:t>Cheap, </a:t>
            </a:r>
            <a:r>
              <a:rPr lang="en-US" dirty="0" err="1" smtClean="0"/>
              <a:t>quickturn</a:t>
            </a:r>
            <a:r>
              <a:rPr lang="en-US" dirty="0" smtClean="0"/>
              <a:t> PCB manufacturers provide a standard setup.  E.g.:</a:t>
            </a:r>
          </a:p>
          <a:p>
            <a:pPr lvl="1"/>
            <a:r>
              <a:rPr lang="en-US" dirty="0" smtClean="0"/>
              <a:t>FR4</a:t>
            </a:r>
          </a:p>
          <a:p>
            <a:pPr lvl="1"/>
            <a:r>
              <a:rPr lang="en-US" dirty="0" smtClean="0"/>
              <a:t>1oz copper</a:t>
            </a:r>
          </a:p>
          <a:p>
            <a:pPr lvl="1"/>
            <a:r>
              <a:rPr lang="en-US" dirty="0" smtClean="0"/>
              <a:t>2 or 4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2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White paper about board </a:t>
            </a:r>
            <a:r>
              <a:rPr lang="en-US" dirty="0" err="1" smtClean="0"/>
              <a:t>stackups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www.icd.com.au/articles/Stackup_Planning_AN2011_2.</a:t>
            </a:r>
            <a:r>
              <a:rPr lang="en-US" dirty="0" smtClean="0">
                <a:hlinkClick r:id="rId2"/>
              </a:rPr>
              <a:t>pdf</a:t>
            </a:r>
            <a:endParaRPr lang="en-US" dirty="0" smtClean="0"/>
          </a:p>
          <a:p>
            <a:r>
              <a:rPr lang="en-US" dirty="0" smtClean="0"/>
              <a:t>Videos of PCB Manufacturing</a:t>
            </a:r>
          </a:p>
          <a:p>
            <a:pPr lvl="1"/>
            <a:r>
              <a:rPr lang="en-US" dirty="0" smtClean="0"/>
              <a:t>This one is very good and really thorough, but it’s too long to watch in class.</a:t>
            </a:r>
          </a:p>
          <a:p>
            <a:pPr lvl="1"/>
            <a:r>
              <a:rPr lang="en-US" dirty="0">
                <a:hlinkClick r:id="rId3"/>
              </a:rPr>
              <a:t>https://www.youtube.com/playlist?list=PL8zP8UuDk8a0ZNWiteC-</a:t>
            </a:r>
            <a:r>
              <a:rPr lang="en-US" dirty="0" smtClean="0">
                <a:hlinkClick r:id="rId3"/>
              </a:rPr>
              <a:t>7PHx1HCeBY0qB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9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Designing PCBs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Create/acquire a library of components</a:t>
            </a:r>
          </a:p>
          <a:p>
            <a:r>
              <a:rPr lang="en-US" dirty="0" smtClean="0"/>
              <a:t>Assemble your schematic</a:t>
            </a:r>
          </a:p>
          <a:p>
            <a:r>
              <a:rPr lang="en-US" dirty="0" smtClean="0"/>
              <a:t>Lay out the board</a:t>
            </a:r>
          </a:p>
          <a:p>
            <a:r>
              <a:rPr lang="en-US" dirty="0" smtClean="0"/>
              <a:t>Perform design checks</a:t>
            </a:r>
          </a:p>
          <a:p>
            <a:r>
              <a:rPr lang="en-US" dirty="0" smtClean="0"/>
              <a:t>Generate CAM files</a:t>
            </a:r>
          </a:p>
          <a:p>
            <a:r>
              <a:rPr lang="en-US" dirty="0" smtClean="0"/>
              <a:t>Perform more design checks</a:t>
            </a:r>
          </a:p>
          <a:p>
            <a:r>
              <a:rPr lang="en-US" dirty="0" smtClean="0"/>
              <a:t>Submit for manufacturing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In almost all cases,</a:t>
            </a:r>
            <a:r>
              <a:rPr lang="en-US" dirty="0"/>
              <a:t> </a:t>
            </a:r>
            <a:r>
              <a:rPr lang="en-US" dirty="0" smtClean="0"/>
              <a:t>we will use mm in this class.</a:t>
            </a:r>
          </a:p>
          <a:p>
            <a:pPr lvl="1"/>
            <a:r>
              <a:rPr lang="en-US" dirty="0" smtClean="0"/>
              <a:t>1mm is about 40mils (39.3700787, actually)</a:t>
            </a:r>
          </a:p>
          <a:p>
            <a:pPr lvl="1"/>
            <a:r>
              <a:rPr lang="en-US" dirty="0" smtClean="0"/>
              <a:t>1in is 25.4 mm.</a:t>
            </a:r>
          </a:p>
          <a:p>
            <a:pPr lvl="1"/>
            <a:r>
              <a:rPr lang="en-US" dirty="0" smtClean="0"/>
              <a:t>Keep an eye on your units.</a:t>
            </a:r>
          </a:p>
          <a:p>
            <a:r>
              <a:rPr lang="en-US" dirty="0" smtClean="0"/>
              <a:t>Exceptions</a:t>
            </a:r>
          </a:p>
          <a:p>
            <a:pPr lvl="1"/>
            <a:r>
              <a:rPr lang="en-US" dirty="0"/>
              <a:t>Lots of tutorials, documents, etc. use mils (1/1000 of an inch) or inches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Breadboards and headers are typically 0.1” spacing (2.54mm)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with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904"/>
            <a:ext cx="8229600" cy="50212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Eagle (and other board design tools) use layers to specify different types of information about a board. </a:t>
            </a:r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Where wires should go on each physical layer</a:t>
            </a:r>
          </a:p>
          <a:p>
            <a:pPr lvl="1"/>
            <a:r>
              <a:rPr lang="en-US" dirty="0" smtClean="0"/>
              <a:t>Where wires should not go on each physical layer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Mechanical information</a:t>
            </a:r>
          </a:p>
          <a:p>
            <a:r>
              <a:rPr lang="en-US" dirty="0" smtClean="0"/>
              <a:t>Eagle defines 52 layers by default</a:t>
            </a:r>
            <a:endParaRPr lang="en-US" dirty="0"/>
          </a:p>
          <a:p>
            <a:r>
              <a:rPr lang="en-US" dirty="0" smtClean="0"/>
              <a:t>‘t’ prefix means top.</a:t>
            </a:r>
          </a:p>
          <a:p>
            <a:r>
              <a:rPr lang="en-US" dirty="0" smtClean="0"/>
              <a:t>‘b’ prefix means bottom (displayed mirrored)</a:t>
            </a:r>
          </a:p>
        </p:txBody>
      </p:sp>
    </p:spTree>
    <p:extLst>
      <p:ext uri="{BB962C8B-B14F-4D97-AF65-F5344CB8AC3E}">
        <p14:creationId xmlns:p14="http://schemas.microsoft.com/office/powerpoint/2010/main" val="318020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Layers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241572"/>
              </p:ext>
            </p:extLst>
          </p:nvPr>
        </p:nvGraphicFramePr>
        <p:xfrm>
          <a:off x="164352" y="1195297"/>
          <a:ext cx="8979648" cy="5662702"/>
        </p:xfrm>
        <a:graphic>
          <a:graphicData uri="http://schemas.openxmlformats.org/drawingml/2006/table">
            <a:tbl>
              <a:tblPr/>
              <a:tblGrid>
                <a:gridCol w="816332"/>
                <a:gridCol w="2906937"/>
                <a:gridCol w="159284"/>
                <a:gridCol w="258837"/>
                <a:gridCol w="836242"/>
                <a:gridCol w="2806722"/>
                <a:gridCol w="104588"/>
                <a:gridCol w="1090706"/>
              </a:tblGrid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top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bottom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 guidance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tFinish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information,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inf.,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bottom s.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Bottom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 (through-hole)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vias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 (through all layers)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Drills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Conducting through-holes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Unrouted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Airlines (rubber bands)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Non-conducting 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 outlines (circles for holes) *)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top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 marks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bottom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top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top side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bottom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bottom s.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0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Layer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“display &lt;layer&gt;”  -- show the layer</a:t>
            </a:r>
          </a:p>
          <a:p>
            <a:r>
              <a:rPr lang="en-US" dirty="0" smtClean="0"/>
              <a:t>“display -&lt;layer&gt;” – hide the layer</a:t>
            </a:r>
          </a:p>
          <a:p>
            <a:r>
              <a:rPr lang="en-US" dirty="0" smtClean="0"/>
              <a:t>“display last” return to previous view</a:t>
            </a:r>
          </a:p>
          <a:p>
            <a:r>
              <a:rPr lang="en-US" dirty="0" smtClean="0"/>
              <a:t>Click and hold the layer tool icon to get a list of present layers sets.  </a:t>
            </a:r>
          </a:p>
          <a:p>
            <a:pPr lvl="1"/>
            <a:r>
              <a:rPr lang="en-US" dirty="0" smtClean="0"/>
              <a:t>Select “new…” to save the current view </a:t>
            </a:r>
          </a:p>
          <a:p>
            <a:pPr lvl="1"/>
            <a:r>
              <a:rPr lang="en-US" dirty="0" smtClean="0"/>
              <a:t>Then “display foo” to switch to the view named “foo”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“Red board”</a:t>
            </a:r>
            <a:endParaRPr lang="en-US" dirty="0"/>
          </a:p>
          <a:p>
            <a:r>
              <a:rPr lang="en-US" dirty="0"/>
              <a:t>open /Users/</a:t>
            </a:r>
            <a:r>
              <a:rPr lang="en-US" dirty="0" err="1"/>
              <a:t>swanson</a:t>
            </a:r>
            <a:r>
              <a:rPr lang="en-US" dirty="0"/>
              <a:t>/UCSD/Teaching/17sp-190/</a:t>
            </a:r>
            <a:r>
              <a:rPr lang="en-US" dirty="0" err="1"/>
              <a:t>QuadClass</a:t>
            </a:r>
            <a:r>
              <a:rPr lang="en-US" dirty="0"/>
              <a:t>-Resources/Lecture\ Slides/Examples/ATmega128RFA1-DevBoard/ATmega128RFA1-</a:t>
            </a:r>
            <a:r>
              <a:rPr lang="en-US" dirty="0" smtClean="0"/>
              <a:t>DevBoard.brd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7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Trick: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type commands to Eagle.  For some things it’s a huge help</a:t>
            </a:r>
          </a:p>
          <a:p>
            <a:r>
              <a:rPr lang="en-US" dirty="0" smtClean="0"/>
              <a:t>Type “help &lt;command&gt;” to get help</a:t>
            </a:r>
          </a:p>
          <a:p>
            <a:r>
              <a:rPr lang="en-US" dirty="0" smtClean="0"/>
              <a:t>There’s a command for each of the tools in the tool palette.</a:t>
            </a:r>
          </a:p>
          <a:p>
            <a:r>
              <a:rPr lang="en-US" dirty="0" smtClean="0"/>
              <a:t>Useful commands for routing</a:t>
            </a:r>
          </a:p>
          <a:p>
            <a:pPr lvl="1"/>
            <a:r>
              <a:rPr lang="en-US" dirty="0" smtClean="0"/>
              <a:t>Auto – run the auto router</a:t>
            </a:r>
          </a:p>
          <a:p>
            <a:pPr lvl="1"/>
            <a:r>
              <a:rPr lang="en-US" dirty="0" err="1" smtClean="0"/>
              <a:t>Ripup</a:t>
            </a:r>
            <a:r>
              <a:rPr lang="en-US" dirty="0" smtClean="0"/>
              <a:t> – </a:t>
            </a:r>
            <a:r>
              <a:rPr lang="en-US" dirty="0" err="1" smtClean="0"/>
              <a:t>unroute</a:t>
            </a:r>
            <a:r>
              <a:rPr lang="en-US" dirty="0" smtClean="0"/>
              <a:t> signals</a:t>
            </a:r>
          </a:p>
          <a:p>
            <a:pPr lvl="1"/>
            <a:r>
              <a:rPr lang="en-US" dirty="0" smtClean="0"/>
              <a:t>Show – Highlight a net or part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44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define the parts you can add to a PCB</a:t>
            </a:r>
          </a:p>
          <a:p>
            <a:r>
              <a:rPr lang="en-US" dirty="0" smtClean="0"/>
              <a:t>Eagle libraries contain 3 different kinds of entities</a:t>
            </a:r>
          </a:p>
          <a:p>
            <a:pPr lvl="1"/>
            <a:r>
              <a:rPr lang="en-US" dirty="0" smtClean="0"/>
              <a:t>Schematic Symbols – The symbolic version of the part</a:t>
            </a:r>
          </a:p>
          <a:p>
            <a:pPr lvl="1"/>
            <a:r>
              <a:rPr lang="en-US" dirty="0" smtClean="0"/>
              <a:t>Package – The physical description of the part and how it should appear on the board</a:t>
            </a:r>
          </a:p>
          <a:p>
            <a:pPr lvl="1"/>
            <a:r>
              <a:rPr lang="en-US" dirty="0" smtClean="0"/>
              <a:t>Device – A combination of a package and a schematic</a:t>
            </a:r>
          </a:p>
        </p:txBody>
      </p:sp>
    </p:spTree>
    <p:extLst>
      <p:ext uri="{BB962C8B-B14F-4D97-AF65-F5344CB8AC3E}">
        <p14:creationId xmlns:p14="http://schemas.microsoft.com/office/powerpoint/2010/main" val="188901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90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Schematic symbol</a:t>
            </a:r>
          </a:p>
          <a:p>
            <a:r>
              <a:rPr lang="en-US" dirty="0" smtClean="0"/>
              <a:t>Has the standard resistor “</a:t>
            </a:r>
            <a:r>
              <a:rPr lang="en-US" dirty="0" err="1" smtClean="0"/>
              <a:t>zig</a:t>
            </a:r>
            <a:r>
              <a:rPr lang="en-US" dirty="0" smtClean="0"/>
              <a:t> </a:t>
            </a:r>
            <a:r>
              <a:rPr lang="en-US" dirty="0" err="1" smtClean="0"/>
              <a:t>zag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Two ‘pins’ </a:t>
            </a:r>
          </a:p>
          <a:p>
            <a:pPr lvl="1"/>
            <a:r>
              <a:rPr lang="en-US" dirty="0" smtClean="0"/>
              <a:t>Pas 1</a:t>
            </a:r>
          </a:p>
          <a:p>
            <a:pPr lvl="1"/>
            <a:r>
              <a:rPr lang="en-US" dirty="0" smtClean="0"/>
              <a:t>Pas 2</a:t>
            </a:r>
          </a:p>
          <a:p>
            <a:r>
              <a:rPr lang="en-US" dirty="0" smtClean="0"/>
              <a:t>And place holders for documentation</a:t>
            </a:r>
          </a:p>
          <a:p>
            <a:pPr lvl="1"/>
            <a:r>
              <a:rPr lang="en-US" dirty="0" smtClean="0"/>
              <a:t>NAME – e.g. “R6”</a:t>
            </a:r>
          </a:p>
          <a:p>
            <a:pPr lvl="1"/>
            <a:r>
              <a:rPr lang="en-US" dirty="0" smtClean="0"/>
              <a:t>VALUE – e.g. “200Ohms”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442" y="2801787"/>
            <a:ext cx="4262328" cy="19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20659" cy="26882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Package</a:t>
            </a:r>
          </a:p>
          <a:p>
            <a:r>
              <a:rPr lang="en-US" dirty="0" smtClean="0"/>
              <a:t>¼ Watt </a:t>
            </a:r>
            <a:r>
              <a:rPr lang="en-US" dirty="0" err="1" smtClean="0"/>
              <a:t>Yageo</a:t>
            </a:r>
            <a:r>
              <a:rPr lang="en-US" dirty="0" smtClean="0"/>
              <a:t> CFR Series through hole resistor</a:t>
            </a:r>
          </a:p>
          <a:p>
            <a:r>
              <a:rPr lang="en-US" dirty="0" smtClean="0"/>
              <a:t>Two “pads” (through holes)</a:t>
            </a:r>
          </a:p>
          <a:p>
            <a:r>
              <a:rPr lang="en-US" dirty="0" smtClean="0"/>
              <a:t>Silkscreen documentation</a:t>
            </a:r>
          </a:p>
          <a:p>
            <a:pPr lvl="1"/>
            <a:r>
              <a:rPr lang="en-US" dirty="0" smtClean="0"/>
              <a:t>Outline</a:t>
            </a:r>
          </a:p>
          <a:p>
            <a:pPr lvl="1"/>
            <a:r>
              <a:rPr lang="en-US" dirty="0" smtClean="0"/>
              <a:t>Name</a:t>
            </a:r>
          </a:p>
          <a:p>
            <a:r>
              <a:rPr lang="en-US" dirty="0" smtClean="0"/>
              <a:t>Keep out area – Where other parts should not be!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59" y="2695118"/>
            <a:ext cx="4266141" cy="1430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9" y="4288420"/>
            <a:ext cx="9144000" cy="25695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41724" y="5295905"/>
            <a:ext cx="5342047" cy="405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57682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Device</a:t>
            </a:r>
          </a:p>
          <a:p>
            <a:r>
              <a:rPr lang="en-US" dirty="0" smtClean="0"/>
              <a:t>Maps the symbol to the package</a:t>
            </a:r>
          </a:p>
          <a:p>
            <a:r>
              <a:rPr lang="en-US" dirty="0" smtClean="0"/>
              <a:t>There can be multiple “variants”</a:t>
            </a:r>
          </a:p>
          <a:p>
            <a:pPr lvl="1"/>
            <a:r>
              <a:rPr lang="en-US" dirty="0" smtClean="0"/>
              <a:t>Different packages</a:t>
            </a:r>
          </a:p>
          <a:p>
            <a:pPr lvl="1"/>
            <a:r>
              <a:rPr lang="en-US" dirty="0" smtClean="0"/>
              <a:t>Same symbol</a:t>
            </a:r>
          </a:p>
          <a:p>
            <a:pPr lvl="1"/>
            <a:r>
              <a:rPr lang="en-US" dirty="0" smtClean="0"/>
              <a:t>Same kind of device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88" y="2151648"/>
            <a:ext cx="4996974" cy="38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6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have the same layers as boards.</a:t>
            </a:r>
            <a:endParaRPr lang="en-US" dirty="0"/>
          </a:p>
          <a:p>
            <a:r>
              <a:rPr lang="en-US" dirty="0" smtClean="0"/>
              <a:t>For packages “t” means device side, “b” means opposite side.</a:t>
            </a:r>
            <a:endParaRPr lang="en-US" dirty="0"/>
          </a:p>
          <a:p>
            <a:r>
              <a:rPr lang="en-US" dirty="0" smtClean="0"/>
              <a:t>If you put the devices on the back side of the board (i.e., “mirror” them), “t” and “b” will swap.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5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Schematic Capture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4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what components your PCB will hold</a:t>
            </a:r>
          </a:p>
          <a:p>
            <a:r>
              <a:rPr lang="en-US" dirty="0" smtClean="0"/>
              <a:t>Define the electrical connectivity between those components</a:t>
            </a:r>
          </a:p>
          <a:p>
            <a:r>
              <a:rPr lang="en-US" dirty="0" smtClean="0"/>
              <a:t>Specify some metadata about the 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/Users/</a:t>
            </a:r>
            <a:r>
              <a:rPr lang="en-US" dirty="0" err="1"/>
              <a:t>swanson</a:t>
            </a:r>
            <a:r>
              <a:rPr lang="en-US" dirty="0"/>
              <a:t>/UCSD/Teaching/17sp-190/</a:t>
            </a:r>
            <a:r>
              <a:rPr lang="en-US" dirty="0" err="1"/>
              <a:t>QuadClass</a:t>
            </a:r>
            <a:r>
              <a:rPr lang="en-US" dirty="0"/>
              <a:t>-Resources/Lecture\ Slides/Examples/</a:t>
            </a:r>
            <a:r>
              <a:rPr lang="en-US" dirty="0" err="1"/>
              <a:t>Myduino</a:t>
            </a:r>
            <a:r>
              <a:rPr lang="en-US" dirty="0"/>
              <a:t>/</a:t>
            </a:r>
            <a:r>
              <a:rPr lang="en-US" dirty="0" err="1"/>
              <a:t>Myduino.sch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86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edit schematics with your grid set to 0.1”</a:t>
            </a:r>
          </a:p>
          <a:p>
            <a:r>
              <a:rPr lang="en-US" dirty="0" smtClean="0"/>
              <a:t>Wires/pins can look connected but not be.</a:t>
            </a:r>
          </a:p>
          <a:p>
            <a:pPr lvl="1"/>
            <a:r>
              <a:rPr lang="en-US" dirty="0" smtClean="0"/>
              <a:t>‘Wiggle’ parts to make sure wires move with them.</a:t>
            </a:r>
          </a:p>
          <a:p>
            <a:pPr lvl="1"/>
            <a:r>
              <a:rPr lang="en-US" dirty="0" smtClean="0"/>
              <a:t>Check for the green dot.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9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PCBs are Made of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4493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Silkscreen – documentation labels</a:t>
            </a:r>
          </a:p>
          <a:p>
            <a:r>
              <a:rPr lang="en-US" dirty="0" smtClean="0"/>
              <a:t>Metal – for making wires</a:t>
            </a:r>
          </a:p>
          <a:p>
            <a:r>
              <a:rPr lang="en-US" dirty="0" err="1" smtClean="0"/>
              <a:t>Dialectric</a:t>
            </a:r>
            <a:r>
              <a:rPr lang="en-US" dirty="0" smtClean="0"/>
              <a:t> – insulation and structure</a:t>
            </a:r>
          </a:p>
          <a:p>
            <a:r>
              <a:rPr lang="en-US" dirty="0" smtClean="0"/>
              <a:t>Solder mask – protective outer coating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600200"/>
            <a:ext cx="45339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1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Board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78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Layout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Mechanical constraints – Some things need to be in specific locations</a:t>
            </a:r>
          </a:p>
          <a:p>
            <a:r>
              <a:rPr lang="en-US" dirty="0" smtClean="0"/>
              <a:t>Electrical constraints – Does the layout meet signal integrity/EM requirements</a:t>
            </a:r>
          </a:p>
          <a:p>
            <a:pPr lvl="1"/>
            <a:r>
              <a:rPr lang="en-US" dirty="0" smtClean="0"/>
              <a:t>Will digital interference mess up the antenna?</a:t>
            </a:r>
          </a:p>
          <a:p>
            <a:pPr lvl="1"/>
            <a:r>
              <a:rPr lang="en-US" dirty="0" smtClean="0"/>
              <a:t>Are decoupling caps near IC Supply pins?</a:t>
            </a:r>
          </a:p>
          <a:p>
            <a:pPr lvl="1"/>
            <a:r>
              <a:rPr lang="en-US" dirty="0" smtClean="0"/>
              <a:t>Keep the noisy power/ground for the motors away from the digital logic.</a:t>
            </a:r>
          </a:p>
          <a:p>
            <a:r>
              <a:rPr lang="en-US" dirty="0" smtClean="0"/>
              <a:t>Correctness – things don’t overlap or hang off the board.</a:t>
            </a:r>
          </a:p>
          <a:p>
            <a:r>
              <a:rPr lang="en-US" dirty="0" smtClean="0"/>
              <a:t>Ease of routing – Connected items should be physically close.</a:t>
            </a:r>
          </a:p>
          <a:p>
            <a:r>
              <a:rPr lang="en-US" dirty="0" smtClean="0"/>
              <a:t>Make it pretty – you want a nice looking board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Potentially other, design-specific requirements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20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In Eagle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put things on the back of the board</a:t>
            </a:r>
          </a:p>
          <a:p>
            <a:pPr lvl="1"/>
            <a:r>
              <a:rPr lang="en-US" dirty="0" smtClean="0"/>
              <a:t>Use the “Mirror” tool.</a:t>
            </a:r>
          </a:p>
          <a:p>
            <a:r>
              <a:rPr lang="en-US" dirty="0" smtClean="0"/>
              <a:t>You can also move around the reference designator</a:t>
            </a:r>
          </a:p>
          <a:p>
            <a:pPr lvl="1"/>
            <a:r>
              <a:rPr lang="en-US" dirty="0" smtClean="0"/>
              <a:t>Use the “squash” tool</a:t>
            </a:r>
          </a:p>
          <a:p>
            <a:r>
              <a:rPr lang="en-US" dirty="0" smtClean="0"/>
              <a:t>You can rotate components with the rotate tool.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0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/Users/</a:t>
            </a:r>
            <a:r>
              <a:rPr lang="en-US" dirty="0" err="1"/>
              <a:t>swanson</a:t>
            </a:r>
            <a:r>
              <a:rPr lang="en-US" dirty="0"/>
              <a:t>/UCSD/Teaching/17sp-190/</a:t>
            </a:r>
            <a:r>
              <a:rPr lang="en-US" dirty="0" err="1"/>
              <a:t>QuadClass</a:t>
            </a:r>
            <a:r>
              <a:rPr lang="en-US" dirty="0"/>
              <a:t>-Resources/Lecture\ Slides/Examples</a:t>
            </a:r>
            <a:r>
              <a:rPr lang="en-US" dirty="0" smtClean="0"/>
              <a:t>/</a:t>
            </a:r>
            <a:r>
              <a:rPr lang="en-US" dirty="0" err="1" smtClean="0"/>
              <a:t>Myduino</a:t>
            </a:r>
            <a:r>
              <a:rPr lang="en-US" dirty="0" smtClean="0"/>
              <a:t>/</a:t>
            </a:r>
            <a:r>
              <a:rPr lang="en-US" dirty="0" err="1" smtClean="0"/>
              <a:t>Myduino.sch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6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Ways to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Manual</a:t>
            </a:r>
          </a:p>
          <a:p>
            <a:pPr lvl="1"/>
            <a:r>
              <a:rPr lang="en-US" dirty="0" smtClean="0"/>
              <a:t>You can do anything you want (including things you shouldn’t)</a:t>
            </a:r>
          </a:p>
          <a:p>
            <a:r>
              <a:rPr lang="en-US" dirty="0"/>
              <a:t>Auto router</a:t>
            </a:r>
          </a:p>
          <a:p>
            <a:pPr lvl="1"/>
            <a:r>
              <a:rPr lang="en-US" dirty="0"/>
              <a:t>Fully-automatic </a:t>
            </a:r>
            <a:r>
              <a:rPr lang="en-US" dirty="0" smtClean="0"/>
              <a:t>routing, subject to constraints that you can set.</a:t>
            </a:r>
          </a:p>
          <a:p>
            <a:r>
              <a:rPr lang="en-US" dirty="0" smtClean="0"/>
              <a:t>“Follow me”</a:t>
            </a:r>
          </a:p>
          <a:p>
            <a:pPr lvl="1"/>
            <a:r>
              <a:rPr lang="en-US" dirty="0" smtClean="0"/>
              <a:t>Assisted manual routing.  The router will enforce the constraints you set.</a:t>
            </a:r>
          </a:p>
          <a:p>
            <a:pPr lvl="1"/>
            <a:r>
              <a:rPr lang="en-US" dirty="0" smtClean="0"/>
              <a:t>Subject configurable cost functions.</a:t>
            </a:r>
          </a:p>
          <a:p>
            <a:pPr lvl="1"/>
            <a:r>
              <a:rPr lang="en-US" dirty="0" smtClean="0"/>
              <a:t>More control.</a:t>
            </a:r>
          </a:p>
        </p:txBody>
      </p:sp>
    </p:spTree>
    <p:extLst>
      <p:ext uri="{BB962C8B-B14F-4D97-AF65-F5344CB8AC3E}">
        <p14:creationId xmlns:p14="http://schemas.microsoft.com/office/powerpoint/2010/main" val="1871447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Routing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9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Mixed reputation</a:t>
            </a:r>
          </a:p>
          <a:p>
            <a:pPr lvl="1"/>
            <a:r>
              <a:rPr lang="en-US" dirty="0" smtClean="0"/>
              <a:t>It can’t do everything</a:t>
            </a:r>
          </a:p>
          <a:p>
            <a:pPr lvl="1"/>
            <a:r>
              <a:rPr lang="en-US" dirty="0" smtClean="0"/>
              <a:t>Sometimes it does a bad job</a:t>
            </a:r>
          </a:p>
          <a:p>
            <a:pPr lvl="1"/>
            <a:r>
              <a:rPr lang="en-US" dirty="0" smtClean="0"/>
              <a:t>When it works, it’s great.</a:t>
            </a:r>
          </a:p>
          <a:p>
            <a:r>
              <a:rPr lang="en-US" dirty="0" smtClean="0"/>
              <a:t>Net classes (“Edit-&gt;Net Classes…”)</a:t>
            </a:r>
          </a:p>
          <a:p>
            <a:pPr lvl="1"/>
            <a:r>
              <a:rPr lang="en-US" dirty="0" smtClean="0"/>
              <a:t>Lets you set parameters for different kinds of nets (mostly width and clearances)</a:t>
            </a:r>
          </a:p>
          <a:p>
            <a:r>
              <a:rPr lang="en-US" dirty="0" smtClean="0"/>
              <a:t>Lots of parameters to mess around with </a:t>
            </a:r>
          </a:p>
          <a:p>
            <a:pPr lvl="1"/>
            <a:r>
              <a:rPr lang="en-US" dirty="0" smtClean="0"/>
              <a:t>Optimization phases</a:t>
            </a:r>
          </a:p>
          <a:p>
            <a:pPr lvl="1"/>
            <a:r>
              <a:rPr lang="en-US" dirty="0" smtClean="0"/>
              <a:t>Routing grids </a:t>
            </a:r>
          </a:p>
          <a:p>
            <a:pPr lvl="1"/>
            <a:r>
              <a:rPr lang="en-US" dirty="0" smtClean="0"/>
              <a:t>Effort levels</a:t>
            </a:r>
          </a:p>
          <a:p>
            <a:pPr lvl="1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Staged routing</a:t>
            </a:r>
          </a:p>
          <a:p>
            <a:pPr lvl="1"/>
            <a:r>
              <a:rPr lang="en-US" dirty="0" smtClean="0"/>
              <a:t>Checkout the Eagle Manual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05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Me Router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09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Routing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2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for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“Auto;” – run the auto router (leave off the “;” to configure the router.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Ripup</a:t>
            </a:r>
            <a:r>
              <a:rPr lang="en-US" dirty="0" smtClean="0"/>
              <a:t>;” – </a:t>
            </a:r>
            <a:r>
              <a:rPr lang="en-US" dirty="0" err="1" smtClean="0"/>
              <a:t>unroute</a:t>
            </a:r>
            <a:r>
              <a:rPr lang="en-US" dirty="0" smtClean="0"/>
              <a:t> signals</a:t>
            </a:r>
          </a:p>
          <a:p>
            <a:r>
              <a:rPr lang="en-US" dirty="0" smtClean="0"/>
              <a:t>“Show &lt;thing&gt;” – Highlight a net or part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6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Metal layers for several components</a:t>
            </a:r>
          </a:p>
          <a:p>
            <a:pPr lvl="1"/>
            <a:r>
              <a:rPr lang="en-US" dirty="0" smtClean="0"/>
              <a:t>Conductive “traces” to connect components</a:t>
            </a:r>
          </a:p>
          <a:p>
            <a:pPr lvl="1"/>
            <a:r>
              <a:rPr lang="en-US" dirty="0" smtClean="0"/>
              <a:t>Pads for attaching/connecting components</a:t>
            </a:r>
          </a:p>
          <a:p>
            <a:r>
              <a:rPr lang="en-US" dirty="0" smtClean="0"/>
              <a:t>N-layer boards have N metal layers </a:t>
            </a:r>
          </a:p>
          <a:p>
            <a:pPr lvl="1"/>
            <a:r>
              <a:rPr lang="en-US" dirty="0" smtClean="0"/>
              <a:t>N usually is 2,4,...</a:t>
            </a:r>
            <a:endParaRPr lang="en-US" dirty="0"/>
          </a:p>
          <a:p>
            <a:pPr lvl="1"/>
            <a:r>
              <a:rPr lang="en-US" dirty="0" smtClean="0"/>
              <a:t>Fewer layers </a:t>
            </a:r>
            <a:r>
              <a:rPr lang="en-US" dirty="0" smtClean="0">
                <a:sym typeface="Wingdings"/>
              </a:rPr>
              <a:t> cheaper</a:t>
            </a:r>
          </a:p>
          <a:p>
            <a:r>
              <a:rPr lang="en-US" dirty="0" smtClean="0">
                <a:sym typeface="Wingdings"/>
              </a:rPr>
              <a:t>Top and bottom layers are for mounting components and routing traces</a:t>
            </a:r>
          </a:p>
          <a:p>
            <a:r>
              <a:rPr lang="en-US" dirty="0" smtClean="0">
                <a:sym typeface="Wingdings"/>
              </a:rPr>
              <a:t>Internal layers can serve several purposes</a:t>
            </a:r>
          </a:p>
          <a:p>
            <a:pPr lvl="1"/>
            <a:r>
              <a:rPr lang="en-US" dirty="0" smtClean="0">
                <a:sym typeface="Wingdings"/>
              </a:rPr>
              <a:t>Ground and power planes</a:t>
            </a:r>
          </a:p>
          <a:p>
            <a:pPr lvl="1"/>
            <a:r>
              <a:rPr lang="en-US" dirty="0" smtClean="0">
                <a:sym typeface="Wingdings"/>
              </a:rPr>
              <a:t>Other signal planes</a:t>
            </a:r>
          </a:p>
          <a:p>
            <a:pPr lvl="1"/>
            <a:r>
              <a:rPr lang="en-US" dirty="0" smtClean="0">
                <a:sym typeface="Wingdings"/>
              </a:rPr>
              <a:t>Internal routing layers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3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Rules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checks for common problems in schematics.</a:t>
            </a:r>
          </a:p>
          <a:p>
            <a:r>
              <a:rPr lang="en-US" dirty="0" smtClean="0"/>
              <a:t>Run it!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02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Rules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that your board layout meets design requirements for manufacturing.</a:t>
            </a:r>
          </a:p>
          <a:p>
            <a:pPr lvl="1"/>
            <a:r>
              <a:rPr lang="en-US" dirty="0" smtClean="0"/>
              <a:t>Distance between traces and traces, traces and </a:t>
            </a:r>
            <a:r>
              <a:rPr lang="en-US" dirty="0" err="1" smtClean="0"/>
              <a:t>vias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Trace width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8521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Layers (Gerber files)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294"/>
            <a:ext cx="8229600" cy="546847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Eagle layers are for design.</a:t>
            </a:r>
          </a:p>
          <a:p>
            <a:r>
              <a:rPr lang="en-US" dirty="0" smtClean="0"/>
              <a:t>CAM layers are for manufacturing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G</a:t>
            </a:r>
            <a:r>
              <a:rPr lang="en-US" dirty="0" smtClean="0"/>
              <a:t>erber” files are for lithographic steps</a:t>
            </a:r>
          </a:p>
          <a:p>
            <a:pPr lvl="1"/>
            <a:r>
              <a:rPr lang="en-US" dirty="0" smtClean="0"/>
              <a:t>Drill files are for drilling holes.</a:t>
            </a:r>
          </a:p>
          <a:p>
            <a:r>
              <a:rPr lang="en-US" dirty="0" smtClean="0"/>
              <a:t>Each CAM layers corresponds to one layer of the resulting board</a:t>
            </a:r>
          </a:p>
          <a:p>
            <a:pPr lvl="1"/>
            <a:r>
              <a:rPr lang="en-US" dirty="0" smtClean="0"/>
              <a:t>Top silk screen (.PLC)</a:t>
            </a:r>
          </a:p>
          <a:p>
            <a:pPr lvl="1"/>
            <a:r>
              <a:rPr lang="en-US" dirty="0" smtClean="0"/>
              <a:t>Top solder mask (.STC)</a:t>
            </a:r>
          </a:p>
          <a:p>
            <a:pPr lvl="1"/>
            <a:r>
              <a:rPr lang="en-US" dirty="0" smtClean="0"/>
              <a:t>Top metal (.TOP)</a:t>
            </a:r>
          </a:p>
          <a:p>
            <a:pPr lvl="1"/>
            <a:r>
              <a:rPr lang="en-US" dirty="0" smtClean="0"/>
              <a:t>Inner metal layers</a:t>
            </a:r>
          </a:p>
          <a:p>
            <a:pPr lvl="1"/>
            <a:r>
              <a:rPr lang="en-US" dirty="0" smtClean="0"/>
              <a:t>Bottom metal (.BOT)</a:t>
            </a:r>
          </a:p>
          <a:p>
            <a:pPr lvl="1"/>
            <a:r>
              <a:rPr lang="en-US" dirty="0" smtClean="0"/>
              <a:t>Bottom solder mask (.STS)</a:t>
            </a:r>
          </a:p>
          <a:p>
            <a:pPr lvl="1"/>
            <a:r>
              <a:rPr lang="en-US" dirty="0" smtClean="0"/>
              <a:t>Bottom silk screen (.PLS)</a:t>
            </a:r>
          </a:p>
          <a:p>
            <a:r>
              <a:rPr lang="en-US" dirty="0" smtClean="0"/>
              <a:t>One drill file specifying where all the pads, </a:t>
            </a:r>
            <a:r>
              <a:rPr lang="en-US" dirty="0" err="1" smtClean="0"/>
              <a:t>vias</a:t>
            </a:r>
            <a:r>
              <a:rPr lang="en-US" dirty="0" smtClean="0"/>
              <a:t>, and mounting holes are located and their diameters (.DRD)</a:t>
            </a:r>
          </a:p>
          <a:p>
            <a:r>
              <a:rPr lang="en-US" dirty="0" smtClean="0"/>
              <a:t>Other files too, depending on the manufacturing process</a:t>
            </a:r>
          </a:p>
          <a:p>
            <a:pPr lvl="1"/>
            <a:r>
              <a:rPr lang="en-US" dirty="0" smtClean="0"/>
              <a:t>Solder paste stencil</a:t>
            </a:r>
          </a:p>
          <a:p>
            <a:pPr lvl="1"/>
            <a:r>
              <a:rPr lang="en-US" dirty="0" smtClean="0"/>
              <a:t>Assembly drawings</a:t>
            </a:r>
          </a:p>
        </p:txBody>
      </p:sp>
    </p:spTree>
    <p:extLst>
      <p:ext uri="{BB962C8B-B14F-4D97-AF65-F5344CB8AC3E}">
        <p14:creationId xmlns:p14="http://schemas.microsoft.com/office/powerpoint/2010/main" val="1454318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CAM Processor generates CAM files</a:t>
            </a:r>
          </a:p>
          <a:p>
            <a:r>
              <a:rPr lang="en-US" dirty="0" smtClean="0"/>
              <a:t>The exact configuration for the </a:t>
            </a:r>
            <a:r>
              <a:rPr lang="en-US" dirty="0" err="1" smtClean="0"/>
              <a:t>gerber</a:t>
            </a:r>
            <a:r>
              <a:rPr lang="en-US" dirty="0" smtClean="0"/>
              <a:t> files varies by board house</a:t>
            </a:r>
          </a:p>
          <a:p>
            <a:pPr lvl="1"/>
            <a:r>
              <a:rPr lang="en-US" dirty="0" smtClean="0"/>
              <a:t>Should the board outline be in every layer?</a:t>
            </a:r>
          </a:p>
          <a:p>
            <a:pPr lvl="1"/>
            <a:r>
              <a:rPr lang="en-US" dirty="0" smtClean="0"/>
              <a:t>Which format should the files be in (there are many)</a:t>
            </a:r>
          </a:p>
          <a:p>
            <a:pPr lvl="1"/>
            <a:r>
              <a:rPr lang="en-US" dirty="0" smtClean="0"/>
              <a:t>Should the back side layers be mirrored?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63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prepare </a:t>
            </a:r>
            <a:r>
              <a:rPr lang="en-US" dirty="0" err="1" smtClean="0"/>
              <a:t>Gerbers</a:t>
            </a:r>
            <a:r>
              <a:rPr lang="en-US" dirty="0" smtClean="0"/>
              <a:t> for a particular board house, you need CAM setup files (*.cam for Eagle)</a:t>
            </a:r>
          </a:p>
          <a:p>
            <a:r>
              <a:rPr lang="en-US" dirty="0" smtClean="0"/>
              <a:t>This specifies how to generate each layer the board house needs.</a:t>
            </a:r>
          </a:p>
          <a:p>
            <a:r>
              <a:rPr lang="en-US" dirty="0" smtClean="0"/>
              <a:t>See example in Button and </a:t>
            </a:r>
            <a:r>
              <a:rPr lang="en-US" smtClean="0"/>
              <a:t>Light Tutorial.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78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0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Your </a:t>
            </a:r>
            <a:r>
              <a:rPr lang="en-US" dirty="0" err="1" smtClean="0"/>
              <a:t>Gerbers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Eagle can’t display Gerber files itself</a:t>
            </a:r>
          </a:p>
          <a:p>
            <a:r>
              <a:rPr lang="en-US" dirty="0" smtClean="0"/>
              <a:t>You need a 3</a:t>
            </a:r>
            <a:r>
              <a:rPr lang="en-US" baseline="30000" dirty="0" smtClean="0"/>
              <a:t>rd</a:t>
            </a:r>
            <a:r>
              <a:rPr lang="en-US" dirty="0" smtClean="0"/>
              <a:t> party tool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the Button and Light tutorial for recommendations</a:t>
            </a:r>
            <a:endParaRPr lang="en-US" dirty="0"/>
          </a:p>
          <a:p>
            <a:r>
              <a:rPr lang="en-US" dirty="0" smtClean="0"/>
              <a:t>You should always check your </a:t>
            </a:r>
            <a:r>
              <a:rPr lang="en-US" dirty="0" err="1" smtClean="0"/>
              <a:t>Gerbers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Eagle has bugs (I assume)</a:t>
            </a:r>
          </a:p>
          <a:p>
            <a:pPr lvl="1"/>
            <a:r>
              <a:rPr lang="en-US" dirty="0" smtClean="0"/>
              <a:t>You may have misconfigured something</a:t>
            </a:r>
          </a:p>
          <a:p>
            <a:pPr lvl="1"/>
            <a:r>
              <a:rPr lang="en-US" dirty="0" smtClean="0"/>
              <a:t>You may have put something in the wrong layer.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6621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Gerber Viewer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1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DFM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also run a “design for manufacturing” (DFM) check on your </a:t>
            </a:r>
            <a:r>
              <a:rPr lang="en-US" dirty="0" err="1" smtClean="0"/>
              <a:t>Gerbers</a:t>
            </a:r>
            <a:r>
              <a:rPr lang="en-US" dirty="0" smtClean="0"/>
              <a:t>, if possible</a:t>
            </a:r>
          </a:p>
          <a:p>
            <a:r>
              <a:rPr lang="en-US" dirty="0" err="1" smtClean="0"/>
              <a:t>Freedfm.com</a:t>
            </a:r>
            <a:r>
              <a:rPr lang="en-US" dirty="0" smtClean="0"/>
              <a:t> will do this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13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FreeDFM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6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 Layers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Thickness is measured in </a:t>
            </a:r>
            <a:r>
              <a:rPr lang="en-US" dirty="0" err="1" smtClean="0">
                <a:sym typeface="Wingdings"/>
              </a:rPr>
              <a:t>oz</a:t>
            </a:r>
            <a:r>
              <a:rPr lang="en-US" dirty="0" smtClean="0">
                <a:sym typeface="Wingdings"/>
              </a:rPr>
              <a:t> per square foot.</a:t>
            </a:r>
          </a:p>
          <a:p>
            <a:r>
              <a:rPr lang="en-US" dirty="0" smtClean="0">
                <a:sym typeface="Wingdings"/>
              </a:rPr>
              <a:t>Standard copper is 1oz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About 0.034 mm</a:t>
            </a:r>
          </a:p>
          <a:p>
            <a:r>
              <a:rPr lang="en-US" dirty="0" smtClean="0"/>
              <a:t>Thicker metal layers can carry more current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0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Eagle to design a simple schematic and board.</a:t>
            </a:r>
          </a:p>
          <a:p>
            <a:r>
              <a:rPr lang="en-US" dirty="0" smtClean="0"/>
              <a:t>Run it through the tool flow.</a:t>
            </a:r>
          </a:p>
        </p:txBody>
      </p:sp>
    </p:spTree>
    <p:extLst>
      <p:ext uri="{BB962C8B-B14F-4D97-AF65-F5344CB8AC3E}">
        <p14:creationId xmlns:p14="http://schemas.microsoft.com/office/powerpoint/2010/main" val="259917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Dielectric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dielectric in the insulator between metal layers</a:t>
            </a:r>
          </a:p>
          <a:p>
            <a:r>
              <a:rPr lang="en-US" dirty="0" smtClean="0">
                <a:sym typeface="Wingdings"/>
              </a:rPr>
              <a:t>Most PCBs use FR4</a:t>
            </a:r>
          </a:p>
          <a:p>
            <a:pPr lvl="1"/>
            <a:r>
              <a:rPr lang="en-US" dirty="0" smtClean="0">
                <a:sym typeface="Wingdings"/>
              </a:rPr>
              <a:t>“glass reinforced epoxy laminate”</a:t>
            </a:r>
          </a:p>
          <a:p>
            <a:pPr lvl="1"/>
            <a:r>
              <a:rPr lang="en-US" dirty="0" smtClean="0">
                <a:sym typeface="Wingdings"/>
              </a:rPr>
              <a:t>i.e., fancy fiberglass</a:t>
            </a:r>
          </a:p>
          <a:p>
            <a:pPr lvl="1"/>
            <a:r>
              <a:rPr lang="en-US" dirty="0" smtClean="0">
                <a:sym typeface="Wingdings"/>
              </a:rPr>
              <a:t>“FR” means “flame retardant”</a:t>
            </a:r>
          </a:p>
          <a:p>
            <a:r>
              <a:rPr lang="en-US" dirty="0" smtClean="0">
                <a:sym typeface="Wingdings"/>
              </a:rPr>
              <a:t>Other specialized dielectrics are are available</a:t>
            </a:r>
          </a:p>
          <a:p>
            <a:pPr lvl="1"/>
            <a:r>
              <a:rPr lang="en-US" dirty="0" smtClean="0">
                <a:sym typeface="Wingdings"/>
              </a:rPr>
              <a:t>To support high speed circuits</a:t>
            </a:r>
          </a:p>
          <a:p>
            <a:pPr lvl="1"/>
            <a:r>
              <a:rPr lang="en-US" dirty="0" smtClean="0">
                <a:sym typeface="Wingdings"/>
              </a:rPr>
              <a:t>To manage thermal expansion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992" y="1766753"/>
            <a:ext cx="328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2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Solder Mask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961025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solder masking is a polymer (plastic) coating on the top and bottom of the board</a:t>
            </a:r>
          </a:p>
          <a:p>
            <a:r>
              <a:rPr lang="en-US" dirty="0" smtClean="0">
                <a:sym typeface="Wingdings"/>
              </a:rPr>
              <a:t>Solder does not adhere to it.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It serves several needs</a:t>
            </a:r>
          </a:p>
          <a:p>
            <a:pPr lvl="1"/>
            <a:r>
              <a:rPr lang="en-US" dirty="0">
                <a:sym typeface="Wingdings"/>
              </a:rPr>
              <a:t>P</a:t>
            </a:r>
            <a:r>
              <a:rPr lang="en-US" dirty="0" smtClean="0">
                <a:sym typeface="Wingdings"/>
              </a:rPr>
              <a:t>rotects the top and bottom metal from oxidation.</a:t>
            </a:r>
          </a:p>
          <a:p>
            <a:pPr lvl="1"/>
            <a:r>
              <a:rPr lang="en-US" dirty="0" smtClean="0">
                <a:sym typeface="Wingdings"/>
              </a:rPr>
              <a:t>Helps prevent solder bridges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806274"/>
            <a:ext cx="4533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7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Silkscreen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an opaque (usually) white epoxy or polymer</a:t>
            </a:r>
          </a:p>
          <a:p>
            <a:r>
              <a:rPr lang="en-US" dirty="0" smtClean="0"/>
              <a:t>It provides documentation and markings</a:t>
            </a:r>
          </a:p>
          <a:p>
            <a:pPr lvl="1"/>
            <a:r>
              <a:rPr lang="en-US" dirty="0" smtClean="0"/>
              <a:t>References designators</a:t>
            </a:r>
          </a:p>
          <a:p>
            <a:pPr lvl="1"/>
            <a:r>
              <a:rPr lang="en-US" dirty="0" smtClean="0"/>
              <a:t>Part outlines</a:t>
            </a:r>
          </a:p>
          <a:p>
            <a:pPr lvl="1"/>
            <a:r>
              <a:rPr lang="en-US" dirty="0" smtClean="0"/>
              <a:t>Logos</a:t>
            </a:r>
          </a:p>
          <a:p>
            <a:pPr lvl="1"/>
            <a:r>
              <a:rPr lang="en-US" dirty="0" smtClean="0"/>
              <a:t>Serial numbers etc.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64" y="1600200"/>
            <a:ext cx="43053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2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Connections Between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Plated holes connect metal layers.</a:t>
            </a:r>
            <a:endParaRPr lang="en-US" dirty="0"/>
          </a:p>
          <a:p>
            <a:pPr lvl="1"/>
            <a:r>
              <a:rPr lang="en-US" dirty="0" smtClean="0"/>
              <a:t>Drill a hole</a:t>
            </a:r>
          </a:p>
          <a:p>
            <a:pPr lvl="1"/>
            <a:r>
              <a:rPr lang="en-US" dirty="0" smtClean="0"/>
              <a:t>Electroplate it with copper</a:t>
            </a:r>
          </a:p>
          <a:p>
            <a:r>
              <a:rPr lang="en-US" dirty="0" smtClean="0"/>
              <a:t>The plating attaches to metal that the hole passes through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3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15342</TotalTime>
  <Words>2136</Words>
  <Application>Microsoft Macintosh PowerPoint</Application>
  <PresentationFormat>On-screen Show (4:3)</PresentationFormat>
  <Paragraphs>398</Paragraphs>
  <Slides>50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Lab 1: Printed Circuit Boards: Layers, Layers, Layers</vt:lpstr>
      <vt:lpstr>Eagle Trick: The Command Line</vt:lpstr>
      <vt:lpstr>PCBs are Made of Layers</vt:lpstr>
      <vt:lpstr>Metal Layers</vt:lpstr>
      <vt:lpstr>Metal Layers (cont.)</vt:lpstr>
      <vt:lpstr>Dielectric </vt:lpstr>
      <vt:lpstr>Solder Mask </vt:lpstr>
      <vt:lpstr>Silkscreen</vt:lpstr>
      <vt:lpstr>Making Connections Between Layers</vt:lpstr>
      <vt:lpstr>Pads and Vias</vt:lpstr>
      <vt:lpstr>Designing Through-hole Pads</vt:lpstr>
      <vt:lpstr>Lots of Choices, in Theory</vt:lpstr>
      <vt:lpstr>Resources</vt:lpstr>
      <vt:lpstr>Steps for Designing PCBs</vt:lpstr>
      <vt:lpstr>Units</vt:lpstr>
      <vt:lpstr>Designing with Layers</vt:lpstr>
      <vt:lpstr>Eagle Layers</vt:lpstr>
      <vt:lpstr>Useful Layer Commands</vt:lpstr>
      <vt:lpstr>Layer Demo</vt:lpstr>
      <vt:lpstr>Eagle Libraries</vt:lpstr>
      <vt:lpstr>Libraries</vt:lpstr>
      <vt:lpstr>Example:  A Resistor</vt:lpstr>
      <vt:lpstr>Example:  A Resistor</vt:lpstr>
      <vt:lpstr>Example A Resistor</vt:lpstr>
      <vt:lpstr>Layers In Packages</vt:lpstr>
      <vt:lpstr>Schematic Capture </vt:lpstr>
      <vt:lpstr>Schematics Goals</vt:lpstr>
      <vt:lpstr>Schematic Example</vt:lpstr>
      <vt:lpstr>Eagle Pitfalls</vt:lpstr>
      <vt:lpstr>Board Layout</vt:lpstr>
      <vt:lpstr>Board Layout Goals</vt:lpstr>
      <vt:lpstr>Layout In Eagle</vt:lpstr>
      <vt:lpstr>Layout Demo</vt:lpstr>
      <vt:lpstr>The Three Ways to Route</vt:lpstr>
      <vt:lpstr>Manual Routing Demo</vt:lpstr>
      <vt:lpstr>Auto Router</vt:lpstr>
      <vt:lpstr>Follow Me Router Demo</vt:lpstr>
      <vt:lpstr>Auto Routing Demo</vt:lpstr>
      <vt:lpstr>Commands for Routing</vt:lpstr>
      <vt:lpstr>Electrical Rules Check</vt:lpstr>
      <vt:lpstr>Design Rules Check</vt:lpstr>
      <vt:lpstr>CAM Layers (Gerber files)</vt:lpstr>
      <vt:lpstr>The CAM Processor</vt:lpstr>
      <vt:lpstr>CAM Setup</vt:lpstr>
      <vt:lpstr>CAM Demo</vt:lpstr>
      <vt:lpstr>Checking Your Gerbers!</vt:lpstr>
      <vt:lpstr>Gerber Viewer Demo</vt:lpstr>
      <vt:lpstr>DFM Checks</vt:lpstr>
      <vt:lpstr>FreeDFM Demo</vt:lpstr>
      <vt:lpstr>The Lab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PCBs</dc:title>
  <dc:creator>Steven Swanson</dc:creator>
  <cp:lastModifiedBy>Steven Swanson</cp:lastModifiedBy>
  <cp:revision>71</cp:revision>
  <dcterms:created xsi:type="dcterms:W3CDTF">2014-10-08T22:12:54Z</dcterms:created>
  <dcterms:modified xsi:type="dcterms:W3CDTF">2017-04-03T06:53:52Z</dcterms:modified>
</cp:coreProperties>
</file>