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291" r:id="rId16"/>
    <p:sldId id="257" r:id="rId17"/>
    <p:sldId id="258" r:id="rId18"/>
    <p:sldId id="279" r:id="rId19"/>
    <p:sldId id="260" r:id="rId20"/>
    <p:sldId id="283" r:id="rId21"/>
    <p:sldId id="284" r:id="rId22"/>
    <p:sldId id="285" r:id="rId23"/>
    <p:sldId id="286" r:id="rId24"/>
    <p:sldId id="287" r:id="rId25"/>
    <p:sldId id="259" r:id="rId26"/>
    <p:sldId id="269" r:id="rId27"/>
    <p:sldId id="308" r:id="rId28"/>
    <p:sldId id="309" r:id="rId29"/>
    <p:sldId id="310" r:id="rId30"/>
    <p:sldId id="306" r:id="rId31"/>
    <p:sldId id="270" r:id="rId32"/>
    <p:sldId id="271" r:id="rId33"/>
    <p:sldId id="272" r:id="rId34"/>
    <p:sldId id="273" r:id="rId35"/>
    <p:sldId id="274" r:id="rId36"/>
    <p:sldId id="275" r:id="rId37"/>
    <p:sldId id="277" r:id="rId38"/>
    <p:sldId id="276" r:id="rId39"/>
    <p:sldId id="281" r:id="rId40"/>
    <p:sldId id="289" r:id="rId41"/>
    <p:sldId id="290" r:id="rId42"/>
    <p:sldId id="261" r:id="rId43"/>
    <p:sldId id="262" r:id="rId44"/>
    <p:sldId id="268" r:id="rId45"/>
    <p:sldId id="263" r:id="rId46"/>
    <p:sldId id="264" r:id="rId47"/>
    <p:sldId id="265" r:id="rId48"/>
    <p:sldId id="266" r:id="rId49"/>
    <p:sldId id="267" r:id="rId50"/>
    <p:sldId id="305" r:id="rId51"/>
    <p:sldId id="311" r:id="rId52"/>
    <p:sldId id="313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2" autoAdjust="0"/>
    <p:restoredTop sz="94552"/>
  </p:normalViewPr>
  <p:slideViewPr>
    <p:cSldViewPr snapToGrid="0" snapToObjects="1">
      <p:cViewPr varScale="1">
        <p:scale>
          <a:sx n="137" d="100"/>
          <a:sy n="137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d.com.au/articles/Stackup_Planning_AN2011_2.pdf" TargetMode="External"/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eng.ucsd.edu/quadcopterclass/labs/lab-2-using-eag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Printed Circuit Boards: Layers, Layers, 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Pads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Usually very small.</a:t>
            </a:r>
          </a:p>
          <a:p>
            <a:r>
              <a:rPr lang="en-US" dirty="0"/>
              <a:t>Through hole pads accommodate through-hole parts</a:t>
            </a:r>
          </a:p>
          <a:p>
            <a:r>
              <a:rPr lang="en-US" dirty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Through-hole Pads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The diameter of the hole is smaller than the drilled hole</a:t>
            </a:r>
          </a:p>
          <a:p>
            <a:pPr lvl="1"/>
            <a:r>
              <a:rPr lang="en-US" dirty="0"/>
              <a:t>You need to add about 0.1-0.3 mm to the desired, plated internal diameter to get the drill diameter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</a:t>
            </a:r>
            <a:r>
              <a:rPr lang="en-US" dirty="0" err="1"/>
              <a:t>quickturn</a:t>
            </a:r>
            <a:r>
              <a:rPr lang="en-US" dirty="0"/>
              <a:t>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 or 4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of PCB Manufacturing</a:t>
            </a:r>
          </a:p>
          <a:p>
            <a:pPr lvl="1"/>
            <a:r>
              <a:rPr lang="en-US" dirty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  <a:p>
            <a:r>
              <a:rPr lang="en-US" dirty="0"/>
              <a:t>White paper about board </a:t>
            </a:r>
            <a:r>
              <a:rPr lang="en-US" dirty="0" err="1"/>
              <a:t>stackups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www.icd.com.au/articles/Stackup_Planning_AN2011_2.pdf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Perform more design checks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283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Units</a:t>
            </a:r>
          </a:p>
          <a:p>
            <a:pPr lvl="1"/>
            <a:r>
              <a:rPr lang="en-US" dirty="0"/>
              <a:t>We will mostly use mm in this class.</a:t>
            </a:r>
          </a:p>
          <a:p>
            <a:pPr lvl="1"/>
            <a:r>
              <a:rPr lang="en-US" dirty="0"/>
              <a:t>1mm is about 40mils (39.3700787, actually)</a:t>
            </a:r>
          </a:p>
          <a:p>
            <a:pPr lvl="1"/>
            <a:r>
              <a:rPr lang="en-US" dirty="0"/>
              <a:t>1in is 25.4 mm.</a:t>
            </a:r>
          </a:p>
          <a:p>
            <a:pPr lvl="1"/>
            <a:r>
              <a:rPr lang="en-US" dirty="0"/>
              <a:t>Keep an eye on your units.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inches.</a:t>
            </a:r>
          </a:p>
          <a:p>
            <a:pPr lvl="1"/>
            <a:r>
              <a:rPr lang="en-US" dirty="0"/>
              <a:t>Breadboards and headers are typically 0.1” spacing (2.54mm)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E6C7-A259-984A-BA01-C1614D0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23" y="208478"/>
            <a:ext cx="1961721" cy="1780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B750F-F31D-9747-9C65-4C7DCB284A9E}"/>
              </a:ext>
            </a:extLst>
          </p:cNvPr>
          <p:cNvSpPr txBox="1"/>
          <p:nvPr/>
        </p:nvSpPr>
        <p:spPr>
          <a:xfrm>
            <a:off x="7248601" y="1989117"/>
            <a:ext cx="149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Mars Climate Orbiter</a:t>
            </a:r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13244"/>
              </p:ext>
            </p:extLst>
          </p:nvPr>
        </p:nvGraphicFramePr>
        <p:xfrm>
          <a:off x="190005" y="1195297"/>
          <a:ext cx="8953995" cy="5662702"/>
        </p:xfrm>
        <a:graphic>
          <a:graphicData uri="http://schemas.openxmlformats.org/drawingml/2006/table">
            <a:tbl>
              <a:tblPr/>
              <a:tblGrid>
                <a:gridCol w="79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“Red board”</a:t>
            </a:r>
          </a:p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Slides/Examples/ATmega128RFA1-DevBoard/ATmega128RFA1-DevBoard.brd</a:t>
            </a:r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Trick: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type commands to Eagle.  For some things it’s a huge help</a:t>
            </a:r>
          </a:p>
          <a:p>
            <a:r>
              <a:rPr lang="en-US" dirty="0"/>
              <a:t>Type “help &lt;command&gt;” to get help</a:t>
            </a:r>
          </a:p>
          <a:p>
            <a:r>
              <a:rPr lang="en-US" dirty="0"/>
              <a:t>There’s a command for each of the tools in the tool palette.</a:t>
            </a:r>
          </a:p>
          <a:p>
            <a:r>
              <a:rPr lang="en-US" dirty="0"/>
              <a:t>Useful commands for routing</a:t>
            </a:r>
          </a:p>
          <a:p>
            <a:pPr lvl="1"/>
            <a:r>
              <a:rPr lang="en-US" dirty="0"/>
              <a:t>Auto – run the auto router</a:t>
            </a:r>
          </a:p>
          <a:p>
            <a:pPr lvl="1"/>
            <a:r>
              <a:rPr lang="en-US" dirty="0" err="1"/>
              <a:t>Ripup</a:t>
            </a:r>
            <a:r>
              <a:rPr lang="en-US" dirty="0"/>
              <a:t>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pPr lvl="1"/>
            <a:r>
              <a:rPr lang="en-US" dirty="0"/>
              <a:t>Show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define the parts you can add to a PCB</a:t>
            </a:r>
          </a:p>
          <a:p>
            <a:r>
              <a:rPr lang="en-US" dirty="0"/>
              <a:t>Eagle libraries contain 3 different kinds of entities</a:t>
            </a:r>
          </a:p>
          <a:p>
            <a:pPr lvl="1"/>
            <a:r>
              <a:rPr lang="en-US" dirty="0"/>
              <a:t>Schematic Symbols – The symbolic version of the part</a:t>
            </a:r>
          </a:p>
          <a:p>
            <a:pPr lvl="1"/>
            <a:r>
              <a:rPr lang="en-US" dirty="0"/>
              <a:t>Package – The physical description of the part and how it should appear on the board</a:t>
            </a:r>
          </a:p>
          <a:p>
            <a:pPr lvl="1"/>
            <a:r>
              <a:rPr lang="en-US" dirty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Schematic symbol</a:t>
            </a:r>
          </a:p>
          <a:p>
            <a:r>
              <a:rPr lang="en-US" dirty="0"/>
              <a:t>Has the standard resistor “</a:t>
            </a:r>
            <a:r>
              <a:rPr lang="en-US" dirty="0" err="1"/>
              <a:t>zig</a:t>
            </a:r>
            <a:r>
              <a:rPr lang="en-US" dirty="0"/>
              <a:t> </a:t>
            </a:r>
            <a:r>
              <a:rPr lang="en-US" dirty="0" err="1"/>
              <a:t>zag</a:t>
            </a:r>
            <a:r>
              <a:rPr lang="en-US" dirty="0"/>
              <a:t>”</a:t>
            </a:r>
          </a:p>
          <a:p>
            <a:r>
              <a:rPr lang="en-US" dirty="0"/>
              <a:t>Two ‘pins’ </a:t>
            </a:r>
          </a:p>
          <a:p>
            <a:pPr lvl="1"/>
            <a:r>
              <a:rPr lang="en-US" dirty="0"/>
              <a:t>Pas 1</a:t>
            </a:r>
          </a:p>
          <a:p>
            <a:pPr lvl="1"/>
            <a:r>
              <a:rPr lang="en-US" dirty="0"/>
              <a:t>Pas 2</a:t>
            </a:r>
          </a:p>
          <a:p>
            <a:r>
              <a:rPr lang="en-US" dirty="0"/>
              <a:t>And place holders for documentation</a:t>
            </a:r>
          </a:p>
          <a:p>
            <a:pPr lvl="1"/>
            <a:r>
              <a:rPr lang="en-US" dirty="0"/>
              <a:t>&gt;NAME – e.g. “R6”</a:t>
            </a:r>
          </a:p>
          <a:p>
            <a:pPr lvl="1"/>
            <a:r>
              <a:rPr lang="en-US" dirty="0"/>
              <a:t>&gt;VALUE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</a:t>
            </a:r>
          </a:p>
          <a:p>
            <a:r>
              <a:rPr lang="en-US" dirty="0"/>
              <a:t>¼ Watt </a:t>
            </a:r>
            <a:r>
              <a:rPr lang="en-US" dirty="0" err="1"/>
              <a:t>Yageo</a:t>
            </a:r>
            <a:r>
              <a:rPr lang="en-US" dirty="0"/>
              <a:t> CFR Series through hole resistor</a:t>
            </a:r>
          </a:p>
          <a:p>
            <a:r>
              <a:rPr lang="en-US" dirty="0"/>
              <a:t>Two “pads” (through holes)</a:t>
            </a:r>
          </a:p>
          <a:p>
            <a:r>
              <a:rPr lang="en-US" dirty="0"/>
              <a:t>Silkscreen documentation</a:t>
            </a:r>
          </a:p>
          <a:p>
            <a:pPr lvl="1"/>
            <a:r>
              <a:rPr lang="en-US" dirty="0"/>
              <a:t>Outline</a:t>
            </a:r>
          </a:p>
          <a:p>
            <a:pPr lvl="1"/>
            <a:r>
              <a:rPr lang="en-US" dirty="0"/>
              <a:t>Name</a:t>
            </a:r>
          </a:p>
          <a:p>
            <a:r>
              <a:rPr lang="en-US" dirty="0"/>
              <a:t>Keep out area – Where other parts should not be!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Device</a:t>
            </a:r>
          </a:p>
          <a:p>
            <a:r>
              <a:rPr lang="en-US" dirty="0"/>
              <a:t>Maps the symbol to the package</a:t>
            </a:r>
          </a:p>
          <a:p>
            <a:r>
              <a:rPr lang="en-US" dirty="0"/>
              <a:t>There can be multiple “variants”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/>
              <a:t>Same symbol</a:t>
            </a:r>
          </a:p>
          <a:p>
            <a:pPr lvl="1"/>
            <a:r>
              <a:rPr lang="en-US" dirty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have the same layers as boards.</a:t>
            </a:r>
          </a:p>
          <a:p>
            <a:r>
              <a:rPr lang="en-US" dirty="0"/>
              <a:t>For packages “t” means device side, “b” means opposite side.</a:t>
            </a:r>
          </a:p>
          <a:p>
            <a:r>
              <a:rPr lang="en-US" dirty="0"/>
              <a:t>If you put the devices on the back side of the board (i.e., “mirror” them), “t” and “b” will swap.</a:t>
            </a:r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Schematic Capture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components your PCB will hold</a:t>
            </a:r>
          </a:p>
          <a:p>
            <a:r>
              <a:rPr lang="en-US" dirty="0"/>
              <a:t>Define the electrical connectivity between those components</a:t>
            </a:r>
          </a:p>
          <a:p>
            <a:r>
              <a:rPr lang="en-US" dirty="0"/>
              <a:t>Specify some metadata about the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Slides/Examples/ATmega128RFA1-DevBoard/ATmega128RFA1-DevBoard.sch</a:t>
            </a:r>
          </a:p>
        </p:txBody>
      </p:sp>
    </p:spTree>
    <p:extLst>
      <p:ext uri="{BB962C8B-B14F-4D97-AF65-F5344CB8AC3E}">
        <p14:creationId xmlns:p14="http://schemas.microsoft.com/office/powerpoint/2010/main" val="65138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edit schematics with your grid set to 0.1” or 0.05” – ALWAYS!!!</a:t>
            </a:r>
          </a:p>
          <a:p>
            <a:r>
              <a:rPr lang="en-US" dirty="0"/>
              <a:t>Wires/pins can look connected but not be.</a:t>
            </a:r>
          </a:p>
          <a:p>
            <a:pPr lvl="1"/>
            <a:r>
              <a:rPr lang="en-US" dirty="0"/>
              <a:t>‘Wiggle’ parts to make sure wires move with them.</a:t>
            </a:r>
          </a:p>
          <a:p>
            <a:pPr lvl="1"/>
            <a:r>
              <a:rPr lang="en-US" dirty="0"/>
              <a:t>Check for the green dot.</a:t>
            </a:r>
          </a:p>
        </p:txBody>
      </p:sp>
    </p:spTree>
    <p:extLst>
      <p:ext uri="{BB962C8B-B14F-4D97-AF65-F5344CB8AC3E}">
        <p14:creationId xmlns:p14="http://schemas.microsoft.com/office/powerpoint/2010/main" val="4732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In Eagle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things on the back of the board</a:t>
            </a:r>
          </a:p>
          <a:p>
            <a:pPr lvl="1"/>
            <a:r>
              <a:rPr lang="en-US" dirty="0"/>
              <a:t>Use the “Mirror” tool.</a:t>
            </a:r>
          </a:p>
          <a:p>
            <a:pPr lvl="1"/>
            <a:r>
              <a:rPr lang="en-US" dirty="0"/>
              <a:t>This will make assembly harder.</a:t>
            </a:r>
          </a:p>
          <a:p>
            <a:r>
              <a:rPr lang="en-US" dirty="0"/>
              <a:t>You can also move around the reference designator</a:t>
            </a:r>
          </a:p>
          <a:p>
            <a:pPr lvl="1"/>
            <a:r>
              <a:rPr lang="en-US" dirty="0"/>
              <a:t>Use the “squash” tool</a:t>
            </a:r>
          </a:p>
          <a:p>
            <a:r>
              <a:rPr lang="en-US" dirty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Slides/Examples/ATmega128RFA1-DevBoard/ATmega128RFA1-DevBoard-unplaced.brd</a:t>
            </a:r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pPr lvl="1"/>
            <a:r>
              <a:rPr lang="en-US" dirty="0"/>
              <a:t>Subject configurable cost functions.</a:t>
            </a:r>
          </a:p>
          <a:p>
            <a:pPr lvl="1"/>
            <a:r>
              <a:rPr lang="en-US" dirty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parameters for different kinds of nets (mostly width and clearances)</a:t>
            </a:r>
          </a:p>
          <a:p>
            <a:r>
              <a:rPr lang="en-US" dirty="0"/>
              <a:t>Lots of parameters to mess around with </a:t>
            </a:r>
          </a:p>
          <a:p>
            <a:pPr lvl="1"/>
            <a:r>
              <a:rPr lang="en-US" dirty="0"/>
              <a:t>Optimization phases</a:t>
            </a:r>
          </a:p>
          <a:p>
            <a:pPr lvl="1"/>
            <a:r>
              <a:rPr lang="en-US" dirty="0"/>
              <a:t>Routing grids </a:t>
            </a:r>
          </a:p>
          <a:p>
            <a:pPr lvl="1"/>
            <a:r>
              <a:rPr lang="en-US" dirty="0"/>
              <a:t>Effort levels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Staged routing</a:t>
            </a:r>
          </a:p>
          <a:p>
            <a:pPr lvl="1"/>
            <a:r>
              <a:rPr lang="en-US" dirty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Me Router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Metal layers for several components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Pads for attaching/connecting components</a:t>
            </a:r>
          </a:p>
          <a:p>
            <a:r>
              <a:rPr lang="en-US" dirty="0"/>
              <a:t>N-layer boards have N metal layers </a:t>
            </a:r>
          </a:p>
          <a:p>
            <a:pPr lvl="1"/>
            <a:r>
              <a:rPr lang="en-US" dirty="0"/>
              <a:t>N usually is 2,4,...</a:t>
            </a:r>
          </a:p>
          <a:p>
            <a:pPr lvl="1"/>
            <a:r>
              <a:rPr lang="en-US" dirty="0"/>
              <a:t>Fewer layers </a:t>
            </a:r>
            <a:r>
              <a:rPr lang="en-US" dirty="0">
                <a:sym typeface="Wingdings"/>
              </a:rPr>
              <a:t> cheaper</a:t>
            </a: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endParaRPr lang="en-US" dirty="0"/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(I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DFM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also run a “design for manufacturing” (DFM) check on your </a:t>
            </a:r>
            <a:r>
              <a:rPr lang="en-US" dirty="0" err="1"/>
              <a:t>Gerbers</a:t>
            </a:r>
            <a:r>
              <a:rPr lang="en-US" dirty="0"/>
              <a:t>, if possible</a:t>
            </a:r>
          </a:p>
          <a:p>
            <a:r>
              <a:rPr lang="en-US" dirty="0" err="1"/>
              <a:t>Freedfm.com</a:t>
            </a:r>
            <a:r>
              <a:rPr lang="en-US" dirty="0"/>
              <a:t>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FreeDFM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  <a:p>
            <a:r>
              <a:rPr lang="en-US" dirty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>
                <a:hlinkClick r:id="rId2"/>
              </a:rPr>
              <a:t>https://sites.google.com/a/eng.ucsd.edu/quadcopterclass/labs/lab-2-using-eagle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computer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common problems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43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400050" lvl="1" indent="0">
              <a:buNone/>
            </a:pPr>
            <a:r>
              <a:rPr lang="en-US" dirty="0"/>
              <a:t>Or justify them and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072275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15 points.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 dirty="0"/>
              <a:t>For every day late, you lose a point.</a:t>
            </a:r>
          </a:p>
          <a:p>
            <a:pPr lvl="1"/>
            <a:r>
              <a:rPr lang="en-US"/>
              <a:t>You must complete the labs.</a:t>
            </a:r>
            <a:endParaRPr lang="en-US" dirty="0"/>
          </a:p>
          <a:p>
            <a:r>
              <a:rPr lang="en-US" dirty="0"/>
              <a:t>”Quick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9" y="1600200"/>
            <a:ext cx="422389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solder masking is a polymer (plastic) coating on the top and bottom of the board</a:t>
            </a:r>
          </a:p>
          <a:p>
            <a:r>
              <a:rPr lang="en-US" dirty="0">
                <a:sym typeface="Wingdings"/>
              </a:rPr>
              <a:t>Solder does not adhere to it.</a:t>
            </a:r>
          </a:p>
          <a:p>
            <a:r>
              <a:rPr lang="en-US" dirty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Protects the top and bottom metal from oxidation.</a:t>
            </a:r>
          </a:p>
          <a:p>
            <a:pPr lvl="1"/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an opaque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pPr lvl="1"/>
            <a:r>
              <a:rPr lang="en-US" dirty="0"/>
              <a:t>Drill a hole</a:t>
            </a:r>
          </a:p>
          <a:p>
            <a:pPr lvl="1"/>
            <a:r>
              <a:rPr lang="en-US" dirty="0"/>
              <a:t>Electroplate it with copper</a:t>
            </a:r>
          </a:p>
          <a:p>
            <a:r>
              <a:rPr lang="en-US" dirty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17723</TotalTime>
  <Words>2438</Words>
  <Application>Microsoft Macintosh PowerPoint</Application>
  <PresentationFormat>On-screen Show (4:3)</PresentationFormat>
  <Paragraphs>449</Paragraphs>
  <Slides>53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Steps for Designing PCBs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Example: A Resistor</vt:lpstr>
      <vt:lpstr>Layers In Packages</vt:lpstr>
      <vt:lpstr>Schematic Capture </vt:lpstr>
      <vt:lpstr>Schematics Goals</vt:lpstr>
      <vt:lpstr>Schematic Example</vt:lpstr>
      <vt:lpstr>Eagle Pitfalls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Follow Me Router Demo</vt:lpstr>
      <vt:lpstr>Auto Routing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  <vt:lpstr>The Lab</vt:lpstr>
      <vt:lpstr>Eagle Lint</vt:lpstr>
      <vt:lpstr>Eagle Lint Process</vt:lpstr>
      <vt:lpstr>Grading on PCB Labs</vt:lpstr>
    </vt:vector>
  </TitlesOfParts>
  <Company>University of California, San Diego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Swanson, Steven</cp:lastModifiedBy>
  <cp:revision>86</cp:revision>
  <dcterms:created xsi:type="dcterms:W3CDTF">2014-10-08T22:12:54Z</dcterms:created>
  <dcterms:modified xsi:type="dcterms:W3CDTF">2018-04-05T07:37:54Z</dcterms:modified>
</cp:coreProperties>
</file>