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64" r:id="rId4"/>
    <p:sldId id="257" r:id="rId5"/>
    <p:sldId id="258" r:id="rId6"/>
    <p:sldId id="266" r:id="rId7"/>
    <p:sldId id="260" r:id="rId8"/>
    <p:sldId id="261" r:id="rId9"/>
    <p:sldId id="263" r:id="rId10"/>
    <p:sldId id="262" r:id="rId11"/>
    <p:sldId id="268" r:id="rId12"/>
    <p:sldId id="269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460"/>
    <p:restoredTop sz="91429"/>
  </p:normalViewPr>
  <p:slideViewPr>
    <p:cSldViewPr snapToGrid="0" snapToObjects="1">
      <p:cViewPr varScale="1">
        <p:scale>
          <a:sx n="186" d="100"/>
          <a:sy n="186" d="100"/>
        </p:scale>
        <p:origin x="200" y="16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7C4F8-16F2-034F-B62C-E7DA00D65955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5028-07DD-2948-8356-00D99A91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5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2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2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2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2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0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6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4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9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4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D8825-7C65-DE49-B151-1F6315860DA4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2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2qk5vxWY46A?t=2m28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Designing Packages, Symbols, and Devices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85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in Eagle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97" t="3227" r="5149" b="9786"/>
          <a:stretch/>
        </p:blipFill>
        <p:spPr>
          <a:xfrm>
            <a:off x="631825" y="1290638"/>
            <a:ext cx="7734300" cy="537284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49" y="1417638"/>
            <a:ext cx="7715251" cy="551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8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0A5A-5827-5D41-8422-580208E1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and Lab Walk 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5E70A-91B5-6649-877B-B497D65F7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Datesheets</a:t>
            </a:r>
            <a:endParaRPr lang="en-US" dirty="0"/>
          </a:p>
          <a:p>
            <a:r>
              <a:rPr lang="en-US" dirty="0" err="1"/>
              <a:t>Mosfet</a:t>
            </a:r>
            <a:endParaRPr lang="en-US" dirty="0"/>
          </a:p>
          <a:p>
            <a:pPr lvl="1"/>
            <a:r>
              <a:rPr lang="en-US" dirty="0"/>
              <a:t>Symbol</a:t>
            </a:r>
          </a:p>
          <a:p>
            <a:pPr lvl="1"/>
            <a:r>
              <a:rPr lang="en-US" dirty="0"/>
              <a:t>Package – special guidelines</a:t>
            </a:r>
          </a:p>
          <a:p>
            <a:pPr lvl="1"/>
            <a:r>
              <a:rPr lang="en-US" dirty="0"/>
              <a:t>Device</a:t>
            </a:r>
          </a:p>
          <a:p>
            <a:r>
              <a:rPr lang="en-US" dirty="0"/>
              <a:t>IMU</a:t>
            </a:r>
          </a:p>
          <a:p>
            <a:pPr lvl="1"/>
            <a:r>
              <a:rPr lang="en-US" dirty="0"/>
              <a:t>Symbol </a:t>
            </a:r>
          </a:p>
          <a:p>
            <a:pPr lvl="1"/>
            <a:r>
              <a:rPr lang="en-US" dirty="0"/>
              <a:t>Package</a:t>
            </a:r>
          </a:p>
          <a:p>
            <a:pPr lvl="1"/>
            <a:r>
              <a:rPr lang="en-US" dirty="0"/>
              <a:t>Device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09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EFE4-0D0C-164D-B930-40273F5C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about particular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54C58-DE5B-B248-9824-671890FC0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92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 slides for:</a:t>
            </a:r>
          </a:p>
          <a:p>
            <a:pPr lvl="1"/>
            <a:r>
              <a:rPr lang="en-US" dirty="0"/>
              <a:t>Datasheets</a:t>
            </a:r>
          </a:p>
          <a:p>
            <a:pPr lvl="1"/>
            <a:r>
              <a:rPr lang="en-US" dirty="0"/>
              <a:t>SMD </a:t>
            </a:r>
            <a:r>
              <a:rPr lang="en-US" dirty="0" err="1"/>
              <a:t>vs</a:t>
            </a:r>
            <a:r>
              <a:rPr lang="en-US" dirty="0"/>
              <a:t> Through holes</a:t>
            </a:r>
          </a:p>
          <a:p>
            <a:pPr lvl="1"/>
            <a:r>
              <a:rPr lang="en-US" dirty="0"/>
              <a:t>Eagle PAD/SMD terminology.</a:t>
            </a:r>
          </a:p>
          <a:p>
            <a:pPr lvl="1"/>
            <a:r>
              <a:rPr lang="en-US" dirty="0"/>
              <a:t>Flow chart/illustrations of assembly process.</a:t>
            </a:r>
          </a:p>
          <a:p>
            <a:pPr lvl="1"/>
            <a:r>
              <a:rPr lang="en-US" dirty="0"/>
              <a:t>Anatomy of solder joint (showing meniscus)</a:t>
            </a:r>
          </a:p>
          <a:p>
            <a:pPr lvl="1"/>
            <a:r>
              <a:rPr lang="en-US" dirty="0"/>
              <a:t>Side view of board + paste + component.</a:t>
            </a:r>
          </a:p>
          <a:p>
            <a:pPr lvl="1"/>
            <a:r>
              <a:rPr lang="en-US" dirty="0"/>
              <a:t>Problems with IMU pads being in accessible.</a:t>
            </a:r>
          </a:p>
          <a:p>
            <a:pPr lvl="1"/>
            <a:r>
              <a:rPr lang="en-US"/>
              <a:t>Data sheet demo.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D48344-8019-BD4E-A8B2-FCC9A0595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417638"/>
            <a:ext cx="60833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PCM 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https://youtu.be/gu0v8lfLcKg?t=3m59s</a:t>
            </a:r>
          </a:p>
          <a:p>
            <a:r>
              <a:rPr lang="en-US" dirty="0">
                <a:hlinkClick r:id="rId2"/>
              </a:rPr>
              <a:t>https://youtu.be/2qk5vxWY46A?t=2m28s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use a part on a PCB, you need a library entry for it</a:t>
            </a:r>
          </a:p>
          <a:p>
            <a:pPr lvl="1"/>
            <a:r>
              <a:rPr lang="en-US" dirty="0"/>
              <a:t>Physical/mechanical information for the board</a:t>
            </a:r>
          </a:p>
          <a:p>
            <a:pPr lvl="1"/>
            <a:r>
              <a:rPr lang="en-US" dirty="0"/>
              <a:t>Logical/electrical information for the schematic</a:t>
            </a:r>
          </a:p>
          <a:p>
            <a:pPr lvl="1"/>
            <a:r>
              <a:rPr lang="en-US" dirty="0"/>
              <a:t>Mapping between the two</a:t>
            </a:r>
          </a:p>
          <a:p>
            <a:pPr lvl="1"/>
            <a:r>
              <a:rPr lang="en-US" dirty="0"/>
              <a:t>Metadata</a:t>
            </a:r>
          </a:p>
          <a:p>
            <a:r>
              <a:rPr lang="en-US" dirty="0"/>
              <a:t>A well designed library, will make your life much, much easier.</a:t>
            </a:r>
          </a:p>
          <a:p>
            <a:r>
              <a:rPr lang="en-US" dirty="0"/>
              <a:t>There are lots of libraries are the internet</a:t>
            </a:r>
          </a:p>
          <a:p>
            <a:pPr lvl="1"/>
            <a:r>
              <a:rPr lang="en-US" dirty="0"/>
              <a:t>Some are good, some are bad, some a poor match for what we need.</a:t>
            </a:r>
          </a:p>
        </p:txBody>
      </p:sp>
    </p:spTree>
    <p:extLst>
      <p:ext uri="{BB962C8B-B14F-4D97-AF65-F5344CB8AC3E}">
        <p14:creationId xmlns:p14="http://schemas.microsoft.com/office/powerpoint/2010/main" val="66754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64-QFN_sm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274638"/>
            <a:ext cx="2540000" cy="25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87762"/>
            <a:ext cx="2569428" cy="2587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626" y="873124"/>
            <a:ext cx="3574374" cy="5402263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2978150" y="1095376"/>
            <a:ext cx="2720975" cy="3175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978150" y="1247775"/>
            <a:ext cx="2720975" cy="31750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978150" y="2651125"/>
            <a:ext cx="2720975" cy="2047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978150" y="3571876"/>
            <a:ext cx="2720975" cy="1508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333500" y="2206626"/>
            <a:ext cx="4365625" cy="1603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978150" y="3819527"/>
            <a:ext cx="2720975" cy="1508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978150" y="4029076"/>
            <a:ext cx="2720975" cy="1508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978150" y="4181476"/>
            <a:ext cx="2720975" cy="1508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016125" y="4422777"/>
            <a:ext cx="3553501" cy="17843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227262" y="5080000"/>
            <a:ext cx="3471863" cy="1127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041400" y="4699000"/>
            <a:ext cx="4528226" cy="1508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317625" y="4935538"/>
            <a:ext cx="4381500" cy="12398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666140" y="5327651"/>
            <a:ext cx="4032985" cy="863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04090" y="4667248"/>
            <a:ext cx="5065536" cy="517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04090" y="2984500"/>
            <a:ext cx="8465285" cy="2452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04090" y="3302000"/>
            <a:ext cx="8465285" cy="2416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04090" y="1571625"/>
            <a:ext cx="8465285" cy="3095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19230" y="1095376"/>
            <a:ext cx="8450145" cy="3175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04090" y="1905000"/>
            <a:ext cx="8465285" cy="3030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905250" y="2063750"/>
            <a:ext cx="603250" cy="411162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190589" y="6397625"/>
            <a:ext cx="951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Package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740489" y="6365359"/>
            <a:ext cx="87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62264" y="6275387"/>
            <a:ext cx="204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Device Pin Mapping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49962" y="246645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part</a:t>
            </a:r>
          </a:p>
        </p:txBody>
      </p:sp>
    </p:spTree>
    <p:extLst>
      <p:ext uri="{BB962C8B-B14F-4D97-AF65-F5344CB8AC3E}">
        <p14:creationId xmlns:p14="http://schemas.microsoft.com/office/powerpoint/2010/main" val="198989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Libraries: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Mechanical description of the part</a:t>
            </a:r>
          </a:p>
          <a:p>
            <a:r>
              <a:rPr lang="en-US" dirty="0"/>
              <a:t>Electrical connections (i.e., pads and SMDs)</a:t>
            </a:r>
          </a:p>
          <a:p>
            <a:r>
              <a:rPr lang="en-US" dirty="0"/>
              <a:t>Other things: “</a:t>
            </a:r>
            <a:r>
              <a:rPr lang="en-US" dirty="0" err="1"/>
              <a:t>keepouts</a:t>
            </a:r>
            <a:r>
              <a:rPr lang="en-US" dirty="0"/>
              <a:t>”, mounting holes, documentation, labels etc.</a:t>
            </a:r>
          </a:p>
          <a:p>
            <a:r>
              <a:rPr lang="en-US" dirty="0"/>
              <a:t>Generic packages: e.g., 0805 Resistor</a:t>
            </a:r>
          </a:p>
          <a:p>
            <a:r>
              <a:rPr lang="en-US" dirty="0"/>
              <a:t>Specific packages: e.g., Atmegat128RF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358269"/>
            <a:ext cx="3000375" cy="12664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360" y="5130602"/>
            <a:ext cx="3356639" cy="17217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500" y="5026182"/>
            <a:ext cx="1447799" cy="183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5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Sizes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4933" b="24933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3841750" y="2778125"/>
            <a:ext cx="2111375" cy="334803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CC5C46-64DE-AE46-8079-5D2C649668DF}"/>
              </a:ext>
            </a:extLst>
          </p:cNvPr>
          <p:cNvSpPr/>
          <p:nvPr/>
        </p:nvSpPr>
        <p:spPr>
          <a:xfrm>
            <a:off x="1108075" y="1600200"/>
            <a:ext cx="2656112" cy="4570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38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Libraries: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325" y="1409700"/>
            <a:ext cx="8229600" cy="4525963"/>
          </a:xfrm>
        </p:spPr>
        <p:txBody>
          <a:bodyPr/>
          <a:lstStyle/>
          <a:p>
            <a:r>
              <a:rPr lang="en-US" dirty="0"/>
              <a:t>Schematic representation of the component</a:t>
            </a:r>
          </a:p>
          <a:p>
            <a:r>
              <a:rPr lang="en-US" dirty="0"/>
              <a:t>Electrical connection points </a:t>
            </a:r>
            <a:r>
              <a:rPr lang="mr-IN" dirty="0"/>
              <a:t>–</a:t>
            </a:r>
            <a:r>
              <a:rPr lang="en-US" dirty="0"/>
              <a:t> “pins”</a:t>
            </a:r>
          </a:p>
          <a:p>
            <a:r>
              <a:rPr lang="en-US" dirty="0"/>
              <a:t>Generic symbols: resistors, capacitors, etc.</a:t>
            </a:r>
          </a:p>
          <a:p>
            <a:r>
              <a:rPr lang="en-US" dirty="0"/>
              <a:t>Specific symbols: e.g., Atmega128RF</a:t>
            </a:r>
          </a:p>
          <a:p>
            <a:r>
              <a:rPr lang="en-US" dirty="0"/>
              <a:t>Documentation, labels, etc.</a:t>
            </a:r>
          </a:p>
          <a:p>
            <a:r>
              <a:rPr lang="en-US" dirty="0"/>
              <a:t>Organized for ease of use and readability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06" y="5046663"/>
            <a:ext cx="1735639" cy="1571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612" y="5222874"/>
            <a:ext cx="1974637" cy="1365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500" y="5697556"/>
            <a:ext cx="1873250" cy="4286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496" y="5180013"/>
            <a:ext cx="953803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Libraries: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Devices map between</a:t>
            </a:r>
          </a:p>
          <a:p>
            <a:pPr lvl="1"/>
            <a:r>
              <a:rPr lang="en-US" dirty="0"/>
              <a:t>1 symbol</a:t>
            </a:r>
          </a:p>
          <a:p>
            <a:pPr lvl="1"/>
            <a:r>
              <a:rPr lang="en-US" dirty="0"/>
              <a:t>&gt;= 1 packages</a:t>
            </a:r>
          </a:p>
          <a:p>
            <a:r>
              <a:rPr lang="en-US" dirty="0"/>
              <a:t>For each package, the device maps the schematic pins to the package pads/SMDs.</a:t>
            </a:r>
          </a:p>
          <a:p>
            <a:r>
              <a:rPr lang="en-US" dirty="0"/>
              <a:t>Metadata</a:t>
            </a:r>
          </a:p>
          <a:p>
            <a:pPr lvl="1"/>
            <a:r>
              <a:rPr lang="en-US" dirty="0"/>
              <a:t>“attributes” -- E.g., Manufacturer, part number, etc.</a:t>
            </a:r>
          </a:p>
          <a:p>
            <a:pPr lvl="1"/>
            <a:r>
              <a:rPr lang="en-US" dirty="0"/>
              <a:t>Name prefix for reference designators -- </a:t>
            </a:r>
            <a:r>
              <a:rPr lang="en-US" dirty="0" err="1"/>
              <a:t>e.g</a:t>
            </a:r>
            <a:r>
              <a:rPr lang="en-US" dirty="0"/>
              <a:t>, the “R” in R1, R2, etc.</a:t>
            </a:r>
          </a:p>
          <a:p>
            <a:pPr lvl="1"/>
            <a:r>
              <a:rPr lang="en-US" dirty="0"/>
              <a:t>Does it have a “value” (e.g., a resistor’s value is it’s resistance, but a microcontroller doesn’t have a value)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38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Device Example: 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78637"/>
            <a:ext cx="1524000" cy="2171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384" y="1406529"/>
            <a:ext cx="2214628" cy="1018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92282" y="4520689"/>
            <a:ext cx="934132" cy="20361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5337" y="2755535"/>
            <a:ext cx="2991323" cy="14379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7615" y="4587908"/>
            <a:ext cx="2853514" cy="15035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8130" y="2047181"/>
            <a:ext cx="1432686" cy="14167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9829" y="3906537"/>
            <a:ext cx="792438" cy="843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1500" y="4714058"/>
            <a:ext cx="21972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One Symbol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77447" y="6126163"/>
            <a:ext cx="274927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Many Packages</a:t>
            </a:r>
          </a:p>
        </p:txBody>
      </p:sp>
    </p:spTree>
    <p:extLst>
      <p:ext uri="{BB962C8B-B14F-4D97-AF65-F5344CB8AC3E}">
        <p14:creationId xmlns:p14="http://schemas.microsoft.com/office/powerpoint/2010/main" val="1304726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12395</TotalTime>
  <Words>390</Words>
  <Application>Microsoft Macintosh PowerPoint</Application>
  <PresentationFormat>On-screen Show (4:3)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Mangal</vt:lpstr>
      <vt:lpstr>Office Theme</vt:lpstr>
      <vt:lpstr>Designing Packages, Symbols, and Devices</vt:lpstr>
      <vt:lpstr>PCM Assembly</vt:lpstr>
      <vt:lpstr>PCB Libraries</vt:lpstr>
      <vt:lpstr>PowerPoint Presentation</vt:lpstr>
      <vt:lpstr>PCB Libraries: Packages</vt:lpstr>
      <vt:lpstr>Part Sizes</vt:lpstr>
      <vt:lpstr>PCB Libraries: Symbols</vt:lpstr>
      <vt:lpstr>PCB Libraries: Devices</vt:lpstr>
      <vt:lpstr>Device Example: LED</vt:lpstr>
      <vt:lpstr>Devices in Eagle</vt:lpstr>
      <vt:lpstr>Demo and Lab Walk Through</vt:lpstr>
      <vt:lpstr>Notes about particular parts</vt:lpstr>
      <vt:lpstr>TODO </vt:lpstr>
    </vt:vector>
  </TitlesOfParts>
  <Company>University of California, San Diego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3: The IMU, The Gimbals, and the Motor</dc:title>
  <dc:creator>Steven Swanson</dc:creator>
  <cp:lastModifiedBy>Swanson, Steven</cp:lastModifiedBy>
  <cp:revision>42</cp:revision>
  <dcterms:created xsi:type="dcterms:W3CDTF">2015-04-07T03:43:57Z</dcterms:created>
  <dcterms:modified xsi:type="dcterms:W3CDTF">2018-04-06T17:48:30Z</dcterms:modified>
</cp:coreProperties>
</file>