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29" r:id="rId2"/>
    <p:sldId id="256" r:id="rId3"/>
    <p:sldId id="257" r:id="rId4"/>
    <p:sldId id="262" r:id="rId5"/>
    <p:sldId id="263" r:id="rId6"/>
    <p:sldId id="264" r:id="rId7"/>
    <p:sldId id="265" r:id="rId8"/>
    <p:sldId id="321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10" r:id="rId21"/>
    <p:sldId id="312" r:id="rId22"/>
    <p:sldId id="313" r:id="rId23"/>
    <p:sldId id="314" r:id="rId24"/>
    <p:sldId id="320" r:id="rId25"/>
    <p:sldId id="260" r:id="rId26"/>
    <p:sldId id="266" r:id="rId27"/>
    <p:sldId id="267" r:id="rId28"/>
    <p:sldId id="269" r:id="rId29"/>
    <p:sldId id="268" r:id="rId30"/>
    <p:sldId id="270" r:id="rId31"/>
    <p:sldId id="271" r:id="rId32"/>
    <p:sldId id="315" r:id="rId33"/>
    <p:sldId id="316" r:id="rId34"/>
    <p:sldId id="317" r:id="rId35"/>
    <p:sldId id="318" r:id="rId36"/>
    <p:sldId id="324" r:id="rId37"/>
    <p:sldId id="323" r:id="rId38"/>
    <p:sldId id="322" r:id="rId39"/>
    <p:sldId id="325" r:id="rId40"/>
    <p:sldId id="326" r:id="rId41"/>
    <p:sldId id="327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35781" y="1732359"/>
            <a:ext cx="8072438" cy="1785938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5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35781" y="3625453"/>
            <a:ext cx="8072438" cy="607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804114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t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arduino.cc/Code/SerLCD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PWM signal changing </a:t>
            </a:r>
            <a:r>
              <a:rPr lang="en-US" smtClean="0"/>
              <a:t>duty </a:t>
            </a:r>
            <a:r>
              <a:rPr lang="en-US" smtClean="0"/>
              <a:t>cycle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flyback</a:t>
            </a:r>
            <a:endParaRPr lang="en-US" dirty="0" smtClean="0"/>
          </a:p>
          <a:p>
            <a:pPr lvl="1"/>
            <a:r>
              <a:rPr lang="en-US" dirty="0" smtClean="0"/>
              <a:t>Effect of diode</a:t>
            </a:r>
          </a:p>
          <a:p>
            <a:pPr lvl="1"/>
            <a:r>
              <a:rPr lang="en-US" dirty="0" smtClean="0"/>
              <a:t>Show effect on power supply noise</a:t>
            </a:r>
            <a:endParaRPr lang="en-US" dirty="0" smtClean="0"/>
          </a:p>
          <a:p>
            <a:r>
              <a:rPr lang="en-US" dirty="0" smtClean="0"/>
              <a:t>Show filter on </a:t>
            </a:r>
            <a:r>
              <a:rPr lang="en-US" dirty="0" err="1" smtClean="0"/>
              <a:t>pwm</a:t>
            </a:r>
            <a:r>
              <a:rPr lang="en-US" dirty="0" smtClean="0"/>
              <a:t> line</a:t>
            </a:r>
          </a:p>
          <a:p>
            <a:pPr lvl="1"/>
            <a:r>
              <a:rPr lang="en-US" dirty="0" smtClean="0"/>
              <a:t>Effect of resistor and capacitor on PWM</a:t>
            </a:r>
          </a:p>
          <a:p>
            <a:pPr lvl="1"/>
            <a:r>
              <a:rPr lang="en-US" dirty="0" smtClean="0"/>
              <a:t>Show output of FET</a:t>
            </a:r>
          </a:p>
          <a:p>
            <a:pPr lvl="1"/>
            <a:r>
              <a:rPr lang="en-US" dirty="0" smtClean="0"/>
              <a:t>Show affect of filter on power supply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Brushed Motors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image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87" y="2057400"/>
            <a:ext cx="2466976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162" y="2057400"/>
            <a:ext cx="2466975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0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0599" y="2057400"/>
            <a:ext cx="2299070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05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950" y="3905250"/>
            <a:ext cx="1847850" cy="1847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0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3687" y="3895725"/>
            <a:ext cx="2447926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00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72873" y="3905248"/>
            <a:ext cx="1847850" cy="1847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41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Construction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984" b="11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64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(Rotor)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8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(Stator)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" name="image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625" y="2008886"/>
            <a:ext cx="4195039" cy="38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2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03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" name="image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673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52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649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2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77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" name="image20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550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77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41325" y="274638"/>
            <a:ext cx="8229600" cy="1143000"/>
          </a:xfrm>
        </p:spPr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750" y="1600200"/>
            <a:ext cx="440170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Opening S1 makes M1 an inductor </a:t>
            </a:r>
          </a:p>
          <a:p>
            <a:pPr lvl="1"/>
            <a:r>
              <a:rPr lang="en-US" dirty="0" smtClean="0"/>
              <a:t>Drives up voltage M1-</a:t>
            </a:r>
          </a:p>
          <a:p>
            <a:pPr lvl="1"/>
            <a:r>
              <a:rPr lang="en-US" dirty="0" smtClean="0"/>
              <a:t>Can destroy the switch</a:t>
            </a:r>
          </a:p>
          <a:p>
            <a:pPr lvl="1"/>
            <a:r>
              <a:rPr lang="en-US" dirty="0" smtClean="0"/>
              <a:t>Can cause current to back to power supply.</a:t>
            </a:r>
          </a:p>
          <a:p>
            <a:pPr lvl="1"/>
            <a:r>
              <a:rPr lang="en-US" dirty="0" smtClean="0"/>
              <a:t>Causes noise on power supply.</a:t>
            </a:r>
          </a:p>
          <a:p>
            <a:r>
              <a:rPr lang="en-US" dirty="0" smtClean="0"/>
              <a:t>This is called “fly back”</a:t>
            </a:r>
          </a:p>
          <a:p>
            <a:r>
              <a:rPr lang="en-US" dirty="0" smtClean="0"/>
              <a:t>Adding a diode relieves the problem.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49" y="1870074"/>
            <a:ext cx="3601067" cy="3980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66" y="1906256"/>
            <a:ext cx="3898900" cy="4007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080" y="1736724"/>
            <a:ext cx="5186795" cy="41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5: The IMU, The Gimbals, and the Motor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would you control your motor’s speed?</a:t>
            </a:r>
          </a:p>
          <a:p>
            <a:pPr lvl="1"/>
            <a:r>
              <a:rPr lang="en-US" dirty="0" smtClean="0"/>
              <a:t>Speed ∝Voltage ∝Current</a:t>
            </a:r>
            <a:endParaRPr lang="en-US" dirty="0"/>
          </a:p>
          <a:p>
            <a:r>
              <a:rPr lang="en-US" dirty="0" smtClean="0"/>
              <a:t>So, vary the input voltage</a:t>
            </a:r>
            <a:endParaRPr lang="en-US" dirty="0"/>
          </a:p>
          <a:p>
            <a:r>
              <a:rPr lang="en-US" dirty="0" smtClean="0"/>
              <a:t>Generating varying voltages is non-trivial</a:t>
            </a:r>
          </a:p>
          <a:p>
            <a:pPr lvl="1"/>
            <a:r>
              <a:rPr lang="en-US" dirty="0" smtClean="0"/>
              <a:t>You need an digital-to-analog converter</a:t>
            </a:r>
            <a:endParaRPr lang="en-US" dirty="0"/>
          </a:p>
          <a:p>
            <a:r>
              <a:rPr lang="en-US" dirty="0" smtClean="0"/>
              <a:t>Really, we just need the average voltage to vary</a:t>
            </a:r>
          </a:p>
        </p:txBody>
      </p:sp>
    </p:spTree>
    <p:extLst>
      <p:ext uri="{BB962C8B-B14F-4D97-AF65-F5344CB8AC3E}">
        <p14:creationId xmlns:p14="http://schemas.microsoft.com/office/powerpoint/2010/main" val="37990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defTabSz="768095">
              <a:defRPr sz="6719"/>
            </a:lvl1pPr>
          </a:lstStyle>
          <a:p>
            <a:pPr lvl="0"/>
            <a:r>
              <a:rPr lang="en-US" sz="4800" dirty="0" smtClean="0"/>
              <a:t>Pulse-width Modulation (PWM)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image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99" y="2100373"/>
            <a:ext cx="7336789" cy="3639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Selection</a:t>
            </a:r>
            <a:endParaRPr lang="en-US"/>
          </a:p>
        </p:txBody>
      </p:sp>
      <p:sp>
        <p:nvSpPr>
          <p:cNvPr id="105" name="Shape 105"/>
          <p:cNvSpPr>
            <a:spLocks noGrp="1"/>
          </p:cNvSpPr>
          <p:nvPr>
            <p:ph idx="1"/>
          </p:nvPr>
        </p:nvSpPr>
        <p:spPr>
          <a:xfrm>
            <a:off x="4237182" y="1600200"/>
            <a:ext cx="4449618" cy="4525963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en-US" dirty="0" smtClean="0"/>
              <a:t>Free Speed:100 rpm</a:t>
            </a:r>
          </a:p>
          <a:p>
            <a:r>
              <a:rPr lang="en-US" dirty="0" smtClean="0"/>
              <a:t>Stall Torque:8.6 in-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Stall Current:2.6A</a:t>
            </a:r>
          </a:p>
          <a:p>
            <a:r>
              <a:rPr lang="en-US" dirty="0" smtClean="0"/>
              <a:t>Free Current:0.18A</a:t>
            </a:r>
          </a:p>
          <a:p>
            <a:r>
              <a:rPr lang="en-US" dirty="0" smtClean="0"/>
              <a:t>Specifications at 7.2V</a:t>
            </a:r>
            <a:endParaRPr lang="en-US" dirty="0"/>
          </a:p>
        </p:txBody>
      </p:sp>
      <p:pic>
        <p:nvPicPr>
          <p:cNvPr id="106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79975"/>
            <a:ext cx="2819401" cy="2819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73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Our Motor Circuits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65099" r="-65099"/>
          <a:stretch>
            <a:fillRect/>
          </a:stretch>
        </p:blipFill>
        <p:spPr>
          <a:xfrm>
            <a:off x="-584252" y="1276929"/>
            <a:ext cx="9728252" cy="5350164"/>
          </a:xfrm>
        </p:spPr>
      </p:pic>
    </p:spTree>
    <p:extLst>
      <p:ext uri="{BB962C8B-B14F-4D97-AF65-F5344CB8AC3E}">
        <p14:creationId xmlns:p14="http://schemas.microsoft.com/office/powerpoint/2010/main" val="8203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in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 board board has several analog output (PWM) pins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pin)</a:t>
            </a:r>
          </a:p>
          <a:p>
            <a:pPr lvl="1"/>
            <a:r>
              <a:rPr lang="en-US" dirty="0" smtClean="0"/>
              <a:t>Takes a value, x, between 0 (off) and 255 (on) and sets the duty cycle to x/255.</a:t>
            </a:r>
          </a:p>
        </p:txBody>
      </p:sp>
    </p:spTree>
    <p:extLst>
      <p:ext uri="{BB962C8B-B14F-4D97-AF65-F5344CB8AC3E}">
        <p14:creationId xmlns:p14="http://schemas.microsoft.com/office/powerpoint/2010/main" val="35578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616599" y="3752799"/>
            <a:ext cx="8072438" cy="17859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Inter-Integrated Circuit (I</a:t>
            </a:r>
            <a:r>
              <a:rPr lang="en-US" baseline="30000" dirty="0" smtClean="0"/>
              <a:t>2</a:t>
            </a:r>
            <a:r>
              <a:rPr lang="en-US" dirty="0" smtClean="0"/>
              <a:t>C) Bus Interface</a:t>
            </a:r>
            <a:br>
              <a:rPr lang="en-US" dirty="0" smtClean="0"/>
            </a:br>
            <a:r>
              <a:rPr lang="en-US" dirty="0" smtClean="0"/>
              <a:t>AKA: Two Wire Interface (TWI)</a:t>
            </a:r>
            <a:endParaRPr lang="en-US" dirty="0"/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031" y="1620738"/>
            <a:ext cx="1785938" cy="1785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8095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Brief History</a:t>
            </a:r>
            <a:endParaRPr lang="en-US"/>
          </a:p>
        </p:txBody>
      </p:sp>
      <p:sp>
        <p:nvSpPr>
          <p:cNvPr id="37" name="Shape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Designed in 1982 by Philips Semiconductor (now NXP)</a:t>
            </a:r>
          </a:p>
          <a:p>
            <a:pPr lvl="0"/>
            <a:r>
              <a:rPr lang="en-US" smtClean="0"/>
              <a:t>1992 - First public Spec released</a:t>
            </a:r>
          </a:p>
          <a:p>
            <a:pPr lvl="0"/>
            <a:r>
              <a:rPr lang="en-US" smtClean="0"/>
              <a:t>Since 2006 no licensing fees are required</a:t>
            </a:r>
          </a:p>
          <a:p>
            <a:pPr lvl="0"/>
            <a:r>
              <a:rPr lang="en-US" smtClean="0"/>
              <a:t>Widely adopted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</a:t>
            </a:r>
            <a:r>
              <a:rPr lang="en-US" baseline="30000" dirty="0" smtClean="0"/>
              <a:t>2</a:t>
            </a:r>
            <a:r>
              <a:rPr lang="en-US" dirty="0" smtClean="0"/>
              <a:t>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Pins are precious!</a:t>
            </a:r>
          </a:p>
          <a:p>
            <a:pPr lvl="1"/>
            <a:r>
              <a:rPr lang="en-US" dirty="0" smtClean="0"/>
              <a:t>They take up space</a:t>
            </a:r>
          </a:p>
          <a:p>
            <a:pPr lvl="1"/>
            <a:r>
              <a:rPr lang="en-US" dirty="0" smtClean="0"/>
              <a:t>More pins </a:t>
            </a:r>
            <a:r>
              <a:rPr lang="en-US" dirty="0" smtClean="0">
                <a:sym typeface="Wingdings"/>
              </a:rPr>
              <a:t> More expensive microcontrollers</a:t>
            </a:r>
          </a:p>
          <a:p>
            <a:pPr lvl="1"/>
            <a:r>
              <a:rPr lang="en-US" dirty="0" smtClean="0">
                <a:sym typeface="Wingdings"/>
              </a:rPr>
              <a:t>Adding pins is hard</a:t>
            </a:r>
          </a:p>
          <a:p>
            <a:pPr lvl="2"/>
            <a:r>
              <a:rPr lang="en-US" dirty="0" smtClean="0">
                <a:sym typeface="Wingdings"/>
              </a:rPr>
              <a:t>Might need a new microcontroller (if a larger, compatible one is available)</a:t>
            </a:r>
          </a:p>
          <a:p>
            <a:pPr lvl="2"/>
            <a:r>
              <a:rPr lang="en-US" dirty="0" smtClean="0">
                <a:sym typeface="Wingdings"/>
              </a:rPr>
              <a:t>Significant board changes</a:t>
            </a:r>
          </a:p>
          <a:p>
            <a:r>
              <a:rPr lang="en-US" dirty="0" smtClean="0">
                <a:sym typeface="Wingdings"/>
              </a:rPr>
              <a:t>Performance is often not that important</a:t>
            </a:r>
          </a:p>
          <a:p>
            <a:r>
              <a:rPr lang="en-US" dirty="0" smtClean="0">
                <a:sym typeface="Wingdings"/>
              </a:rPr>
              <a:t>So</a:t>
            </a:r>
          </a:p>
          <a:p>
            <a:pPr lvl="1"/>
            <a:r>
              <a:rPr lang="en-US" dirty="0" smtClean="0">
                <a:sym typeface="Wingdings"/>
              </a:rPr>
              <a:t>Use the minimum number of pins</a:t>
            </a:r>
          </a:p>
          <a:p>
            <a:pPr lvl="1"/>
            <a:r>
              <a:rPr lang="en-US" dirty="0" smtClean="0">
                <a:sym typeface="Wingdings"/>
              </a:rPr>
              <a:t>Run them at relatively low bit rates.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Applications</a:t>
            </a:r>
            <a:endParaRPr lang="en-US"/>
          </a:p>
        </p:txBody>
      </p:sp>
      <p:sp>
        <p:nvSpPr>
          <p:cNvPr id="40" name="Shape 4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Connecting to all kinds of small, slow peripherals</a:t>
            </a:r>
          </a:p>
          <a:p>
            <a:pPr lvl="1"/>
            <a:r>
              <a:rPr lang="en-US" smtClean="0"/>
              <a:t>Reading Configuration data from various devices (Memory, PCI cards)</a:t>
            </a:r>
          </a:p>
          <a:p>
            <a:pPr lvl="1"/>
            <a:r>
              <a:rPr lang="en-US" smtClean="0"/>
              <a:t>Accessing ADCs and DACs</a:t>
            </a:r>
          </a:p>
          <a:p>
            <a:pPr lvl="1"/>
            <a:r>
              <a:rPr lang="en-US" smtClean="0"/>
              <a:t>Reading from Real-time clocks</a:t>
            </a:r>
          </a:p>
          <a:p>
            <a:pPr lvl="1"/>
            <a:r>
              <a:rPr lang="en-US" smtClean="0"/>
              <a:t>Reading hardware monitoring devices (Fan speed, CPU Temperature, Accelerometers)</a:t>
            </a:r>
          </a:p>
          <a:p>
            <a:pPr lvl="1"/>
            <a:r>
              <a:rPr lang="en-US" smtClean="0"/>
              <a:t>Controlling power supplies for various system components</a:t>
            </a:r>
          </a:p>
          <a:p>
            <a:pPr lvl="1"/>
            <a:r>
              <a:rPr lang="en-US" smtClean="0"/>
              <a:t>GPIO expanders</a:t>
            </a:r>
          </a:p>
          <a:p>
            <a:pPr lvl="1"/>
            <a:r>
              <a:rPr lang="en-US" smtClean="0"/>
              <a:t>Many,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Gimbals </a:t>
            </a:r>
            <a:r>
              <a:rPr lang="mr-IN" dirty="0" smtClean="0"/>
              <a:t>–</a:t>
            </a:r>
            <a:r>
              <a:rPr lang="en-US" dirty="0" smtClean="0"/>
              <a:t> How they work and how to read them.</a:t>
            </a:r>
          </a:p>
          <a:p>
            <a:r>
              <a:rPr lang="en-US" dirty="0" smtClean="0"/>
              <a:t>Brushed Motors – How they work and how to drive them.</a:t>
            </a:r>
          </a:p>
          <a:p>
            <a:r>
              <a:rPr lang="en-US" dirty="0" smtClean="0"/>
              <a:t>The IMU </a:t>
            </a:r>
            <a:r>
              <a:rPr lang="mr-IN" dirty="0" smtClean="0"/>
              <a:t>– </a:t>
            </a:r>
            <a:r>
              <a:rPr lang="en-US" dirty="0" smtClean="0"/>
              <a:t>microcontroller </a:t>
            </a:r>
            <a:r>
              <a:rPr lang="en-US" dirty="0"/>
              <a:t>and IMU </a:t>
            </a:r>
            <a:r>
              <a:rPr lang="en-US" dirty="0" smtClean="0"/>
              <a:t>communicate.</a:t>
            </a:r>
          </a:p>
          <a:p>
            <a:r>
              <a:rPr lang="en-US" dirty="0"/>
              <a:t>The serial display, </a:t>
            </a:r>
            <a:r>
              <a:rPr lang="en-US" dirty="0" smtClean="0"/>
              <a:t>LEDs, etc. </a:t>
            </a:r>
            <a:r>
              <a:rPr lang="mr-IN" dirty="0" smtClean="0"/>
              <a:t>–</a:t>
            </a:r>
            <a:r>
              <a:rPr lang="en-US" dirty="0" smtClean="0"/>
              <a:t> Communicating with the pilot.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Bus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760"/>
            <a:ext cx="8229600" cy="278936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Two signals</a:t>
            </a:r>
          </a:p>
          <a:p>
            <a:pPr lvl="1"/>
            <a:r>
              <a:rPr lang="en-US" dirty="0" smtClean="0"/>
              <a:t>SCL – Serial Clock (used for coordination and timing)</a:t>
            </a:r>
          </a:p>
          <a:p>
            <a:pPr lvl="1"/>
            <a:r>
              <a:rPr lang="en-US" dirty="0" smtClean="0"/>
              <a:t>SDA – Serial Data (used for data and control signaling)</a:t>
            </a:r>
          </a:p>
          <a:p>
            <a:r>
              <a:rPr lang="en-US" dirty="0" smtClean="0"/>
              <a:t>Up to 1008 peripherals</a:t>
            </a:r>
          </a:p>
          <a:p>
            <a:pPr lvl="1"/>
            <a:r>
              <a:rPr lang="en-US" dirty="0" smtClean="0"/>
              <a:t>1 or more “masters”  that initiate communication on the bus</a:t>
            </a:r>
          </a:p>
          <a:p>
            <a:pPr lvl="1"/>
            <a:r>
              <a:rPr lang="en-US" dirty="0" smtClean="0"/>
              <a:t>Up to 127 “slaves” that masters communicate</a:t>
            </a:r>
          </a:p>
          <a:p>
            <a:r>
              <a:rPr lang="en-US" dirty="0" smtClean="0"/>
              <a:t>Bit rates</a:t>
            </a:r>
          </a:p>
          <a:p>
            <a:pPr lvl="1"/>
            <a:r>
              <a:rPr lang="en-US" dirty="0" smtClean="0"/>
              <a:t>100 KHz (Standard mode)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00 KHz (Fast Mode)</a:t>
            </a:r>
          </a:p>
          <a:p>
            <a:pPr lvl="1"/>
            <a:r>
              <a:rPr lang="en-US" dirty="0" smtClean="0"/>
              <a:t>3.4 MHz (High speed mode)</a:t>
            </a:r>
          </a:p>
          <a:p>
            <a:pPr lvl="1"/>
            <a:r>
              <a:rPr lang="en-US" dirty="0" smtClean="0"/>
              <a:t>1 MHz (Fast Mode Plus)</a:t>
            </a:r>
          </a:p>
          <a:p>
            <a:pPr lvl="1"/>
            <a:r>
              <a:rPr lang="en-US" dirty="0" smtClean="0"/>
              <a:t>5 MHz (Ultra fast mode)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4020126"/>
            <a:ext cx="7596909" cy="27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slave on an I</a:t>
            </a:r>
            <a:r>
              <a:rPr lang="en-US" baseline="30000" dirty="0" smtClean="0"/>
              <a:t>2</a:t>
            </a:r>
            <a:r>
              <a:rPr lang="en-US" dirty="0" smtClean="0"/>
              <a:t>C bus has a unique address.</a:t>
            </a:r>
          </a:p>
          <a:p>
            <a:pPr lvl="1"/>
            <a:r>
              <a:rPr lang="en-US" dirty="0" smtClean="0"/>
              <a:t>Most use 7 bit addresses (we discuss this here)</a:t>
            </a:r>
          </a:p>
          <a:p>
            <a:pPr lvl="1"/>
            <a:r>
              <a:rPr lang="en-US" dirty="0" smtClean="0"/>
              <a:t>An extended 10-bit version also exists</a:t>
            </a:r>
          </a:p>
          <a:p>
            <a:r>
              <a:rPr lang="en-US" dirty="0" smtClean="0"/>
              <a:t>The addresses usually fixed or only partially configurable</a:t>
            </a:r>
          </a:p>
          <a:p>
            <a:pPr lvl="1"/>
            <a:r>
              <a:rPr lang="en-US" dirty="0" smtClean="0"/>
              <a:t>E.g. Only the least-significant bit of the address for the IMU is settable.  So you can only have two of these IMUs on one bus.</a:t>
            </a:r>
          </a:p>
          <a:p>
            <a:pPr lvl="1"/>
            <a:r>
              <a:rPr lang="en-US" dirty="0" smtClean="0"/>
              <a:t>Different devices will have different numbers of settable and fixed bits.</a:t>
            </a:r>
          </a:p>
          <a:p>
            <a:pPr lvl="1"/>
            <a:r>
              <a:rPr lang="en-US" dirty="0" smtClean="0"/>
              <a:t>You can’t mix components arbitrarily on the bus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5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32645" y="2285399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51037" y="4956888"/>
            <a:ext cx="751805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89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813275" y="2228691"/>
            <a:ext cx="2852876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04753" y="4740209"/>
            <a:ext cx="1200145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Address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286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145563" y="2255480"/>
            <a:ext cx="5193499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573523" y="4898941"/>
            <a:ext cx="732844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dirty="0" smtClean="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</a:t>
            </a:r>
            <a:endParaRPr sz="2700" dirty="0">
              <a:solidFill>
                <a:srgbClr val="D41D03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7812176" y="2392748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36846" y="5028326"/>
            <a:ext cx="711711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237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Serial LCD Display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Text on the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LCD display on the remote is connected to the second serial port on the </a:t>
            </a:r>
            <a:r>
              <a:rPr lang="en-US" dirty="0" err="1" smtClean="0"/>
              <a:t>redboard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LCD_library</a:t>
            </a:r>
            <a:r>
              <a:rPr lang="en-US" dirty="0"/>
              <a:t> </a:t>
            </a:r>
            <a:r>
              <a:rPr lang="en-US" dirty="0" smtClean="0"/>
              <a:t>provides a nice interface for writing to it</a:t>
            </a:r>
          </a:p>
          <a:p>
            <a:pPr lvl="1"/>
            <a:r>
              <a:rPr lang="en-US" dirty="0" smtClean="0"/>
              <a:t>Docs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://playground.arduino.cc/Code/</a:t>
            </a:r>
            <a:r>
              <a:rPr lang="en-US" dirty="0" smtClean="0">
                <a:hlinkClick r:id="rId2"/>
              </a:rPr>
              <a:t>SerLCD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LEDs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remote has 3 status LEDs (D3, D4, D5) in the upper left of the control board.</a:t>
            </a:r>
          </a:p>
          <a:p>
            <a:r>
              <a:rPr lang="en-US" dirty="0" smtClean="0"/>
              <a:t>They are useful for letting you know when the quad is armed, etc.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digital_write</a:t>
            </a:r>
            <a:r>
              <a:rPr lang="en-US" dirty="0" smtClean="0"/>
              <a:t>() to control them.</a:t>
            </a:r>
          </a:p>
        </p:txBody>
      </p:sp>
    </p:spTree>
    <p:extLst>
      <p:ext uri="{BB962C8B-B14F-4D97-AF65-F5344CB8AC3E}">
        <p14:creationId xmlns:p14="http://schemas.microsoft.com/office/powerpoint/2010/main" val="300783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Gimbals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remote has 2 buttons (B1, B2) for your use.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digital_read</a:t>
            </a:r>
            <a:r>
              <a:rPr lang="en-US" dirty="0" smtClean="0"/>
              <a:t>() to see if they are pressed.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49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remote has 2 potentiometers (TM1, TM2)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analog_read</a:t>
            </a:r>
            <a:r>
              <a:rPr lang="en-US" dirty="0" smtClean="0"/>
              <a:t>() to get their value.</a:t>
            </a:r>
          </a:p>
        </p:txBody>
      </p:sp>
    </p:spTree>
    <p:extLst>
      <p:ext uri="{BB962C8B-B14F-4D97-AF65-F5344CB8AC3E}">
        <p14:creationId xmlns:p14="http://schemas.microsoft.com/office/powerpoint/2010/main" val="217807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se everything</a:t>
            </a:r>
          </a:p>
          <a:p>
            <a:pPr lvl="1"/>
            <a:r>
              <a:rPr lang="en-US" dirty="0" smtClean="0"/>
              <a:t>Install IMU library.  Read values from IMU.</a:t>
            </a:r>
          </a:p>
          <a:p>
            <a:pPr lvl="1"/>
            <a:r>
              <a:rPr lang="en-US" dirty="0" smtClean="0"/>
              <a:t>Read the values from the gimbals.</a:t>
            </a:r>
          </a:p>
          <a:p>
            <a:pPr lvl="1"/>
            <a:r>
              <a:rPr lang="en-US" dirty="0" smtClean="0"/>
              <a:t>Display things on the serial display.</a:t>
            </a:r>
          </a:p>
          <a:p>
            <a:pPr lvl="1"/>
            <a:r>
              <a:rPr lang="en-US" dirty="0" smtClean="0"/>
              <a:t>Drive a motor.</a:t>
            </a:r>
          </a:p>
          <a:p>
            <a:pPr lvl="1"/>
            <a:r>
              <a:rPr lang="en-US" dirty="0" smtClean="0"/>
              <a:t>Turn the indicators on and off.</a:t>
            </a:r>
          </a:p>
          <a:p>
            <a:pPr lvl="1"/>
            <a:r>
              <a:rPr lang="en-US" dirty="0" smtClean="0"/>
              <a:t>Read values from the pots.</a:t>
            </a:r>
          </a:p>
          <a:p>
            <a:pPr lvl="1"/>
            <a:r>
              <a:rPr lang="en-US" dirty="0" smtClean="0"/>
              <a:t>Use the buttons to do something</a:t>
            </a:r>
            <a:endParaRPr lang="en-US" dirty="0"/>
          </a:p>
          <a:p>
            <a:r>
              <a:rPr lang="en-US" dirty="0" smtClean="0"/>
              <a:t>Build a remote-controlled motor</a:t>
            </a:r>
          </a:p>
          <a:p>
            <a:pPr lvl="1"/>
            <a:r>
              <a:rPr lang="en-US" dirty="0" smtClean="0"/>
              <a:t>Stand alone red board drives motor.</a:t>
            </a:r>
          </a:p>
          <a:p>
            <a:pPr lvl="1"/>
            <a:r>
              <a:rPr lang="en-US" dirty="0" smtClean="0"/>
              <a:t>Remote control reads gimbals and transmits value to run motor at.</a:t>
            </a:r>
          </a:p>
          <a:p>
            <a:pPr lvl="1"/>
            <a:r>
              <a:rPr lang="en-US" dirty="0" smtClean="0"/>
              <a:t>This is the basic frame work for your </a:t>
            </a:r>
            <a:r>
              <a:rPr lang="en-US" dirty="0" err="1" smtClean="0"/>
              <a:t>quadcopter</a:t>
            </a:r>
            <a:r>
              <a:rPr lang="en-US" dirty="0"/>
              <a:t> </a:t>
            </a:r>
            <a:r>
              <a:rPr lang="en-US" dirty="0" smtClean="0"/>
              <a:t>and remote firmware.</a:t>
            </a:r>
          </a:p>
        </p:txBody>
      </p:sp>
    </p:spTree>
    <p:extLst>
      <p:ext uri="{BB962C8B-B14F-4D97-AF65-F5344CB8AC3E}">
        <p14:creationId xmlns:p14="http://schemas.microsoft.com/office/powerpoint/2010/main" val="139973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</a:t>
            </a:r>
            <a:r>
              <a:rPr lang="en-US" dirty="0" err="1" smtClean="0"/>
              <a:t>Quadcopter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265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Standard RC “transmitters” have two sticks</a:t>
            </a:r>
          </a:p>
          <a:p>
            <a:pPr lvl="1"/>
            <a:r>
              <a:rPr lang="en-US" dirty="0" smtClean="0"/>
              <a:t>Left: throttle and yaw</a:t>
            </a:r>
          </a:p>
          <a:p>
            <a:pPr lvl="1"/>
            <a:r>
              <a:rPr lang="en-US" dirty="0" smtClean="0"/>
              <a:t>Right: pitch and roll</a:t>
            </a:r>
          </a:p>
          <a:p>
            <a:pPr lvl="1"/>
            <a:r>
              <a:rPr lang="en-US" dirty="0" smtClean="0"/>
              <a:t>This is called “mode 2”  It’s different in Europe where they use “mode 1”</a:t>
            </a:r>
          </a:p>
          <a:p>
            <a:r>
              <a:rPr lang="en-US" dirty="0" smtClean="0"/>
              <a:t>Yaw, pitch, and roll are spring-loaded to return to neutral</a:t>
            </a:r>
          </a:p>
          <a:p>
            <a:r>
              <a:rPr lang="en-US" dirty="0" smtClean="0"/>
              <a:t>Throttle stays where you put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789" r="60338" b="10043"/>
          <a:stretch/>
        </p:blipFill>
        <p:spPr>
          <a:xfrm>
            <a:off x="5426193" y="1954899"/>
            <a:ext cx="3626710" cy="36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Gimbals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8425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Each stick is a “gimbal”</a:t>
            </a:r>
          </a:p>
          <a:p>
            <a:pPr lvl="1"/>
            <a:r>
              <a:rPr lang="en-US" b="1" i="1" dirty="0"/>
              <a:t>a mechanism, typically consisting of rings pivoted at right </a:t>
            </a:r>
            <a:r>
              <a:rPr lang="en-US" b="1" i="1" dirty="0" smtClean="0"/>
              <a:t>angles</a:t>
            </a:r>
            <a:r>
              <a:rPr lang="en-US" i="1" dirty="0" smtClean="0"/>
              <a:t>– The dictionary on my Mac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51" r="18909" b="21075"/>
          <a:stretch/>
        </p:blipFill>
        <p:spPr>
          <a:xfrm>
            <a:off x="5276273" y="2170543"/>
            <a:ext cx="3647762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Gimbal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5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Two potentiometers measure X and Y movement of the stick.</a:t>
            </a:r>
          </a:p>
          <a:p>
            <a:r>
              <a:rPr lang="en-US" dirty="0" smtClean="0"/>
              <a:t>Potentiometer – A variable voltage divider</a:t>
            </a:r>
          </a:p>
          <a:p>
            <a:pPr lvl="1"/>
            <a:r>
              <a:rPr lang="en-US" dirty="0" smtClean="0"/>
              <a:t>As the slider’s movement changes the resistance from A and W and W and B.</a:t>
            </a:r>
          </a:p>
          <a:p>
            <a:pPr lvl="1"/>
            <a:r>
              <a:rPr lang="en-US" dirty="0" smtClean="0"/>
              <a:t>The voltage at W is proportional to the position of the gimbal.</a:t>
            </a:r>
          </a:p>
          <a:p>
            <a:r>
              <a:rPr lang="en-US" dirty="0" smtClean="0"/>
              <a:t>In reality, the resistances are always &gt; 0, so W never reaches VCC or GND.</a:t>
            </a:r>
          </a:p>
          <a:p>
            <a:r>
              <a:rPr lang="en-US" dirty="0" smtClean="0"/>
              <a:t>Our gimbal</a:t>
            </a:r>
          </a:p>
          <a:p>
            <a:pPr lvl="1"/>
            <a:r>
              <a:rPr lang="en-US" dirty="0" err="1" smtClean="0"/>
              <a:t>Frsky</a:t>
            </a:r>
            <a:r>
              <a:rPr lang="en-US" dirty="0" smtClean="0"/>
              <a:t> PR10</a:t>
            </a:r>
          </a:p>
          <a:p>
            <a:pPr lvl="1"/>
            <a:r>
              <a:rPr lang="en-US" dirty="0" smtClean="0"/>
              <a:t>Total resistance: 2.4KOhms</a:t>
            </a:r>
          </a:p>
          <a:p>
            <a:pPr lvl="1"/>
            <a:r>
              <a:rPr lang="en-US" dirty="0" smtClean="0"/>
              <a:t>Rated voltage: 5V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92" y="2366817"/>
            <a:ext cx="5213256" cy="35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Gimbals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red board board has several analog input pins</a:t>
            </a:r>
          </a:p>
          <a:p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pin)</a:t>
            </a:r>
          </a:p>
          <a:p>
            <a:pPr lvl="1"/>
            <a:r>
              <a:rPr lang="en-US" dirty="0" smtClean="0"/>
              <a:t>Takes a voltage between GND and </a:t>
            </a:r>
            <a:r>
              <a:rPr lang="en-US" dirty="0" err="1" smtClean="0"/>
              <a:t>Vcc</a:t>
            </a:r>
            <a:r>
              <a:rPr lang="en-US" dirty="0" smtClean="0"/>
              <a:t> and maps it to 0—1024</a:t>
            </a:r>
          </a:p>
          <a:p>
            <a:r>
              <a:rPr lang="en-US" dirty="0" smtClean="0"/>
              <a:t>Check the schematic for the remote to see which pins are attached to which gimbals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/NVSL/</a:t>
            </a:r>
            <a:r>
              <a:rPr lang="en-US" dirty="0" err="1"/>
              <a:t>Quadcopter</a:t>
            </a:r>
            <a:r>
              <a:rPr lang="en-US" dirty="0"/>
              <a:t>-Remote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37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Brushed DC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1124</Words>
  <Application>Microsoft Macintosh PowerPoint</Application>
  <PresentationFormat>On-screen Show (4:3)</PresentationFormat>
  <Paragraphs>171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Demos</vt:lpstr>
      <vt:lpstr>Lab 5: The IMU, The Gimbals, and the Motor</vt:lpstr>
      <vt:lpstr>The Inputs and Outputs</vt:lpstr>
      <vt:lpstr>Gimbals</vt:lpstr>
      <vt:lpstr>Controlling the Quadcopter</vt:lpstr>
      <vt:lpstr>The Gimbals</vt:lpstr>
      <vt:lpstr>Anatomy of a Gimbal</vt:lpstr>
      <vt:lpstr>Reading the Gimbals</vt:lpstr>
      <vt:lpstr>Brushed DC Motors</vt:lpstr>
      <vt:lpstr>Brushed Motors</vt:lpstr>
      <vt:lpstr>Construction</vt:lpstr>
      <vt:lpstr>Construction (Rotor)</vt:lpstr>
      <vt:lpstr>Construction (Stator)</vt:lpstr>
      <vt:lpstr>Operation</vt:lpstr>
      <vt:lpstr>Operation</vt:lpstr>
      <vt:lpstr>Operation</vt:lpstr>
      <vt:lpstr>Operation</vt:lpstr>
      <vt:lpstr>Operation</vt:lpstr>
      <vt:lpstr>Flyback</vt:lpstr>
      <vt:lpstr>Control</vt:lpstr>
      <vt:lpstr>Pulse-width Modulation (PWM)</vt:lpstr>
      <vt:lpstr>Selection</vt:lpstr>
      <vt:lpstr>Our Motor Circuits</vt:lpstr>
      <vt:lpstr>PWM in Arduino</vt:lpstr>
      <vt:lpstr>I2C</vt:lpstr>
      <vt:lpstr>Inter-Integrated Circuit (I2C) Bus Interface AKA: Two Wire Interface (TWI)</vt:lpstr>
      <vt:lpstr>Brief History</vt:lpstr>
      <vt:lpstr>Why I2C?</vt:lpstr>
      <vt:lpstr>Applications</vt:lpstr>
      <vt:lpstr>I2C Bus Architecture</vt:lpstr>
      <vt:lpstr>I2C Addressing</vt:lpstr>
      <vt:lpstr>I2C Protocol - Full Xfer</vt:lpstr>
      <vt:lpstr>I2C Protocol - Full Xfer</vt:lpstr>
      <vt:lpstr>I2C Protocol - Full Xfer</vt:lpstr>
      <vt:lpstr>I2C Protocol - Full Xfer</vt:lpstr>
      <vt:lpstr>The Serial LCD Display</vt:lpstr>
      <vt:lpstr>Display Text on the Remote</vt:lpstr>
      <vt:lpstr>Other Components</vt:lpstr>
      <vt:lpstr>Status LEDs</vt:lpstr>
      <vt:lpstr>Buttons</vt:lpstr>
      <vt:lpstr>Pots</vt:lpstr>
      <vt:lpstr>Lab Tasks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36</cp:revision>
  <dcterms:created xsi:type="dcterms:W3CDTF">2015-04-07T03:43:57Z</dcterms:created>
  <dcterms:modified xsi:type="dcterms:W3CDTF">2017-04-18T18:26:15Z</dcterms:modified>
</cp:coreProperties>
</file>