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291" r:id="rId16"/>
    <p:sldId id="257" r:id="rId17"/>
    <p:sldId id="258" r:id="rId18"/>
    <p:sldId id="279" r:id="rId19"/>
    <p:sldId id="260" r:id="rId20"/>
    <p:sldId id="283" r:id="rId21"/>
    <p:sldId id="284" r:id="rId22"/>
    <p:sldId id="285" r:id="rId23"/>
    <p:sldId id="286" r:id="rId24"/>
    <p:sldId id="287" r:id="rId25"/>
    <p:sldId id="259" r:id="rId26"/>
    <p:sldId id="305" r:id="rId27"/>
    <p:sldId id="311" r:id="rId28"/>
    <p:sldId id="313" r:id="rId29"/>
    <p:sldId id="31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8" autoAdjust="0"/>
    <p:restoredTop sz="94048"/>
  </p:normalViewPr>
  <p:slideViewPr>
    <p:cSldViewPr snapToGrid="0" snapToObjects="1">
      <p:cViewPr varScale="1">
        <p:scale>
          <a:sx n="142" d="100"/>
          <a:sy n="142" d="100"/>
        </p:scale>
        <p:origin x="2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d.com.au/articles/Stackup_Planning_AN2011_2.pdf" TargetMode="External"/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eng.ucsd.edu/quadcopterclass/labs/lab-2-using-eag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Printed Circuit Boards: Layers, Layers, 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Pads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Usually very small.</a:t>
            </a:r>
          </a:p>
          <a:p>
            <a:r>
              <a:rPr lang="en-US" dirty="0"/>
              <a:t>Through hole pads accommodate through-hole parts</a:t>
            </a:r>
          </a:p>
          <a:p>
            <a:r>
              <a:rPr lang="en-US" dirty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Through-hole Pads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The diameter of the hole is smaller than the drilled hole</a:t>
            </a:r>
          </a:p>
          <a:p>
            <a:pPr lvl="1"/>
            <a:r>
              <a:rPr lang="en-US" dirty="0"/>
              <a:t>You need to add about 0.1-0.3 mm to the desired, plated internal diameter to get the drill diameter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</a:t>
            </a:r>
            <a:r>
              <a:rPr lang="en-US" dirty="0" err="1"/>
              <a:t>quickturn</a:t>
            </a:r>
            <a:r>
              <a:rPr lang="en-US" dirty="0"/>
              <a:t>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 or 4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Videos of PCB Manufacturing</a:t>
            </a:r>
          </a:p>
          <a:p>
            <a:pPr lvl="1"/>
            <a:r>
              <a:rPr lang="en-US" dirty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  <a:p>
            <a:r>
              <a:rPr lang="en-US" dirty="0"/>
              <a:t>White paper about board </a:t>
            </a:r>
            <a:r>
              <a:rPr lang="en-US" dirty="0" err="1"/>
              <a:t>stackups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www.icd.com.au/articles/Stackup_Planning_AN2011_2.pdf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Perform more design checks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283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Units</a:t>
            </a:r>
          </a:p>
          <a:p>
            <a:pPr lvl="1"/>
            <a:r>
              <a:rPr lang="en-US" dirty="0"/>
              <a:t>We will mostly use mm in this class.</a:t>
            </a:r>
          </a:p>
          <a:p>
            <a:pPr lvl="1"/>
            <a:r>
              <a:rPr lang="en-US" dirty="0"/>
              <a:t>1mm is about 40mils (39.3700787, actually)</a:t>
            </a:r>
          </a:p>
          <a:p>
            <a:pPr lvl="1"/>
            <a:r>
              <a:rPr lang="en-US" dirty="0"/>
              <a:t>1in is 25.4 mm.</a:t>
            </a:r>
          </a:p>
          <a:p>
            <a:pPr lvl="1"/>
            <a:r>
              <a:rPr lang="en-US" dirty="0"/>
              <a:t>Keep an eye on your units.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inches.</a:t>
            </a:r>
          </a:p>
          <a:p>
            <a:pPr lvl="1"/>
            <a:r>
              <a:rPr lang="en-US" dirty="0"/>
              <a:t>Breadboards and headers are typically 0.1” spacing (2.54mm)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E6C7-A259-984A-BA01-C1614D0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23" y="208478"/>
            <a:ext cx="1961721" cy="1780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B750F-F31D-9747-9C65-4C7DCB284A9E}"/>
              </a:ext>
            </a:extLst>
          </p:cNvPr>
          <p:cNvSpPr txBox="1"/>
          <p:nvPr/>
        </p:nvSpPr>
        <p:spPr>
          <a:xfrm>
            <a:off x="7248601" y="1989117"/>
            <a:ext cx="149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Mars Climate Orbiter</a:t>
            </a:r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313244"/>
              </p:ext>
            </p:extLst>
          </p:nvPr>
        </p:nvGraphicFramePr>
        <p:xfrm>
          <a:off x="190005" y="1195297"/>
          <a:ext cx="8953995" cy="5662702"/>
        </p:xfrm>
        <a:graphic>
          <a:graphicData uri="http://schemas.openxmlformats.org/drawingml/2006/table">
            <a:tbl>
              <a:tblPr/>
              <a:tblGrid>
                <a:gridCol w="79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“Red board”</a:t>
            </a:r>
          </a:p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/UCSD/Teaching/18sp-190/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Slides/Examples/ATmega128RFA1-DevBoard/ATmega128RFA1-DevBoard.brd</a:t>
            </a:r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Trick: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type commands to Eagle.  For some things it’s a huge help</a:t>
            </a:r>
          </a:p>
          <a:p>
            <a:r>
              <a:rPr lang="en-US" dirty="0"/>
              <a:t>Type “help &lt;command&gt;” to get help</a:t>
            </a:r>
          </a:p>
          <a:p>
            <a:r>
              <a:rPr lang="en-US" dirty="0"/>
              <a:t>There’s a command for each of the tools in the tool palette.</a:t>
            </a:r>
          </a:p>
          <a:p>
            <a:r>
              <a:rPr lang="en-US" dirty="0"/>
              <a:t>Useful commands for routing</a:t>
            </a:r>
          </a:p>
          <a:p>
            <a:pPr lvl="1"/>
            <a:r>
              <a:rPr lang="en-US" dirty="0"/>
              <a:t>Auto – run the auto router</a:t>
            </a:r>
          </a:p>
          <a:p>
            <a:pPr lvl="1"/>
            <a:r>
              <a:rPr lang="en-US" dirty="0" err="1"/>
              <a:t>Ripup</a:t>
            </a:r>
            <a:r>
              <a:rPr lang="en-US" dirty="0"/>
              <a:t>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pPr lvl="1"/>
            <a:r>
              <a:rPr lang="en-US" dirty="0"/>
              <a:t>Show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Eagle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define the parts you can add to a PCB</a:t>
            </a:r>
          </a:p>
          <a:p>
            <a:r>
              <a:rPr lang="en-US" dirty="0"/>
              <a:t>Eagle libraries contain 3 different kinds of entities</a:t>
            </a:r>
          </a:p>
          <a:p>
            <a:pPr lvl="1"/>
            <a:r>
              <a:rPr lang="en-US" dirty="0"/>
              <a:t>Schematic Symbols – The symbolic version of the part</a:t>
            </a:r>
          </a:p>
          <a:p>
            <a:pPr lvl="1"/>
            <a:r>
              <a:rPr lang="en-US" dirty="0"/>
              <a:t>Package – The physical description of the part and how it should appear on the board</a:t>
            </a:r>
          </a:p>
          <a:p>
            <a:pPr lvl="1"/>
            <a:r>
              <a:rPr lang="en-US" dirty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Schematic symbol</a:t>
            </a:r>
          </a:p>
          <a:p>
            <a:r>
              <a:rPr lang="en-US" dirty="0"/>
              <a:t>Has the standard resistor “</a:t>
            </a:r>
            <a:r>
              <a:rPr lang="en-US" dirty="0" err="1"/>
              <a:t>zig</a:t>
            </a:r>
            <a:r>
              <a:rPr lang="en-US" dirty="0"/>
              <a:t> </a:t>
            </a:r>
            <a:r>
              <a:rPr lang="en-US" dirty="0" err="1"/>
              <a:t>zag</a:t>
            </a:r>
            <a:r>
              <a:rPr lang="en-US" dirty="0"/>
              <a:t>”</a:t>
            </a:r>
          </a:p>
          <a:p>
            <a:r>
              <a:rPr lang="en-US" dirty="0"/>
              <a:t>Two ‘pins’ </a:t>
            </a:r>
          </a:p>
          <a:p>
            <a:pPr lvl="1"/>
            <a:r>
              <a:rPr lang="en-US" dirty="0"/>
              <a:t>Pas 1</a:t>
            </a:r>
          </a:p>
          <a:p>
            <a:pPr lvl="1"/>
            <a:r>
              <a:rPr lang="en-US" dirty="0"/>
              <a:t>Pas 2</a:t>
            </a:r>
          </a:p>
          <a:p>
            <a:r>
              <a:rPr lang="en-US" dirty="0"/>
              <a:t>And place holders for documentation</a:t>
            </a:r>
          </a:p>
          <a:p>
            <a:pPr lvl="1"/>
            <a:r>
              <a:rPr lang="en-US" dirty="0"/>
              <a:t>&gt;NAME – e.g. “R6”</a:t>
            </a:r>
          </a:p>
          <a:p>
            <a:pPr lvl="1"/>
            <a:r>
              <a:rPr lang="en-US" dirty="0"/>
              <a:t>&gt;VALUE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</a:t>
            </a:r>
          </a:p>
          <a:p>
            <a:r>
              <a:rPr lang="en-US" dirty="0"/>
              <a:t>¼ Watt </a:t>
            </a:r>
            <a:r>
              <a:rPr lang="en-US" dirty="0" err="1"/>
              <a:t>Yageo</a:t>
            </a:r>
            <a:r>
              <a:rPr lang="en-US" dirty="0"/>
              <a:t> CFR Series through hole resistor</a:t>
            </a:r>
          </a:p>
          <a:p>
            <a:r>
              <a:rPr lang="en-US" dirty="0"/>
              <a:t>Two “pads” (through holes)</a:t>
            </a:r>
          </a:p>
          <a:p>
            <a:r>
              <a:rPr lang="en-US" dirty="0"/>
              <a:t>Silkscreen documentation</a:t>
            </a:r>
          </a:p>
          <a:p>
            <a:pPr lvl="1"/>
            <a:r>
              <a:rPr lang="en-US" dirty="0"/>
              <a:t>Outline</a:t>
            </a:r>
          </a:p>
          <a:p>
            <a:pPr lvl="1"/>
            <a:r>
              <a:rPr lang="en-US" dirty="0"/>
              <a:t>Name</a:t>
            </a:r>
          </a:p>
          <a:p>
            <a:r>
              <a:rPr lang="en-US" dirty="0"/>
              <a:t>Keep out area – Where other parts should not be!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Device</a:t>
            </a:r>
          </a:p>
          <a:p>
            <a:r>
              <a:rPr lang="en-US" dirty="0"/>
              <a:t>Maps the symbol to the package</a:t>
            </a:r>
          </a:p>
          <a:p>
            <a:r>
              <a:rPr lang="en-US" dirty="0"/>
              <a:t>There can be multiple “variants”</a:t>
            </a:r>
          </a:p>
          <a:p>
            <a:pPr lvl="1"/>
            <a:r>
              <a:rPr lang="en-US" dirty="0"/>
              <a:t>Different packages</a:t>
            </a:r>
          </a:p>
          <a:p>
            <a:pPr lvl="1"/>
            <a:r>
              <a:rPr lang="en-US" dirty="0"/>
              <a:t>Same symbol</a:t>
            </a:r>
          </a:p>
          <a:p>
            <a:pPr lvl="1"/>
            <a:r>
              <a:rPr lang="en-US" dirty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have the same layers as boards.</a:t>
            </a:r>
          </a:p>
          <a:p>
            <a:r>
              <a:rPr lang="en-US" dirty="0"/>
              <a:t>For packages “t” means device side, “b” means opposite side.</a:t>
            </a:r>
          </a:p>
          <a:p>
            <a:r>
              <a:rPr lang="en-US" dirty="0"/>
              <a:t>If you put the devices on the back side of the board (i.e., “mirror” them), “t” and “b” will swap.</a:t>
            </a:r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>
                <a:hlinkClick r:id="rId2"/>
              </a:rPr>
              <a:t>https://sites.google.com/a/eng.ucsd.edu/quadcopterclass/labs/lab-2-using-eagle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computer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common problems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43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400050" lvl="1" indent="0">
              <a:buNone/>
            </a:pPr>
            <a:r>
              <a:rPr lang="en-US" dirty="0"/>
              <a:t>Or justify them and </a:t>
            </a:r>
            <a:r>
              <a:rPr lang="en-US" dirty="0" err="1"/>
              <a:t>goto</a:t>
            </a:r>
            <a:r>
              <a:rPr lang="en-US" dirty="0"/>
              <a:t>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07227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10 points</a:t>
            </a:r>
          </a:p>
          <a:p>
            <a:pPr lvl="1"/>
            <a:r>
              <a:rPr lang="en-US" dirty="0"/>
              <a:t>You start out with 15 points.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pPr lvl="1"/>
            <a:r>
              <a:rPr lang="en-US"/>
              <a:t>You </a:t>
            </a:r>
            <a:r>
              <a:rPr lang="en-US" dirty="0"/>
              <a:t>must complete the labs.</a:t>
            </a:r>
          </a:p>
          <a:p>
            <a:r>
              <a:rPr lang="en-US" dirty="0"/>
              <a:t>”Quick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Metal layers for several components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Pads for attaching/connecting components</a:t>
            </a:r>
          </a:p>
          <a:p>
            <a:r>
              <a:rPr lang="en-US" dirty="0"/>
              <a:t>N-layer boards have N metal layers </a:t>
            </a:r>
          </a:p>
          <a:p>
            <a:pPr lvl="1"/>
            <a:r>
              <a:rPr lang="en-US" dirty="0"/>
              <a:t>N usually is 2,4,...</a:t>
            </a:r>
          </a:p>
          <a:p>
            <a:pPr lvl="1"/>
            <a:r>
              <a:rPr lang="en-US" dirty="0"/>
              <a:t>Fewer layers </a:t>
            </a:r>
            <a:r>
              <a:rPr lang="en-US" dirty="0">
                <a:sym typeface="Wingdings"/>
              </a:rPr>
              <a:t> cheaper</a:t>
            </a: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  <a:p>
            <a:r>
              <a:rPr lang="en-US" dirty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9" y="1600200"/>
            <a:ext cx="422389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solder masking is a polymer (plastic) coating on the top and bottom of the board</a:t>
            </a:r>
          </a:p>
          <a:p>
            <a:r>
              <a:rPr lang="en-US" dirty="0">
                <a:sym typeface="Wingdings"/>
              </a:rPr>
              <a:t>Solder does not adhere to it.</a:t>
            </a:r>
          </a:p>
          <a:p>
            <a:r>
              <a:rPr lang="en-US" dirty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Protects the top and bottom metal from oxidation.</a:t>
            </a:r>
          </a:p>
          <a:p>
            <a:pPr lvl="1"/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an opaque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pPr lvl="1"/>
            <a:r>
              <a:rPr lang="en-US" dirty="0"/>
              <a:t>Drill a hole</a:t>
            </a:r>
          </a:p>
          <a:p>
            <a:pPr lvl="1"/>
            <a:r>
              <a:rPr lang="en-US" dirty="0"/>
              <a:t>Electroplate it with copper</a:t>
            </a:r>
          </a:p>
          <a:p>
            <a:r>
              <a:rPr lang="en-US" dirty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37557</TotalTime>
  <Words>1620</Words>
  <Application>Microsoft Macintosh PowerPoint</Application>
  <PresentationFormat>On-screen Show (4:3)</PresentationFormat>
  <Paragraphs>332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Steps for Designing PCBs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Example: A Resistor</vt:lpstr>
      <vt:lpstr>Layers In Packages</vt:lpstr>
      <vt:lpstr>The Lab</vt:lpstr>
      <vt:lpstr>Eagle Lint</vt:lpstr>
      <vt:lpstr>Eagle Lint Process</vt:lpstr>
      <vt:lpstr>Grading on PCB Labs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Swanson, Steven</cp:lastModifiedBy>
  <cp:revision>89</cp:revision>
  <dcterms:created xsi:type="dcterms:W3CDTF">2014-10-08T22:12:54Z</dcterms:created>
  <dcterms:modified xsi:type="dcterms:W3CDTF">2019-02-06T02:01:31Z</dcterms:modified>
</cp:coreProperties>
</file>