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92" r:id="rId2"/>
    <p:sldId id="280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7" r:id="rId15"/>
    <p:sldId id="291" r:id="rId16"/>
    <p:sldId id="257" r:id="rId17"/>
    <p:sldId id="258" r:id="rId18"/>
    <p:sldId id="279" r:id="rId19"/>
    <p:sldId id="260" r:id="rId20"/>
    <p:sldId id="283" r:id="rId21"/>
    <p:sldId id="284" r:id="rId22"/>
    <p:sldId id="285" r:id="rId23"/>
    <p:sldId id="286" r:id="rId24"/>
    <p:sldId id="287" r:id="rId25"/>
    <p:sldId id="259" r:id="rId26"/>
    <p:sldId id="305" r:id="rId27"/>
    <p:sldId id="311" r:id="rId28"/>
    <p:sldId id="313" r:id="rId29"/>
    <p:sldId id="312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214" autoAdjust="0"/>
    <p:restoredTop sz="93382"/>
  </p:normalViewPr>
  <p:slideViewPr>
    <p:cSldViewPr snapToGrid="0" snapToObjects="1">
      <p:cViewPr varScale="1">
        <p:scale>
          <a:sx n="140" d="100"/>
          <a:sy n="140" d="100"/>
        </p:scale>
        <p:origin x="97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6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45CAF-6697-EB43-8D33-148B2A11868D}" type="datetimeFigureOut">
              <a:rPr lang="en-US" smtClean="0"/>
              <a:t>2/21/19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B92C8-A053-EC41-B67A-5C3D8E20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7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C5CBC-2A66-D74B-83F6-5E819F1E84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7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3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1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3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5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9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4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2/21/19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7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2/21/19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2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2/21/19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5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5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A308-8787-9B42-956E-CA40C2F0F6AE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9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5A308-8787-9B42-956E-CA40C2F0F6AE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349A5-3503-0648-883D-952D6AF50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7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d.com.au/articles/Stackup_Planning_AN2011_2.pdf" TargetMode="External"/><Relationship Id="rId2" Type="http://schemas.openxmlformats.org/officeDocument/2006/relationships/hyperlink" Target="https://www.youtube.com/playlist?list=PL8zP8UuDk8a0ZNWiteC-7PHx1HCeBY0q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a/eng.ucsd.edu/quadcopterclass/labs/lab-2-using-eagl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eaglint.nvsl.io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1: Printed Circuit Boards: Layers, Layers, Layers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3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Pads and </a:t>
            </a:r>
            <a:r>
              <a:rPr lang="en-US" dirty="0" err="1"/>
              <a:t>Vias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017006" cy="45259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Vias</a:t>
            </a:r>
            <a:r>
              <a:rPr lang="en-US" dirty="0"/>
              <a:t> are electrical connections</a:t>
            </a:r>
          </a:p>
          <a:p>
            <a:pPr lvl="1"/>
            <a:r>
              <a:rPr lang="en-US" dirty="0"/>
              <a:t>Usually very small.</a:t>
            </a:r>
          </a:p>
          <a:p>
            <a:r>
              <a:rPr lang="en-US" dirty="0"/>
              <a:t>Through hole pads accommodate through-hole parts</a:t>
            </a:r>
          </a:p>
          <a:p>
            <a:r>
              <a:rPr lang="en-US" dirty="0"/>
              <a:t>Even larger, mounting holes are possible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638" y="1748020"/>
            <a:ext cx="4714471" cy="430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88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Through-hole Pads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017006" cy="4525963"/>
          </a:xfrm>
        </p:spPr>
        <p:txBody>
          <a:bodyPr>
            <a:normAutofit/>
          </a:bodyPr>
          <a:lstStyle/>
          <a:p>
            <a:r>
              <a:rPr lang="en-US" dirty="0"/>
              <a:t>The diameter of the hole is smaller than the drilled hole</a:t>
            </a:r>
          </a:p>
          <a:p>
            <a:pPr lvl="1"/>
            <a:r>
              <a:rPr lang="en-US" dirty="0"/>
              <a:t>You need to add about 0.1-0.3 mm to the desired, plated internal diameter to get the drill diameter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638" y="1748020"/>
            <a:ext cx="4714471" cy="430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14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Choices, in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many, many choices when designing a PCB</a:t>
            </a:r>
          </a:p>
          <a:p>
            <a:r>
              <a:rPr lang="en-US" dirty="0"/>
              <a:t>We will get to make very few of them</a:t>
            </a:r>
          </a:p>
          <a:p>
            <a:r>
              <a:rPr lang="en-US" dirty="0"/>
              <a:t>Cheap, </a:t>
            </a:r>
            <a:r>
              <a:rPr lang="en-US" dirty="0" err="1"/>
              <a:t>quickturn</a:t>
            </a:r>
            <a:r>
              <a:rPr lang="en-US" dirty="0"/>
              <a:t> PCB manufacturers provide a standard setup.  E.g.:</a:t>
            </a:r>
          </a:p>
          <a:p>
            <a:pPr lvl="1"/>
            <a:r>
              <a:rPr lang="en-US" dirty="0"/>
              <a:t>FR4</a:t>
            </a:r>
          </a:p>
          <a:p>
            <a:pPr lvl="1"/>
            <a:r>
              <a:rPr lang="en-US" dirty="0"/>
              <a:t>1oz copper</a:t>
            </a:r>
          </a:p>
          <a:p>
            <a:pPr lvl="1"/>
            <a:r>
              <a:rPr lang="en-US" dirty="0"/>
              <a:t>2 or 4 layers</a:t>
            </a:r>
          </a:p>
          <a:p>
            <a:pPr lvl="1"/>
            <a:r>
              <a:rPr lang="en-US" dirty="0"/>
              <a:t>A few colors</a:t>
            </a:r>
          </a:p>
        </p:txBody>
      </p:sp>
    </p:spTree>
    <p:extLst>
      <p:ext uri="{BB962C8B-B14F-4D97-AF65-F5344CB8AC3E}">
        <p14:creationId xmlns:p14="http://schemas.microsoft.com/office/powerpoint/2010/main" val="660729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Videos of PCB Manufacturing</a:t>
            </a:r>
          </a:p>
          <a:p>
            <a:pPr lvl="1"/>
            <a:r>
              <a:rPr lang="en-US" dirty="0"/>
              <a:t>This one is very good and really thorough, but it’s too long to watch in class.</a:t>
            </a:r>
          </a:p>
          <a:p>
            <a:pPr lvl="1"/>
            <a:r>
              <a:rPr lang="en-US" dirty="0">
                <a:hlinkClick r:id="rId2"/>
              </a:rPr>
              <a:t>https://www.youtube.com/playlist?list=PL8zP8UuDk8a0ZNWiteC-7PHx1HCeBY0qB</a:t>
            </a:r>
            <a:endParaRPr lang="en-US" dirty="0"/>
          </a:p>
          <a:p>
            <a:r>
              <a:rPr lang="en-US" dirty="0"/>
              <a:t>White paper about board </a:t>
            </a:r>
            <a:r>
              <a:rPr lang="en-US" dirty="0" err="1"/>
              <a:t>stackups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www.icd.com.au/articles/Stackup_Planning_AN2011_2.pdf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796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Designing PCBs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Create/acquire a library of components</a:t>
            </a:r>
          </a:p>
          <a:p>
            <a:r>
              <a:rPr lang="en-US" dirty="0"/>
              <a:t>Assemble your schematic</a:t>
            </a:r>
          </a:p>
          <a:p>
            <a:r>
              <a:rPr lang="en-US" dirty="0"/>
              <a:t>Lay out the board</a:t>
            </a:r>
          </a:p>
          <a:p>
            <a:r>
              <a:rPr lang="en-US" dirty="0"/>
              <a:t>Perform design checks</a:t>
            </a:r>
          </a:p>
          <a:p>
            <a:r>
              <a:rPr lang="en-US" dirty="0"/>
              <a:t>Generate CAM files</a:t>
            </a:r>
          </a:p>
          <a:p>
            <a:r>
              <a:rPr lang="en-US" dirty="0"/>
              <a:t>Perform more design checks</a:t>
            </a:r>
          </a:p>
          <a:p>
            <a:r>
              <a:rPr lang="en-US" dirty="0"/>
              <a:t>Submit for manufacturing</a:t>
            </a:r>
          </a:p>
        </p:txBody>
      </p:sp>
    </p:spTree>
    <p:extLst>
      <p:ext uri="{BB962C8B-B14F-4D97-AF65-F5344CB8AC3E}">
        <p14:creationId xmlns:p14="http://schemas.microsoft.com/office/powerpoint/2010/main" val="128326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Units</a:t>
            </a:r>
          </a:p>
          <a:p>
            <a:pPr lvl="1"/>
            <a:r>
              <a:rPr lang="en-US" dirty="0"/>
              <a:t>We will mostly use mm in this class.</a:t>
            </a:r>
          </a:p>
          <a:p>
            <a:pPr lvl="1"/>
            <a:r>
              <a:rPr lang="en-US" dirty="0"/>
              <a:t>1mm is about 40mils (39.3700787, actually)</a:t>
            </a:r>
          </a:p>
          <a:p>
            <a:pPr lvl="1"/>
            <a:r>
              <a:rPr lang="en-US" dirty="0"/>
              <a:t>1in is 25.4 mm.</a:t>
            </a:r>
          </a:p>
          <a:p>
            <a:pPr lvl="1"/>
            <a:r>
              <a:rPr lang="en-US" dirty="0"/>
              <a:t>Keep an eye on your units.</a:t>
            </a:r>
          </a:p>
          <a:p>
            <a:r>
              <a:rPr lang="en-US" dirty="0"/>
              <a:t>Exceptions</a:t>
            </a:r>
          </a:p>
          <a:p>
            <a:pPr lvl="1"/>
            <a:r>
              <a:rPr lang="en-US" dirty="0"/>
              <a:t>Lots of tutorials, documents, etc. use mils (1/1000 of an inch) or inches.</a:t>
            </a:r>
          </a:p>
          <a:p>
            <a:pPr lvl="1"/>
            <a:r>
              <a:rPr lang="en-US" dirty="0"/>
              <a:t>Breadboards and headers are typically 0.1” spacing (2.54mm)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EE6C7-A259-984A-BA01-C1614D0EA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023" y="208478"/>
            <a:ext cx="1961721" cy="17806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CB750F-F31D-9747-9C65-4C7DCB284A9E}"/>
              </a:ext>
            </a:extLst>
          </p:cNvPr>
          <p:cNvSpPr txBox="1"/>
          <p:nvPr/>
        </p:nvSpPr>
        <p:spPr>
          <a:xfrm>
            <a:off x="7248601" y="1989117"/>
            <a:ext cx="1496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Mars Climate Orbiter</a:t>
            </a:r>
          </a:p>
        </p:txBody>
      </p:sp>
    </p:spTree>
    <p:extLst>
      <p:ext uri="{BB962C8B-B14F-4D97-AF65-F5344CB8AC3E}">
        <p14:creationId xmlns:p14="http://schemas.microsoft.com/office/powerpoint/2010/main" val="62200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with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7904"/>
            <a:ext cx="8229600" cy="50212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Eagle (and other board design tools) use layers to specify different types of information about a board. </a:t>
            </a:r>
            <a:r>
              <a:rPr lang="en-US" dirty="0" err="1"/>
              <a:t>E.g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Where wires should go on each physical layer</a:t>
            </a:r>
          </a:p>
          <a:p>
            <a:pPr lvl="1"/>
            <a:r>
              <a:rPr lang="en-US" dirty="0"/>
              <a:t>Where wires should not go on each physical layer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Mechanical information</a:t>
            </a:r>
          </a:p>
          <a:p>
            <a:r>
              <a:rPr lang="en-US" dirty="0"/>
              <a:t>Eagle defines 52 layers by default</a:t>
            </a:r>
          </a:p>
          <a:p>
            <a:r>
              <a:rPr lang="en-US" dirty="0"/>
              <a:t>‘t’ prefix means top.</a:t>
            </a:r>
          </a:p>
          <a:p>
            <a:r>
              <a:rPr lang="en-US" dirty="0"/>
              <a:t>‘b’ prefix means bottom (displayed mirrored)</a:t>
            </a:r>
          </a:p>
        </p:txBody>
      </p:sp>
    </p:spTree>
    <p:extLst>
      <p:ext uri="{BB962C8B-B14F-4D97-AF65-F5344CB8AC3E}">
        <p14:creationId xmlns:p14="http://schemas.microsoft.com/office/powerpoint/2010/main" val="3180203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Eagle Layers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313244"/>
              </p:ext>
            </p:extLst>
          </p:nvPr>
        </p:nvGraphicFramePr>
        <p:xfrm>
          <a:off x="190005" y="1195297"/>
          <a:ext cx="8953995" cy="5662702"/>
        </p:xfrm>
        <a:graphic>
          <a:graphicData uri="http://schemas.openxmlformats.org/drawingml/2006/table">
            <a:tbl>
              <a:tblPr/>
              <a:tblGrid>
                <a:gridCol w="790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6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62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06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5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07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Top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Tracks, top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tValues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Component VALUE,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bValues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Component VALUE,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tStop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stop mask, top side (gen. autom.)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Design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bStop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stop mask, bottom side (gen. Autom.)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Documentation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8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tCream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cream,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Tool guidance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Route6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bCream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cream,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tFinish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Finish, top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bFinish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Finish, bottom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tGlue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Glue mask,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Route10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bGlue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Glue mask,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tTest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and adjustment information, top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bTest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and adjustment inf., bottom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tKeepout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components, top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bKeepout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components, bottom s.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tRestrict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copper, top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Bottom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Tracks, bottom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bRestrict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copper, bottom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Pads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Pads (through-hole)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vRestrict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vias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Vias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Vias (through all layers)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Drills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Conducting through-holes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Unrouted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Airlines (rubber bands)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Holes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Non-conducting holes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Dimension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Board outlines (circles for holes)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Milling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Milling 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tPlace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Silk screen,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Measures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Measures 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bPlace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Silk screen,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Documentation 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tOrigins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Origins, top side (generated autom.)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Reference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Reference marks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bOrigins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Origins, bottom side (generated autom.)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tDocu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Detailed top screen print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tNames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Service print, top side (component NAME)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bDocu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Detailed bottom screen print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029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bNames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Service print, bottom s. (component NAME)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705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Layer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“display &lt;layer&gt;”  -- show the layer</a:t>
            </a:r>
          </a:p>
          <a:p>
            <a:r>
              <a:rPr lang="en-US" dirty="0"/>
              <a:t>“display -&lt;layer&gt;” – hide the layer</a:t>
            </a:r>
          </a:p>
          <a:p>
            <a:r>
              <a:rPr lang="en-US" dirty="0"/>
              <a:t>“display last” return to previous view</a:t>
            </a:r>
          </a:p>
          <a:p>
            <a:r>
              <a:rPr lang="en-US" dirty="0"/>
              <a:t>Click and hold the layer tool icon to get a list of present layers sets.  </a:t>
            </a:r>
          </a:p>
          <a:p>
            <a:pPr lvl="1"/>
            <a:r>
              <a:rPr lang="en-US" dirty="0"/>
              <a:t>Select “new…” to save the current view </a:t>
            </a:r>
          </a:p>
          <a:p>
            <a:pPr lvl="1"/>
            <a:r>
              <a:rPr lang="en-US" dirty="0"/>
              <a:t>Then “display foo” to switch to the view named “foo”</a:t>
            </a:r>
          </a:p>
        </p:txBody>
      </p:sp>
    </p:spTree>
    <p:extLst>
      <p:ext uri="{BB962C8B-B14F-4D97-AF65-F5344CB8AC3E}">
        <p14:creationId xmlns:p14="http://schemas.microsoft.com/office/powerpoint/2010/main" val="2454443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Quadcopter remote</a:t>
            </a:r>
          </a:p>
        </p:txBody>
      </p:sp>
    </p:spTree>
    <p:extLst>
      <p:ext uri="{BB962C8B-B14F-4D97-AF65-F5344CB8AC3E}">
        <p14:creationId xmlns:p14="http://schemas.microsoft.com/office/powerpoint/2010/main" val="328607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Eagle Trick: The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type commands to Eagle.  For some things it’s a huge help</a:t>
            </a:r>
          </a:p>
          <a:p>
            <a:r>
              <a:rPr lang="en-US" dirty="0"/>
              <a:t>Type “help &lt;command&gt;” to get help</a:t>
            </a:r>
          </a:p>
          <a:p>
            <a:r>
              <a:rPr lang="en-US" dirty="0"/>
              <a:t>There’s a command for each of the tools in the tool palette.</a:t>
            </a:r>
          </a:p>
          <a:p>
            <a:r>
              <a:rPr lang="en-US" dirty="0"/>
              <a:t>Useful commands for routing</a:t>
            </a:r>
          </a:p>
          <a:p>
            <a:pPr lvl="1"/>
            <a:r>
              <a:rPr lang="en-US" dirty="0"/>
              <a:t>Auto – run the auto router</a:t>
            </a:r>
          </a:p>
          <a:p>
            <a:pPr lvl="1"/>
            <a:r>
              <a:rPr lang="en-US" dirty="0" err="1"/>
              <a:t>Ripup</a:t>
            </a:r>
            <a:r>
              <a:rPr lang="en-US" dirty="0"/>
              <a:t> – </a:t>
            </a:r>
            <a:r>
              <a:rPr lang="en-US" dirty="0" err="1"/>
              <a:t>unroute</a:t>
            </a:r>
            <a:r>
              <a:rPr lang="en-US" dirty="0"/>
              <a:t> signals</a:t>
            </a:r>
          </a:p>
          <a:p>
            <a:pPr lvl="1"/>
            <a:r>
              <a:rPr lang="en-US" dirty="0"/>
              <a:t>Show – Highlight a net or part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44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Eagle Libraries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85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 define the parts you can add to a PCB</a:t>
            </a:r>
          </a:p>
          <a:p>
            <a:r>
              <a:rPr lang="en-US" dirty="0"/>
              <a:t>Eagle libraries contain 3 different kinds of entities</a:t>
            </a:r>
          </a:p>
          <a:p>
            <a:pPr lvl="1"/>
            <a:r>
              <a:rPr lang="en-US" dirty="0"/>
              <a:t>Schematic Symbols – The symbolic version of the part</a:t>
            </a:r>
          </a:p>
          <a:p>
            <a:pPr lvl="1"/>
            <a:r>
              <a:rPr lang="en-US" dirty="0"/>
              <a:t>Package – The physical description of the part and how it should appear on the board</a:t>
            </a:r>
          </a:p>
          <a:p>
            <a:pPr lvl="1"/>
            <a:r>
              <a:rPr lang="en-US" dirty="0"/>
              <a:t>Device – A combination of a package and a schematic</a:t>
            </a:r>
          </a:p>
        </p:txBody>
      </p:sp>
    </p:spTree>
    <p:extLst>
      <p:ext uri="{BB962C8B-B14F-4D97-AF65-F5344CB8AC3E}">
        <p14:creationId xmlns:p14="http://schemas.microsoft.com/office/powerpoint/2010/main" val="1889017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A Resistor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3902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Schematic symbol</a:t>
            </a:r>
          </a:p>
          <a:p>
            <a:r>
              <a:rPr lang="en-US" dirty="0"/>
              <a:t>Has the standard resistor “</a:t>
            </a:r>
            <a:r>
              <a:rPr lang="en-US" dirty="0" err="1"/>
              <a:t>zig</a:t>
            </a:r>
            <a:r>
              <a:rPr lang="en-US" dirty="0"/>
              <a:t> </a:t>
            </a:r>
            <a:r>
              <a:rPr lang="en-US" dirty="0" err="1"/>
              <a:t>zag</a:t>
            </a:r>
            <a:r>
              <a:rPr lang="en-US" dirty="0"/>
              <a:t>”</a:t>
            </a:r>
          </a:p>
          <a:p>
            <a:r>
              <a:rPr lang="en-US" dirty="0"/>
              <a:t>Two ‘pins’ </a:t>
            </a:r>
          </a:p>
          <a:p>
            <a:pPr lvl="1"/>
            <a:r>
              <a:rPr lang="en-US" dirty="0"/>
              <a:t>Pas 1</a:t>
            </a:r>
          </a:p>
          <a:p>
            <a:pPr lvl="1"/>
            <a:r>
              <a:rPr lang="en-US" dirty="0"/>
              <a:t>Pas 2</a:t>
            </a:r>
          </a:p>
          <a:p>
            <a:r>
              <a:rPr lang="en-US" dirty="0"/>
              <a:t>And place holders for documentation</a:t>
            </a:r>
          </a:p>
          <a:p>
            <a:pPr lvl="1"/>
            <a:r>
              <a:rPr lang="en-US" dirty="0"/>
              <a:t>&gt;NAME – e.g. “R6”</a:t>
            </a:r>
          </a:p>
          <a:p>
            <a:pPr lvl="1"/>
            <a:r>
              <a:rPr lang="en-US" dirty="0"/>
              <a:t>&gt;VALUE – e.g. “200Ohms”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442" y="2801787"/>
            <a:ext cx="4262328" cy="191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96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A Resistor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420659" cy="268822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Package</a:t>
            </a:r>
          </a:p>
          <a:p>
            <a:r>
              <a:rPr lang="en-US" dirty="0"/>
              <a:t>¼ Watt </a:t>
            </a:r>
            <a:r>
              <a:rPr lang="en-US" dirty="0" err="1"/>
              <a:t>Yageo</a:t>
            </a:r>
            <a:r>
              <a:rPr lang="en-US" dirty="0"/>
              <a:t> CFR Series through hole resistor</a:t>
            </a:r>
          </a:p>
          <a:p>
            <a:r>
              <a:rPr lang="en-US" dirty="0"/>
              <a:t>Two “pads” (through holes)</a:t>
            </a:r>
          </a:p>
          <a:p>
            <a:r>
              <a:rPr lang="en-US" dirty="0"/>
              <a:t>Silkscreen documentation</a:t>
            </a:r>
          </a:p>
          <a:p>
            <a:pPr lvl="1"/>
            <a:r>
              <a:rPr lang="en-US" dirty="0"/>
              <a:t>Outline</a:t>
            </a:r>
          </a:p>
          <a:p>
            <a:pPr lvl="1"/>
            <a:r>
              <a:rPr lang="en-US" dirty="0"/>
              <a:t>Name</a:t>
            </a:r>
          </a:p>
          <a:p>
            <a:r>
              <a:rPr lang="en-US" dirty="0"/>
              <a:t>Keep out area – Where other parts should not be!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859" y="2695118"/>
            <a:ext cx="4266141" cy="1430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9" y="4288420"/>
            <a:ext cx="9144000" cy="25695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41724" y="5295905"/>
            <a:ext cx="5342047" cy="405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7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 Resistor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57682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The Device</a:t>
            </a:r>
          </a:p>
          <a:p>
            <a:r>
              <a:rPr lang="en-US" dirty="0"/>
              <a:t>Maps the symbol to the package</a:t>
            </a:r>
          </a:p>
          <a:p>
            <a:r>
              <a:rPr lang="en-US" dirty="0"/>
              <a:t>There can be multiple “variants”</a:t>
            </a:r>
          </a:p>
          <a:p>
            <a:pPr lvl="1"/>
            <a:r>
              <a:rPr lang="en-US" dirty="0"/>
              <a:t>Different packages</a:t>
            </a:r>
          </a:p>
          <a:p>
            <a:pPr lvl="1"/>
            <a:r>
              <a:rPr lang="en-US" dirty="0"/>
              <a:t>Same symbol</a:t>
            </a:r>
          </a:p>
          <a:p>
            <a:pPr lvl="1"/>
            <a:r>
              <a:rPr lang="en-US" dirty="0"/>
              <a:t>Same kind of device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188" y="2151648"/>
            <a:ext cx="4996974" cy="389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67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In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have the same layers as boards.</a:t>
            </a:r>
          </a:p>
          <a:p>
            <a:r>
              <a:rPr lang="en-US" dirty="0"/>
              <a:t>For packages “t” means device side, “b” means opposite side.</a:t>
            </a:r>
          </a:p>
          <a:p>
            <a:r>
              <a:rPr lang="en-US" dirty="0"/>
              <a:t>If you put the devices on the back side of the board (i.e., “mirror” them), “t” and “b” will swap.</a:t>
            </a:r>
          </a:p>
        </p:txBody>
      </p:sp>
    </p:spTree>
    <p:extLst>
      <p:ext uri="{BB962C8B-B14F-4D97-AF65-F5344CB8AC3E}">
        <p14:creationId xmlns:p14="http://schemas.microsoft.com/office/powerpoint/2010/main" val="1568754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Eagle to design a simple schematic and board.</a:t>
            </a:r>
          </a:p>
          <a:p>
            <a:r>
              <a:rPr lang="en-US" dirty="0"/>
              <a:t>Run it through the tool flow.</a:t>
            </a:r>
          </a:p>
          <a:p>
            <a:r>
              <a:rPr lang="en-US" dirty="0">
                <a:hlinkClick r:id="rId2"/>
              </a:rPr>
              <a:t>https://sites.google.com/a/eng.ucsd.edu/quadcopterclass/labs/lab-2-using-eagle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178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69C4-6D54-194A-85C7-586A0D9A7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Eagle Lint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45B9-43FC-BB46-BC02-8DE1D835F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lint:  </a:t>
            </a:r>
          </a:p>
          <a:p>
            <a:pPr lvl="1"/>
            <a:r>
              <a:rPr lang="en-US" i="1" dirty="0"/>
              <a:t>Tool to check coding standards and other invariants about a computer system.</a:t>
            </a:r>
          </a:p>
          <a:p>
            <a:r>
              <a:rPr lang="en-US" dirty="0" err="1"/>
              <a:t>Eaglint</a:t>
            </a:r>
            <a:r>
              <a:rPr lang="en-US" dirty="0"/>
              <a:t> will check your libraries, schematics</a:t>
            </a:r>
          </a:p>
          <a:p>
            <a:pPr lvl="1"/>
            <a:r>
              <a:rPr lang="en-US" dirty="0"/>
              <a:t>Check for common problems</a:t>
            </a:r>
          </a:p>
          <a:p>
            <a:pPr lvl="1"/>
            <a:r>
              <a:rPr lang="en-US" dirty="0"/>
              <a:t>Check for correctness</a:t>
            </a:r>
          </a:p>
          <a:p>
            <a:pPr lvl="1"/>
            <a:r>
              <a:rPr lang="en-US" dirty="0"/>
              <a:t>Check for style</a:t>
            </a:r>
          </a:p>
          <a:p>
            <a:r>
              <a:rPr lang="en-US" dirty="0"/>
              <a:t>Also checks for other files in your repo</a:t>
            </a:r>
          </a:p>
          <a:p>
            <a:pPr lvl="1"/>
            <a:r>
              <a:rPr lang="en-US" dirty="0" err="1"/>
              <a:t>Eaglint</a:t>
            </a:r>
            <a:r>
              <a:rPr lang="en-US" dirty="0"/>
              <a:t> will tell you what it’s looking for.</a:t>
            </a:r>
          </a:p>
          <a:p>
            <a:pPr lvl="1"/>
            <a:r>
              <a:rPr lang="en-US" dirty="0"/>
              <a:t>Pay attention.</a:t>
            </a:r>
          </a:p>
          <a:p>
            <a:r>
              <a:rPr lang="en-US" dirty="0"/>
              <a:t>Provides a workflow for me to review your designs and provide feedback.</a:t>
            </a:r>
          </a:p>
          <a:p>
            <a:r>
              <a:rPr lang="en-US" dirty="0"/>
              <a:t>To use</a:t>
            </a:r>
          </a:p>
          <a:p>
            <a:pPr lvl="1"/>
            <a:r>
              <a:rPr lang="en-US" dirty="0"/>
              <a:t>Visit </a:t>
            </a:r>
            <a:r>
              <a:rPr lang="en-US" dirty="0">
                <a:hlinkClick r:id="rId2"/>
              </a:rPr>
              <a:t>http://eaglint.nvsl.io</a:t>
            </a:r>
            <a:endParaRPr lang="en-US" dirty="0"/>
          </a:p>
          <a:p>
            <a:pPr lvl="1"/>
            <a:r>
              <a:rPr lang="en-US" dirty="0"/>
              <a:t>You received a welcome email a couple of nights ago.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343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81A3-BF51-5545-AE4A-34E442EE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Eagle Lint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DE2E0-2980-844E-B1DB-CACC04B17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Commit and push your changes to </a:t>
            </a:r>
            <a:r>
              <a:rPr lang="en-US" dirty="0" err="1"/>
              <a:t>github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Submit your repo to </a:t>
            </a:r>
            <a:r>
              <a:rPr lang="en-US" dirty="0" err="1"/>
              <a:t>Eaglint</a:t>
            </a:r>
            <a:r>
              <a:rPr lang="en-US" dirty="0"/>
              <a:t> for a quick check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Submit your repo to </a:t>
            </a:r>
            <a:r>
              <a:rPr lang="en-US" dirty="0" err="1">
                <a:solidFill>
                  <a:srgbClr val="FF0000"/>
                </a:solidFill>
              </a:rPr>
              <a:t>Eaglint</a:t>
            </a:r>
            <a:r>
              <a:rPr lang="en-US" dirty="0">
                <a:solidFill>
                  <a:srgbClr val="FF0000"/>
                </a:solidFill>
              </a:rPr>
              <a:t> for a full check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warnings/errors</a:t>
            </a:r>
          </a:p>
          <a:p>
            <a:pPr marL="400050" lvl="1" indent="0">
              <a:buNone/>
            </a:pPr>
            <a:r>
              <a:rPr lang="en-US" dirty="0"/>
              <a:t>Fix and </a:t>
            </a:r>
            <a:r>
              <a:rPr lang="en-US" dirty="0" err="1"/>
              <a:t>goto</a:t>
            </a:r>
            <a:r>
              <a:rPr lang="en-US" dirty="0"/>
              <a:t> 1.</a:t>
            </a:r>
          </a:p>
          <a:p>
            <a:pPr marL="400050" lvl="1" indent="0">
              <a:buNone/>
            </a:pPr>
            <a:r>
              <a:rPr lang="en-US" dirty="0"/>
              <a:t>Or justify them and </a:t>
            </a:r>
            <a:r>
              <a:rPr lang="en-US" dirty="0" err="1"/>
              <a:t>goto</a:t>
            </a:r>
            <a:r>
              <a:rPr lang="en-US" dirty="0"/>
              <a:t> 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Submit for human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rejected</a:t>
            </a:r>
          </a:p>
          <a:p>
            <a:pPr marL="400050" lvl="1" indent="0">
              <a:buNone/>
            </a:pPr>
            <a:r>
              <a:rPr lang="en-US" dirty="0"/>
              <a:t>Read comments; </a:t>
            </a:r>
            <a:r>
              <a:rPr lang="en-US" dirty="0" err="1"/>
              <a:t>goto</a:t>
            </a:r>
            <a:r>
              <a:rPr lang="en-US" dirty="0"/>
              <a:t> 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Else if accepted</a:t>
            </a:r>
          </a:p>
          <a:p>
            <a:pPr marL="400050" lvl="1" indent="0">
              <a:buNone/>
            </a:pPr>
            <a:r>
              <a:rPr lang="en-US" dirty="0" err="1"/>
              <a:t>Goto</a:t>
            </a:r>
            <a:r>
              <a:rPr lang="en-US" dirty="0"/>
              <a:t> next lab</a:t>
            </a:r>
          </a:p>
        </p:txBody>
      </p:sp>
    </p:spTree>
    <p:extLst>
      <p:ext uri="{BB962C8B-B14F-4D97-AF65-F5344CB8AC3E}">
        <p14:creationId xmlns:p14="http://schemas.microsoft.com/office/powerpoint/2010/main" val="1072275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E4FC-EF5F-C444-B1EC-1755D0ED8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on PCB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F32E4-A95A-5F44-8563-0B0976128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key to PCB design is attention to detail.</a:t>
            </a:r>
          </a:p>
          <a:p>
            <a:pPr lvl="1"/>
            <a:r>
              <a:rPr lang="en-US" dirty="0"/>
              <a:t>Building a real board can take 4 months.</a:t>
            </a:r>
          </a:p>
          <a:p>
            <a:pPr lvl="1"/>
            <a:r>
              <a:rPr lang="en-US" dirty="0"/>
              <a:t>If you make a mistake, it takes 4 months to fix.</a:t>
            </a:r>
          </a:p>
          <a:p>
            <a:pPr lvl="2"/>
            <a:r>
              <a:rPr lang="en-US" dirty="0"/>
              <a:t>Contrast to software:  just recompile and rerun!</a:t>
            </a:r>
          </a:p>
          <a:p>
            <a:pPr lvl="1"/>
            <a:r>
              <a:rPr lang="en-US" dirty="0"/>
              <a:t>Don’t make any mistakes!  Check your work!</a:t>
            </a:r>
          </a:p>
          <a:p>
            <a:r>
              <a:rPr lang="en-US" dirty="0"/>
              <a:t>Grading for PCB labs</a:t>
            </a:r>
          </a:p>
          <a:p>
            <a:pPr lvl="1"/>
            <a:r>
              <a:rPr lang="en-US" dirty="0"/>
              <a:t>A “perfect” score is 10 points</a:t>
            </a:r>
          </a:p>
          <a:p>
            <a:pPr lvl="1"/>
            <a:r>
              <a:rPr lang="en-US" dirty="0"/>
              <a:t>You start out with 15 points.</a:t>
            </a:r>
          </a:p>
          <a:p>
            <a:pPr lvl="1"/>
            <a:r>
              <a:rPr lang="en-US" dirty="0"/>
              <a:t>Every time you submit a design to </a:t>
            </a:r>
            <a:r>
              <a:rPr lang="en-US" dirty="0" err="1"/>
              <a:t>Eaglint</a:t>
            </a:r>
            <a:r>
              <a:rPr lang="en-US" dirty="0"/>
              <a:t>, you lose a point.</a:t>
            </a:r>
          </a:p>
          <a:p>
            <a:pPr lvl="1"/>
            <a:r>
              <a:rPr lang="en-US" dirty="0"/>
              <a:t>Every time you submit a design for human review </a:t>
            </a:r>
            <a:r>
              <a:rPr lang="en-US" dirty="0" err="1"/>
              <a:t>Eaglint</a:t>
            </a:r>
            <a:r>
              <a:rPr lang="en-US" dirty="0"/>
              <a:t>, you lose a point.</a:t>
            </a:r>
          </a:p>
          <a:p>
            <a:pPr lvl="1"/>
            <a:r>
              <a:rPr lang="en-US"/>
              <a:t>You </a:t>
            </a:r>
            <a:r>
              <a:rPr lang="en-US" dirty="0"/>
              <a:t>must complete the labs.</a:t>
            </a:r>
          </a:p>
          <a:p>
            <a:r>
              <a:rPr lang="en-US" dirty="0"/>
              <a:t>”Quick checks” are free.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1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PCBs are Made of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44938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Silkscreen – documentation labels</a:t>
            </a:r>
          </a:p>
          <a:p>
            <a:r>
              <a:rPr lang="en-US" dirty="0"/>
              <a:t>Metal – for making wires</a:t>
            </a:r>
          </a:p>
          <a:p>
            <a:r>
              <a:rPr lang="en-US" dirty="0" err="1"/>
              <a:t>Dialectric</a:t>
            </a:r>
            <a:r>
              <a:rPr lang="en-US" dirty="0"/>
              <a:t> – insulation and structure</a:t>
            </a:r>
          </a:p>
          <a:p>
            <a:r>
              <a:rPr lang="en-US" dirty="0"/>
              <a:t>Solder mask – protective outer coating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50" y="1600200"/>
            <a:ext cx="45339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1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Metal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48" y="1600200"/>
            <a:ext cx="4745041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Metal layers for several components</a:t>
            </a:r>
          </a:p>
          <a:p>
            <a:pPr lvl="1"/>
            <a:r>
              <a:rPr lang="en-US" dirty="0"/>
              <a:t>Conductive “traces” to connect components</a:t>
            </a:r>
          </a:p>
          <a:p>
            <a:pPr lvl="1"/>
            <a:r>
              <a:rPr lang="en-US" dirty="0"/>
              <a:t>Pads for attaching/connecting components</a:t>
            </a:r>
          </a:p>
          <a:p>
            <a:r>
              <a:rPr lang="en-US" dirty="0"/>
              <a:t>N-layer boards have N metal layers </a:t>
            </a:r>
          </a:p>
          <a:p>
            <a:pPr lvl="1"/>
            <a:r>
              <a:rPr lang="en-US" dirty="0"/>
              <a:t>N usually is 2,4,...</a:t>
            </a:r>
          </a:p>
          <a:p>
            <a:pPr lvl="1"/>
            <a:r>
              <a:rPr lang="en-US" dirty="0"/>
              <a:t>Fewer layers </a:t>
            </a:r>
            <a:r>
              <a:rPr lang="en-US" dirty="0">
                <a:sym typeface="Wingdings"/>
              </a:rPr>
              <a:t> cheaper</a:t>
            </a:r>
          </a:p>
          <a:p>
            <a:r>
              <a:rPr lang="en-US" dirty="0">
                <a:sym typeface="Wingdings"/>
              </a:rPr>
              <a:t>Top and bottom layers are for mounting components and routing traces</a:t>
            </a:r>
          </a:p>
          <a:p>
            <a:r>
              <a:rPr lang="en-US" dirty="0">
                <a:sym typeface="Wingdings"/>
              </a:rPr>
              <a:t>Internal layers can serve several purposes</a:t>
            </a:r>
          </a:p>
          <a:p>
            <a:pPr lvl="1"/>
            <a:r>
              <a:rPr lang="en-US" dirty="0">
                <a:sym typeface="Wingdings"/>
              </a:rPr>
              <a:t>Ground and power planes</a:t>
            </a:r>
          </a:p>
          <a:p>
            <a:pPr lvl="1"/>
            <a:r>
              <a:rPr lang="en-US" dirty="0">
                <a:sym typeface="Wingdings"/>
              </a:rPr>
              <a:t>Other signal planes</a:t>
            </a:r>
          </a:p>
          <a:p>
            <a:pPr lvl="1"/>
            <a:r>
              <a:rPr lang="en-US" dirty="0">
                <a:sym typeface="Wingdings"/>
              </a:rPr>
              <a:t>Internal routing layers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134" y="1737622"/>
            <a:ext cx="4038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3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Metal Layers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48" y="1600200"/>
            <a:ext cx="4745041" cy="4525963"/>
          </a:xfrm>
        </p:spPr>
        <p:txBody>
          <a:bodyPr>
            <a:normAutofit/>
          </a:bodyPr>
          <a:lstStyle/>
          <a:p>
            <a:r>
              <a:rPr lang="en-US" dirty="0">
                <a:sym typeface="Wingdings"/>
              </a:rPr>
              <a:t>Thickness is measured in </a:t>
            </a:r>
            <a:r>
              <a:rPr lang="en-US" dirty="0" err="1">
                <a:sym typeface="Wingdings"/>
              </a:rPr>
              <a:t>oz</a:t>
            </a:r>
            <a:r>
              <a:rPr lang="en-US" dirty="0">
                <a:sym typeface="Wingdings"/>
              </a:rPr>
              <a:t> per square foot.</a:t>
            </a:r>
          </a:p>
          <a:p>
            <a:r>
              <a:rPr lang="en-US" dirty="0">
                <a:sym typeface="Wingdings"/>
              </a:rPr>
              <a:t>Standard copper is 1oz</a:t>
            </a:r>
          </a:p>
          <a:p>
            <a:pPr lvl="1"/>
            <a:r>
              <a:rPr lang="en-US" dirty="0">
                <a:sym typeface="Wingdings"/>
              </a:rPr>
              <a:t>About 0.034 mm</a:t>
            </a:r>
          </a:p>
          <a:p>
            <a:r>
              <a:rPr lang="en-US" dirty="0"/>
              <a:t>Thicker metal layers can carry more current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134" y="1737622"/>
            <a:ext cx="4038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0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Dielectric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48" y="1600200"/>
            <a:ext cx="4745041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dielectric in the insulator between metal layers</a:t>
            </a:r>
          </a:p>
          <a:p>
            <a:r>
              <a:rPr lang="en-US" dirty="0">
                <a:sym typeface="Wingdings"/>
              </a:rPr>
              <a:t>Most PCBs use FR4</a:t>
            </a:r>
          </a:p>
          <a:p>
            <a:pPr lvl="1"/>
            <a:r>
              <a:rPr lang="en-US" dirty="0">
                <a:sym typeface="Wingdings"/>
              </a:rPr>
              <a:t>“glass reinforced epoxy laminate”</a:t>
            </a:r>
          </a:p>
          <a:p>
            <a:pPr lvl="1"/>
            <a:r>
              <a:rPr lang="en-US" dirty="0">
                <a:sym typeface="Wingdings"/>
              </a:rPr>
              <a:t>i.e., fancy fiberglass</a:t>
            </a:r>
          </a:p>
          <a:p>
            <a:pPr lvl="1"/>
            <a:r>
              <a:rPr lang="en-US" dirty="0">
                <a:sym typeface="Wingdings"/>
              </a:rPr>
              <a:t>“FR” means “flame retardant”</a:t>
            </a:r>
          </a:p>
          <a:p>
            <a:r>
              <a:rPr lang="en-US" dirty="0">
                <a:sym typeface="Wingdings"/>
              </a:rPr>
              <a:t>Other specialized dielectrics are are available</a:t>
            </a:r>
          </a:p>
          <a:p>
            <a:pPr lvl="1"/>
            <a:r>
              <a:rPr lang="en-US" dirty="0">
                <a:sym typeface="Wingdings"/>
              </a:rPr>
              <a:t>To support high speed circuits</a:t>
            </a:r>
          </a:p>
          <a:p>
            <a:pPr lvl="1"/>
            <a:r>
              <a:rPr lang="en-US" dirty="0">
                <a:sym typeface="Wingdings"/>
              </a:rPr>
              <a:t>To manage thermal expansion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992" y="1766753"/>
            <a:ext cx="32893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2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Solder Mask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49" y="1600200"/>
            <a:ext cx="4223892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solder masking is a polymer (plastic) coating on the top and bottom of the board</a:t>
            </a:r>
          </a:p>
          <a:p>
            <a:r>
              <a:rPr lang="en-US" dirty="0">
                <a:sym typeface="Wingdings"/>
              </a:rPr>
              <a:t>Solder does not adhere to it.</a:t>
            </a:r>
          </a:p>
          <a:p>
            <a:r>
              <a:rPr lang="en-US" dirty="0">
                <a:sym typeface="Wingdings"/>
              </a:rPr>
              <a:t>It serves several needs</a:t>
            </a:r>
          </a:p>
          <a:p>
            <a:pPr lvl="1"/>
            <a:r>
              <a:rPr lang="en-US" dirty="0">
                <a:sym typeface="Wingdings"/>
              </a:rPr>
              <a:t>Protects the top and bottom metal from oxidation.</a:t>
            </a:r>
          </a:p>
          <a:p>
            <a:pPr lvl="1"/>
            <a:r>
              <a:rPr lang="en-US" dirty="0">
                <a:sym typeface="Wingdings"/>
              </a:rPr>
              <a:t>Helps prevent solder bridges</a:t>
            </a:r>
          </a:p>
          <a:p>
            <a:r>
              <a:rPr lang="en-US" dirty="0"/>
              <a:t>Gives the board color</a:t>
            </a:r>
          </a:p>
          <a:p>
            <a:pPr lvl="1"/>
            <a:r>
              <a:rPr lang="en-US" dirty="0"/>
              <a:t>FR4 is brown</a:t>
            </a:r>
          </a:p>
          <a:p>
            <a:pPr lvl="1"/>
            <a:r>
              <a:rPr lang="en-US" dirty="0"/>
              <a:t>Solder mask comes in several colors.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50" y="1806274"/>
            <a:ext cx="45339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72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Silkscreen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048" y="1600200"/>
            <a:ext cx="4745041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It’s an opaque (usually) white epoxy or polymer</a:t>
            </a:r>
          </a:p>
          <a:p>
            <a:r>
              <a:rPr lang="en-US" dirty="0"/>
              <a:t>It provides documentation and markings</a:t>
            </a:r>
          </a:p>
          <a:p>
            <a:pPr lvl="1"/>
            <a:r>
              <a:rPr lang="en-US" dirty="0"/>
              <a:t>References designators</a:t>
            </a:r>
          </a:p>
          <a:p>
            <a:pPr lvl="1"/>
            <a:r>
              <a:rPr lang="en-US" dirty="0"/>
              <a:t>Part outlines</a:t>
            </a:r>
          </a:p>
          <a:p>
            <a:pPr lvl="1"/>
            <a:r>
              <a:rPr lang="en-US" dirty="0"/>
              <a:t>Logos</a:t>
            </a:r>
          </a:p>
          <a:p>
            <a:pPr lvl="1"/>
            <a:r>
              <a:rPr lang="en-US" dirty="0"/>
              <a:t>Serial numbers etc.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264" y="1600200"/>
            <a:ext cx="43053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21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Making Connections Between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017006" cy="4525963"/>
          </a:xfrm>
        </p:spPr>
        <p:txBody>
          <a:bodyPr>
            <a:normAutofit/>
          </a:bodyPr>
          <a:lstStyle/>
          <a:p>
            <a:r>
              <a:rPr lang="en-US" dirty="0"/>
              <a:t>Plated holes connect metal layers.</a:t>
            </a:r>
          </a:p>
          <a:p>
            <a:pPr lvl="1"/>
            <a:r>
              <a:rPr lang="en-US" dirty="0"/>
              <a:t>Drill a hole</a:t>
            </a:r>
          </a:p>
          <a:p>
            <a:pPr lvl="1"/>
            <a:r>
              <a:rPr lang="en-US" dirty="0"/>
              <a:t>Electroplate it with copper</a:t>
            </a:r>
          </a:p>
          <a:p>
            <a:r>
              <a:rPr lang="en-US" dirty="0"/>
              <a:t>The plating attaches to metal that the hole passes through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638" y="1748020"/>
            <a:ext cx="4714471" cy="430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37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38744</TotalTime>
  <Words>1592</Words>
  <Application>Microsoft Macintosh PowerPoint</Application>
  <PresentationFormat>On-screen Show (4:3)</PresentationFormat>
  <Paragraphs>331</Paragraphs>
  <Slides>29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Lab 1: Printed Circuit Boards: Layers, Layers, Layers</vt:lpstr>
      <vt:lpstr>Eagle Trick: The Command Line</vt:lpstr>
      <vt:lpstr>PCBs are Made of Layers</vt:lpstr>
      <vt:lpstr>Metal Layers</vt:lpstr>
      <vt:lpstr>Metal Layers (cont.)</vt:lpstr>
      <vt:lpstr>Dielectric </vt:lpstr>
      <vt:lpstr>Solder Mask </vt:lpstr>
      <vt:lpstr>Silkscreen</vt:lpstr>
      <vt:lpstr>Making Connections Between Layers</vt:lpstr>
      <vt:lpstr>Pads and Vias</vt:lpstr>
      <vt:lpstr>Designing Through-hole Pads</vt:lpstr>
      <vt:lpstr>Lots of Choices, in Theory</vt:lpstr>
      <vt:lpstr>Resources</vt:lpstr>
      <vt:lpstr>Steps for Designing PCBs</vt:lpstr>
      <vt:lpstr>Units</vt:lpstr>
      <vt:lpstr>Designing with Layers</vt:lpstr>
      <vt:lpstr>Eagle Layers</vt:lpstr>
      <vt:lpstr>Useful Layer Commands</vt:lpstr>
      <vt:lpstr>Layer Demo</vt:lpstr>
      <vt:lpstr>Eagle Libraries</vt:lpstr>
      <vt:lpstr>Libraries</vt:lpstr>
      <vt:lpstr>Example:  A Resistor</vt:lpstr>
      <vt:lpstr>Example:  A Resistor</vt:lpstr>
      <vt:lpstr>Example: A Resistor</vt:lpstr>
      <vt:lpstr>Layers In Packages</vt:lpstr>
      <vt:lpstr>The Lab</vt:lpstr>
      <vt:lpstr>Eagle Lint</vt:lpstr>
      <vt:lpstr>Eagle Lint Process</vt:lpstr>
      <vt:lpstr>Grading on PCB Labs</vt:lpstr>
    </vt:vector>
  </TitlesOfParts>
  <Company>University of California, San Diego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PCBs</dc:title>
  <dc:creator>Steven Swanson</dc:creator>
  <cp:lastModifiedBy>Swanson, Steven</cp:lastModifiedBy>
  <cp:revision>91</cp:revision>
  <dcterms:created xsi:type="dcterms:W3CDTF">2014-10-08T22:12:54Z</dcterms:created>
  <dcterms:modified xsi:type="dcterms:W3CDTF">2019-02-23T03:31:52Z</dcterms:modified>
</cp:coreProperties>
</file>