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7" d="100"/>
          <a:sy n="147" d="100"/>
        </p:scale>
        <p:origin x="-6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7C4F8-16F2-034F-B62C-E7DA00D65955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5028-07DD-2948-8356-00D99A91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BDC6-3B02-47EA-A92B-8996557DDF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2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0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6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8825-7C65-DE49-B151-1F6315860DA4}" type="datetimeFigureOut">
              <a:rPr lang="en-US" smtClean="0"/>
              <a:t>4/20/17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8825-7C65-DE49-B151-1F6315860DA4}" type="datetimeFigureOut">
              <a:rPr lang="en-US" smtClean="0"/>
              <a:t>4/20/17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ADE88-D59B-984F-BCD8-200521B8C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2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Schematic Design </a:t>
            </a:r>
            <a:r>
              <a:rPr lang="en-US" dirty="0" smtClean="0"/>
              <a:t>Reviews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Attention to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a PCB to work means getting nothing wrong</a:t>
            </a:r>
          </a:p>
          <a:p>
            <a:r>
              <a:rPr lang="en-US" dirty="0" smtClean="0"/>
              <a:t>You won’t have time for a </a:t>
            </a:r>
            <a:r>
              <a:rPr lang="en-US" dirty="0" err="1" smtClean="0"/>
              <a:t>respin</a:t>
            </a:r>
            <a:r>
              <a:rPr lang="en-US" dirty="0" smtClean="0"/>
              <a:t>, so we get one shot</a:t>
            </a:r>
          </a:p>
          <a:p>
            <a:r>
              <a:rPr lang="en-US" dirty="0" smtClean="0"/>
              <a:t>You have to get everything right if we want to end up with a flying quad copter.</a:t>
            </a:r>
          </a:p>
          <a:p>
            <a:r>
              <a:rPr lang="en-US" dirty="0" smtClean="0"/>
              <a:t>It’s called </a:t>
            </a:r>
            <a:r>
              <a:rPr lang="en-US" i="1" dirty="0" smtClean="0"/>
              <a:t>hard</a:t>
            </a:r>
            <a:r>
              <a:rPr lang="en-US" dirty="0" smtClean="0"/>
              <a:t>ware for a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3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Every device in our library and every schematic will be reviewed by one other person</a:t>
            </a:r>
          </a:p>
          <a:p>
            <a:pPr lvl="1"/>
            <a:r>
              <a:rPr lang="en-US" dirty="0" smtClean="0"/>
              <a:t>Fill in REVIEWER attribute on the device</a:t>
            </a:r>
          </a:p>
          <a:p>
            <a:pPr lvl="1"/>
            <a:r>
              <a:rPr lang="en-US" dirty="0" smtClean="0"/>
              <a:t>If you review a part, you are just as responsible for errors as the original designer.</a:t>
            </a:r>
          </a:p>
          <a:p>
            <a:r>
              <a:rPr lang="en-US" dirty="0" smtClean="0"/>
              <a:t>If you really want your </a:t>
            </a:r>
            <a:r>
              <a:rPr lang="en-US" dirty="0" err="1" smtClean="0"/>
              <a:t>quadcopter</a:t>
            </a:r>
            <a:r>
              <a:rPr lang="en-US" dirty="0" smtClean="0"/>
              <a:t> to fly, you should review everything yourself.</a:t>
            </a:r>
          </a:p>
          <a:p>
            <a:r>
              <a:rPr lang="en-US" dirty="0" smtClean="0"/>
              <a:t>Do not be afraid to call out problems.</a:t>
            </a:r>
          </a:p>
          <a:p>
            <a:r>
              <a:rPr lang="en-US" dirty="0" smtClean="0"/>
              <a:t>Do not take problems that other people identify in your work personally.  They are helping you.</a:t>
            </a:r>
          </a:p>
        </p:txBody>
      </p:sp>
    </p:spTree>
    <p:extLst>
      <p:ext uri="{BB962C8B-B14F-4D97-AF65-F5344CB8AC3E}">
        <p14:creationId xmlns:p14="http://schemas.microsoft.com/office/powerpoint/2010/main" val="1466792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Review Process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smtClean="0"/>
              <a:t>Reviewers must be steadfast,</a:t>
            </a:r>
            <a:r>
              <a:rPr lang="en-US" baseline="0" dirty="0" smtClean="0"/>
              <a:t> picky, and demanding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accept hand waving!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8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not sure, ask someone else.</a:t>
            </a:r>
          </a:p>
          <a:p>
            <a:pPr marL="742912" marR="0" lvl="1" indent="-285736" algn="l" defTabSz="9143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You are all doing the same design, so there’s lots of expertise around.</a:t>
            </a:r>
          </a:p>
          <a:p>
            <a:r>
              <a:rPr lang="en-US" dirty="0"/>
              <a:t>The reviewer should do the review </a:t>
            </a:r>
            <a:r>
              <a:rPr lang="en-US" i="1" dirty="0"/>
              <a:t>on their own</a:t>
            </a:r>
            <a:r>
              <a:rPr lang="en-US" dirty="0"/>
              <a:t> and then meet with the designer to ask questions.</a:t>
            </a:r>
          </a:p>
          <a:p>
            <a:r>
              <a:rPr lang="en-US" dirty="0"/>
              <a:t>Make sure to allocate enough time for this meeting – 30min at least.</a:t>
            </a:r>
          </a:p>
          <a:p>
            <a:r>
              <a:rPr lang="en-US" dirty="0"/>
              <a:t>It is not the designer task to convince the reviewer that their design is correct.  The reviewer must convince themselves, one way or the other.</a:t>
            </a:r>
          </a:p>
          <a:p>
            <a:pPr indent="-285736">
              <a:buFont typeface="Arial" pitchFamily="34" charset="0"/>
              <a:buChar char="–"/>
              <a:defRPr/>
            </a:pPr>
            <a:endParaRPr lang="en-US" sz="32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7250" y="117475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09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Reviews for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</a:t>
            </a:r>
            <a:r>
              <a:rPr lang="en-US" baseline="0" dirty="0" smtClean="0"/>
              <a:t> packages, symbols, and devices is a well defined task, determining whether its correct is relatively easy.</a:t>
            </a:r>
            <a:endParaRPr lang="en-US" dirty="0" smtClean="0"/>
          </a:p>
          <a:p>
            <a:r>
              <a:rPr lang="en-US" dirty="0" smtClean="0"/>
              <a:t>The designer should provide all the</a:t>
            </a:r>
            <a:r>
              <a:rPr lang="en-US" baseline="0" dirty="0" smtClean="0"/>
              <a:t> necessary materials</a:t>
            </a:r>
            <a:endParaRPr lang="en-US" dirty="0" smtClean="0"/>
          </a:p>
          <a:p>
            <a:pPr lvl="1"/>
            <a:r>
              <a:rPr lang="en-US" dirty="0" smtClean="0"/>
              <a:t>In your case, this means you need to provide the other group with a PDF of the datasheet for your LEDs.</a:t>
            </a:r>
          </a:p>
        </p:txBody>
      </p:sp>
    </p:spTree>
    <p:extLst>
      <p:ext uri="{BB962C8B-B14F-4D97-AF65-F5344CB8AC3E}">
        <p14:creationId xmlns:p14="http://schemas.microsoft.com/office/powerpoint/2010/main" val="409116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 Checklist for Packages/Devices/Symbols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 the LEDs you selected</a:t>
            </a:r>
          </a:p>
          <a:p>
            <a:pPr lvl="1"/>
            <a:r>
              <a:rPr lang="en-US" dirty="0" smtClean="0"/>
              <a:t>Did the designer give you the correct data sheet?</a:t>
            </a:r>
          </a:p>
          <a:p>
            <a:pPr lvl="1"/>
            <a:r>
              <a:rPr lang="en-US" dirty="0" smtClean="0"/>
              <a:t>Did they design for the right package?</a:t>
            </a:r>
          </a:p>
          <a:p>
            <a:pPr lvl="1"/>
            <a:r>
              <a:rPr lang="en-US" dirty="0" smtClean="0"/>
              <a:t>Is the item available on </a:t>
            </a:r>
            <a:r>
              <a:rPr lang="en-US" dirty="0" err="1" smtClean="0"/>
              <a:t>Digikey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Pad size and location</a:t>
            </a:r>
          </a:p>
          <a:p>
            <a:pPr lvl="1"/>
            <a:r>
              <a:rPr lang="en-US" dirty="0" smtClean="0"/>
              <a:t>Pad dimensions for surface mount parts</a:t>
            </a:r>
          </a:p>
          <a:p>
            <a:pPr lvl="2"/>
            <a:r>
              <a:rPr lang="en-US" dirty="0" smtClean="0"/>
              <a:t>Does the pad extend at least 1mm out from the side of the package, so its easy to solder?</a:t>
            </a:r>
          </a:p>
          <a:p>
            <a:pPr lvl="2"/>
            <a:r>
              <a:rPr lang="en-US" dirty="0" smtClean="0"/>
              <a:t>Does it otherwise match the manufactures recommendations?</a:t>
            </a:r>
          </a:p>
          <a:p>
            <a:pPr lvl="1"/>
            <a:r>
              <a:rPr lang="en-US" dirty="0" smtClean="0"/>
              <a:t>Hole diameter for through-hole parts.</a:t>
            </a:r>
          </a:p>
          <a:p>
            <a:pPr lvl="2"/>
            <a:r>
              <a:rPr lang="en-US" dirty="0" smtClean="0"/>
              <a:t>Bigger than the wire.</a:t>
            </a:r>
          </a:p>
          <a:p>
            <a:pPr lvl="2"/>
            <a:r>
              <a:rPr lang="en-US" dirty="0" smtClean="0"/>
              <a:t>Plating will make it smaller.  Will it still be big enough?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Pin Numbers and Mapping</a:t>
            </a:r>
          </a:p>
          <a:p>
            <a:pPr lvl="1"/>
            <a:r>
              <a:rPr lang="en-US" dirty="0" smtClean="0"/>
              <a:t>Do the pins in the schematic symbol map to the right physical pins?</a:t>
            </a:r>
          </a:p>
          <a:p>
            <a:pPr lvl="1"/>
            <a:r>
              <a:rPr lang="en-US" dirty="0" smtClean="0"/>
              <a:t>Do the physical pins match what’s in the data sheet?</a:t>
            </a:r>
          </a:p>
          <a:p>
            <a:pPr lvl="1"/>
            <a:r>
              <a:rPr lang="en-US" dirty="0" smtClean="0"/>
              <a:t>Are you sure you understand how the drawings in the data sheet are oriented?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Silkscreen</a:t>
            </a:r>
          </a:p>
          <a:p>
            <a:pPr lvl="1"/>
            <a:r>
              <a:rPr lang="en-US" dirty="0" smtClean="0"/>
              <a:t>Are all the silk screen element in layer </a:t>
            </a:r>
            <a:r>
              <a:rPr lang="en-US" dirty="0" err="1" smtClean="0"/>
              <a:t>tPlace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Does the silk screen show how the device should be oriented?</a:t>
            </a:r>
          </a:p>
          <a:p>
            <a:pPr lvl="1"/>
            <a:r>
              <a:rPr lang="en-US" dirty="0" smtClean="0"/>
              <a:t>Does it include a part outline in </a:t>
            </a:r>
            <a:r>
              <a:rPr lang="en-US" dirty="0" err="1" smtClean="0"/>
              <a:t>tPlace</a:t>
            </a:r>
            <a:r>
              <a:rPr lang="en-US" dirty="0" smtClean="0"/>
              <a:t>?  It should.</a:t>
            </a:r>
          </a:p>
          <a:p>
            <a:pPr lvl="1"/>
            <a:r>
              <a:rPr lang="en-US" dirty="0" smtClean="0"/>
              <a:t>Do lines of the silkscreen cross pads?  They shouldn’t.</a:t>
            </a:r>
          </a:p>
          <a:p>
            <a:pPr lvl="1"/>
            <a:r>
              <a:rPr lang="en-US" dirty="0" smtClean="0"/>
              <a:t>Is the Name attribute in </a:t>
            </a:r>
            <a:r>
              <a:rPr lang="en-US" dirty="0" err="1" smtClean="0"/>
              <a:t>tName</a:t>
            </a:r>
            <a:r>
              <a:rPr lang="en-US" dirty="0" smtClean="0"/>
              <a:t>?  </a:t>
            </a:r>
            <a:r>
              <a:rPr lang="en-US" dirty="0" smtClean="0"/>
              <a:t>It should be</a:t>
            </a:r>
          </a:p>
          <a:p>
            <a:pPr lvl="1"/>
            <a:r>
              <a:rPr lang="en-US" dirty="0" smtClean="0"/>
              <a:t>Is the Value attribute in </a:t>
            </a:r>
            <a:r>
              <a:rPr lang="en-US" dirty="0" err="1" smtClean="0"/>
              <a:t>tValue</a:t>
            </a:r>
            <a:r>
              <a:rPr lang="en-US" dirty="0" smtClean="0"/>
              <a:t>?  </a:t>
            </a:r>
            <a:r>
              <a:rPr lang="en-US" dirty="0" smtClean="0"/>
              <a:t>It </a:t>
            </a:r>
            <a:r>
              <a:rPr lang="en-US" dirty="0" smtClean="0"/>
              <a:t>should </a:t>
            </a:r>
            <a:r>
              <a:rPr lang="en-US" dirty="0" smtClean="0"/>
              <a:t>be.</a:t>
            </a:r>
          </a:p>
          <a:p>
            <a:pPr lvl="1"/>
            <a:r>
              <a:rPr lang="en-US" dirty="0" smtClean="0"/>
              <a:t>Is</a:t>
            </a:r>
            <a:r>
              <a:rPr lang="en-US" baseline="0" dirty="0" smtClean="0"/>
              <a:t> all text </a:t>
            </a:r>
            <a:r>
              <a:rPr lang="en-US" baseline="0" dirty="0" smtClean="0"/>
              <a:t>in </a:t>
            </a:r>
            <a:r>
              <a:rPr lang="en-US" baseline="0" dirty="0" smtClean="0"/>
              <a:t>the vector font?  None of the other fonts work.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dirty="0" smtClean="0"/>
              <a:t>Is the Value attribute in </a:t>
            </a:r>
            <a:r>
              <a:rPr lang="en-US" dirty="0" err="1" smtClean="0"/>
              <a:t>tValue</a:t>
            </a:r>
            <a:r>
              <a:rPr lang="en-US" dirty="0" smtClean="0"/>
              <a:t>? </a:t>
            </a:r>
            <a:r>
              <a:rPr lang="en-US" dirty="0" smtClean="0"/>
              <a:t>It should be.</a:t>
            </a:r>
          </a:p>
          <a:p>
            <a:pPr lvl="1"/>
            <a:r>
              <a:rPr lang="en-US" dirty="0" smtClean="0"/>
              <a:t>Is there a bounding box in </a:t>
            </a:r>
            <a:r>
              <a:rPr lang="en-US" dirty="0" err="1" smtClean="0"/>
              <a:t>tKeepout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 smtClean="0"/>
              <a:t>Did they set the prefix for the device?</a:t>
            </a:r>
          </a:p>
          <a:p>
            <a:pPr lvl="2"/>
            <a:r>
              <a:rPr lang="en-US" dirty="0"/>
              <a:t>Resistors, </a:t>
            </a:r>
            <a:r>
              <a:rPr lang="en-US" dirty="0" smtClean="0"/>
              <a:t>R</a:t>
            </a:r>
            <a:endParaRPr lang="en-US" dirty="0"/>
          </a:p>
          <a:p>
            <a:pPr lvl="2"/>
            <a:r>
              <a:rPr lang="en-US" dirty="0"/>
              <a:t>Capacitors, C</a:t>
            </a:r>
          </a:p>
          <a:p>
            <a:pPr lvl="2"/>
            <a:r>
              <a:rPr lang="en-US" dirty="0"/>
              <a:t>Inductors, L</a:t>
            </a:r>
          </a:p>
          <a:p>
            <a:pPr lvl="2"/>
            <a:r>
              <a:rPr lang="en-US" dirty="0" err="1"/>
              <a:t>Diodes</a:t>
            </a:r>
            <a:r>
              <a:rPr lang="en-US" dirty="0" err="1" smtClean="0"/>
              <a:t>,D</a:t>
            </a:r>
            <a:endParaRPr lang="en-US" dirty="0"/>
          </a:p>
          <a:p>
            <a:pPr lvl="2"/>
            <a:r>
              <a:rPr lang="en-US" dirty="0" err="1"/>
              <a:t>Transistors</a:t>
            </a:r>
            <a:r>
              <a:rPr lang="en-US" dirty="0" err="1" smtClean="0"/>
              <a:t>,Q</a:t>
            </a:r>
            <a:endParaRPr lang="en-US" dirty="0"/>
          </a:p>
          <a:p>
            <a:pPr lvl="2"/>
            <a:r>
              <a:rPr lang="en-US" dirty="0"/>
              <a:t>ICs,	U</a:t>
            </a:r>
          </a:p>
          <a:p>
            <a:pPr lvl="2"/>
            <a:r>
              <a:rPr lang="en-US" dirty="0"/>
              <a:t>Header pins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J</a:t>
            </a:r>
            <a:endParaRPr lang="en-US" dirty="0"/>
          </a:p>
          <a:p>
            <a:pPr lvl="2"/>
            <a:r>
              <a:rPr lang="en-US" dirty="0"/>
              <a:t>Jacks &amp; </a:t>
            </a:r>
            <a:r>
              <a:rPr lang="en-US" dirty="0" err="1"/>
              <a:t>Plugs</a:t>
            </a:r>
            <a:r>
              <a:rPr lang="en-US" dirty="0" err="1" smtClean="0"/>
              <a:t>,J</a:t>
            </a:r>
            <a:endParaRPr lang="en-US" dirty="0"/>
          </a:p>
          <a:p>
            <a:pPr lvl="2"/>
            <a:r>
              <a:rPr lang="en-US" dirty="0" err="1"/>
              <a:t>Switches</a:t>
            </a:r>
            <a:r>
              <a:rPr lang="en-US" dirty="0" err="1" smtClean="0"/>
              <a:t>,S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Does it pass </a:t>
            </a:r>
            <a:r>
              <a:rPr lang="en-US" dirty="0" err="1" smtClean="0">
                <a:solidFill>
                  <a:srgbClr val="FF0000"/>
                </a:solidFill>
              </a:rPr>
              <a:t>EagleLint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2120" y="24796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 Checklist for Packages/Devices/Symbols (</a:t>
            </a:r>
            <a:r>
              <a:rPr lang="en-US" baseline="0" dirty="0" err="1" smtClean="0"/>
              <a:t>cont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Symbol</a:t>
            </a:r>
          </a:p>
          <a:p>
            <a:pPr lvl="1"/>
            <a:r>
              <a:rPr lang="en-US" dirty="0" smtClean="0"/>
              <a:t>Is the symbol a reasonable size? (big enough to accommodate the pins and the name, etc., but not too much bigger)</a:t>
            </a:r>
          </a:p>
          <a:p>
            <a:pPr lvl="1"/>
            <a:r>
              <a:rPr lang="en-US" dirty="0" smtClean="0"/>
              <a:t>Are the pins arranged in a sensible fashion?</a:t>
            </a:r>
          </a:p>
          <a:p>
            <a:pPr lvl="1"/>
            <a:r>
              <a:rPr lang="en-US" dirty="0" smtClean="0"/>
              <a:t>Are the pins placed aligned on a 0.1” (2.54mm) grid?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Device</a:t>
            </a:r>
          </a:p>
          <a:p>
            <a:pPr lvl="1"/>
            <a:r>
              <a:rPr lang="en-US" dirty="0" smtClean="0"/>
              <a:t>Does the device have the appropriate attributes?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8259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r>
              <a:rPr lang="en-US" baseline="0" dirty="0" smtClean="0"/>
              <a:t> Reviews for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lvl="0"/>
            <a:r>
              <a:rPr lang="en-US" dirty="0" smtClean="0"/>
              <a:t>You are all building the same design, so you should be very familiar with what the other team’s design will do</a:t>
            </a:r>
          </a:p>
          <a:p>
            <a:pPr lvl="0"/>
            <a:r>
              <a:rPr lang="en-US" dirty="0" smtClean="0"/>
              <a:t>It is not enough to look it over say it looks basically correct.</a:t>
            </a:r>
          </a:p>
          <a:p>
            <a:pPr lvl="0"/>
            <a:r>
              <a:rPr lang="en-US" dirty="0" smtClean="0"/>
              <a:t>You need to check EVERYTHING!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0625" y="442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5250" y="3159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1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Review</a:t>
            </a:r>
            <a:r>
              <a:rPr lang="en-US" baseline="0" dirty="0" smtClean="0"/>
              <a:t> Checklist for Schematics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Documentation</a:t>
            </a:r>
          </a:p>
          <a:p>
            <a:pPr lvl="1"/>
            <a:r>
              <a:rPr lang="en-US" dirty="0" smtClean="0"/>
              <a:t>Are all the names and values visible?</a:t>
            </a:r>
          </a:p>
          <a:p>
            <a:pPr lvl="1"/>
            <a:r>
              <a:rPr lang="en-US" dirty="0" smtClean="0"/>
              <a:t>Is the schematic laid out nicely?  Is it organized?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Connectivity</a:t>
            </a:r>
          </a:p>
          <a:p>
            <a:pPr lvl="1"/>
            <a:r>
              <a:rPr lang="en-US" dirty="0" smtClean="0"/>
              <a:t>Are all non-connected nets labeled?</a:t>
            </a:r>
          </a:p>
          <a:p>
            <a:pPr lvl="1"/>
            <a:r>
              <a:rPr lang="en-US" dirty="0" smtClean="0"/>
              <a:t>Are all pins on all parts connected?  If not,</a:t>
            </a:r>
            <a:r>
              <a:rPr lang="en-US" baseline="0" dirty="0" smtClean="0"/>
              <a:t> why?</a:t>
            </a:r>
          </a:p>
          <a:p>
            <a:pPr lvl="1"/>
            <a:r>
              <a:rPr lang="en-US" dirty="0" smtClean="0"/>
              <a:t>Are all the grounds connected? Is there only one </a:t>
            </a:r>
            <a:r>
              <a:rPr lang="en-US" dirty="0" smtClean="0"/>
              <a:t>BAT_GND ground net and one GND net?</a:t>
            </a:r>
            <a:endParaRPr lang="en-US" dirty="0" smtClean="0"/>
          </a:p>
          <a:p>
            <a:pPr lvl="1"/>
            <a:r>
              <a:rPr lang="en-US" dirty="0" smtClean="0"/>
              <a:t>Is each power pin attached to the right power supply?</a:t>
            </a:r>
          </a:p>
          <a:p>
            <a:pPr lvl="1"/>
            <a:r>
              <a:rPr lang="en-US" dirty="0" smtClean="0"/>
              <a:t>Is each ground pin attached to right ground?</a:t>
            </a:r>
          </a:p>
          <a:p>
            <a:pPr lvl="1"/>
            <a:r>
              <a:rPr lang="en-US" baseline="0" dirty="0" smtClean="0"/>
              <a:t>Are all the pins actually connected?  Or do they just look connected? (drag parts around to see)</a:t>
            </a:r>
          </a:p>
          <a:p>
            <a:pPr lvl="0"/>
            <a:r>
              <a:rPr lang="en-US" baseline="0" dirty="0" smtClean="0">
                <a:solidFill>
                  <a:srgbClr val="FF0000"/>
                </a:solidFill>
              </a:rPr>
              <a:t>Functionality</a:t>
            </a:r>
          </a:p>
          <a:p>
            <a:pPr lvl="1"/>
            <a:r>
              <a:rPr lang="en-US" dirty="0"/>
              <a:t>Does the schematic do what it’s supposed to</a:t>
            </a:r>
            <a:r>
              <a:rPr lang="en-US" dirty="0" smtClean="0"/>
              <a:t>?</a:t>
            </a:r>
          </a:p>
          <a:p>
            <a:pPr lvl="1"/>
            <a:r>
              <a:rPr lang="en-US" baseline="0" dirty="0" smtClean="0"/>
              <a:t>Why was the value of each resistors and cap chosen?</a:t>
            </a:r>
          </a:p>
          <a:p>
            <a:pPr lvl="1"/>
            <a:r>
              <a:rPr lang="en-US" dirty="0" smtClean="0"/>
              <a:t>Are the decoupling caps the right size?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Have all the devices been through proper design reviews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Are the libraries in the schematic up to date?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Does it pass </a:t>
            </a:r>
            <a:r>
              <a:rPr lang="en-US" dirty="0" err="1" smtClean="0">
                <a:solidFill>
                  <a:srgbClr val="FF0000"/>
                </a:solidFill>
              </a:rPr>
              <a:t>eaglelint</a:t>
            </a:r>
            <a:r>
              <a:rPr lang="en-US">
                <a:solidFill>
                  <a:srgbClr val="FF0000"/>
                </a:solidFill>
              </a:rPr>
              <a:t>?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29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</TotalTime>
  <Words>857</Words>
  <Application>Microsoft Macintosh PowerPoint</Application>
  <PresentationFormat>On-screen Show (4:3)</PresentationFormat>
  <Paragraphs>93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Schematic Design Reviews</vt:lpstr>
      <vt:lpstr>Attention to Detail</vt:lpstr>
      <vt:lpstr>Design Review Process</vt:lpstr>
      <vt:lpstr>Design Review Process (Cont.)</vt:lpstr>
      <vt:lpstr>Design Reviews for Devices</vt:lpstr>
      <vt:lpstr>Design Review Checklist for Packages/Devices/Symbols</vt:lpstr>
      <vt:lpstr>Design Review Checklist for Packages/Devices/Symbols (cont)</vt:lpstr>
      <vt:lpstr>Design Reviews for Schematics</vt:lpstr>
      <vt:lpstr>Design Review Checklist for Schematics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The IMU, The Gimbals, and the Motor</dc:title>
  <dc:creator>Steven Swanson</dc:creator>
  <cp:lastModifiedBy>Steven Swanson</cp:lastModifiedBy>
  <cp:revision>42</cp:revision>
  <dcterms:created xsi:type="dcterms:W3CDTF">2015-04-07T03:43:57Z</dcterms:created>
  <dcterms:modified xsi:type="dcterms:W3CDTF">2017-04-20T18:22:21Z</dcterms:modified>
</cp:coreProperties>
</file>