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1" r:id="rId15"/>
    <p:sldId id="257" r:id="rId16"/>
    <p:sldId id="258" r:id="rId17"/>
    <p:sldId id="279" r:id="rId18"/>
    <p:sldId id="260" r:id="rId19"/>
    <p:sldId id="283" r:id="rId20"/>
    <p:sldId id="284" r:id="rId21"/>
    <p:sldId id="285" r:id="rId22"/>
    <p:sldId id="286" r:id="rId23"/>
    <p:sldId id="287" r:id="rId24"/>
    <p:sldId id="259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81" r:id="rId35"/>
    <p:sldId id="289" r:id="rId36"/>
    <p:sldId id="290" r:id="rId37"/>
    <p:sldId id="261" r:id="rId38"/>
    <p:sldId id="262" r:id="rId39"/>
    <p:sldId id="268" r:id="rId40"/>
    <p:sldId id="263" r:id="rId41"/>
    <p:sldId id="264" r:id="rId42"/>
    <p:sldId id="265" r:id="rId43"/>
    <p:sldId id="266" r:id="rId44"/>
    <p:sldId id="267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2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d.com.au/articles/Stackup_Planning_AN2011_2.pdf" TargetMode="External"/><Relationship Id="rId3" Type="http://schemas.openxmlformats.org/officeDocument/2006/relationships/hyperlink" Target="https://www.youtube.com/playlist?list=PL8zP8UuDk8a0ZNWiteC-7PHx1HCeBY0q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Printed Circuit Boards: Layers, Layers,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 and </a:t>
            </a:r>
            <a:r>
              <a:rPr lang="en-US" dirty="0" err="1" smtClean="0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Vias</a:t>
            </a:r>
            <a:r>
              <a:rPr lang="en-US" dirty="0" smtClean="0"/>
              <a:t> are electrical connections</a:t>
            </a:r>
          </a:p>
          <a:p>
            <a:pPr lvl="1"/>
            <a:r>
              <a:rPr lang="en-US" dirty="0" smtClean="0"/>
              <a:t>Usually very small.</a:t>
            </a:r>
          </a:p>
          <a:p>
            <a:r>
              <a:rPr lang="en-US" dirty="0" smtClean="0"/>
              <a:t>Through hole pads</a:t>
            </a:r>
            <a:r>
              <a:rPr lang="en-US" dirty="0"/>
              <a:t> </a:t>
            </a:r>
            <a:r>
              <a:rPr lang="en-US" dirty="0" smtClean="0"/>
              <a:t>accommodate through-hole parts</a:t>
            </a:r>
          </a:p>
          <a:p>
            <a:r>
              <a:rPr lang="en-US" dirty="0" smtClean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Through-hole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diameter of the hole is smaller than the drilled hole</a:t>
            </a:r>
          </a:p>
          <a:p>
            <a:pPr lvl="1"/>
            <a:r>
              <a:rPr lang="en-US" dirty="0" smtClean="0"/>
              <a:t>You need to add </a:t>
            </a:r>
            <a:r>
              <a:rPr lang="en-US" smtClean="0"/>
              <a:t>about 0.1-0.3 </a:t>
            </a:r>
            <a:r>
              <a:rPr lang="en-US" dirty="0" smtClean="0"/>
              <a:t>mm to the desired, plated internal diameter to get the drill diameter</a:t>
            </a:r>
          </a:p>
          <a:p>
            <a:r>
              <a:rPr lang="en-US" dirty="0" smtClean="0"/>
              <a:t>More here: http://</a:t>
            </a:r>
            <a:r>
              <a:rPr lang="en-US" dirty="0" err="1" smtClean="0"/>
              <a:t>goo.gl</a:t>
            </a:r>
            <a:r>
              <a:rPr lang="en-US" dirty="0" smtClean="0"/>
              <a:t>/NzcY2W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Choices,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choices when designing a PCB</a:t>
            </a:r>
          </a:p>
          <a:p>
            <a:r>
              <a:rPr lang="en-US" dirty="0" smtClean="0"/>
              <a:t>We will get to make very few of them</a:t>
            </a:r>
          </a:p>
          <a:p>
            <a:r>
              <a:rPr lang="en-US" dirty="0" smtClean="0"/>
              <a:t>Cheap, </a:t>
            </a:r>
            <a:r>
              <a:rPr lang="en-US" dirty="0" err="1" smtClean="0"/>
              <a:t>quickturn</a:t>
            </a:r>
            <a:r>
              <a:rPr lang="en-US" dirty="0" smtClean="0"/>
              <a:t> PCB manufacturers provide a standard setup.  E.g.:</a:t>
            </a:r>
          </a:p>
          <a:p>
            <a:pPr lvl="1"/>
            <a:r>
              <a:rPr lang="en-US" dirty="0" smtClean="0"/>
              <a:t>FR4</a:t>
            </a:r>
          </a:p>
          <a:p>
            <a:pPr lvl="1"/>
            <a:r>
              <a:rPr lang="en-US" dirty="0" smtClean="0"/>
              <a:t>1oz copper</a:t>
            </a:r>
          </a:p>
          <a:p>
            <a:pPr lvl="1"/>
            <a:r>
              <a:rPr lang="en-US" dirty="0" smtClean="0"/>
              <a:t>2 or 4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paper about board </a:t>
            </a:r>
            <a:r>
              <a:rPr lang="en-US" dirty="0" err="1" smtClean="0"/>
              <a:t>stackups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www.icd.com.au/articles/Stackup_Planning_AN2011_2.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Videos of PCB Manufacturing</a:t>
            </a:r>
          </a:p>
          <a:p>
            <a:pPr lvl="1"/>
            <a:r>
              <a:rPr lang="en-US" dirty="0" smtClean="0"/>
              <a:t>This one is very good and </a:t>
            </a:r>
            <a:r>
              <a:rPr lang="en-US" dirty="0" smtClean="0"/>
              <a:t>really </a:t>
            </a:r>
            <a:r>
              <a:rPr lang="en-US" dirty="0" smtClean="0"/>
              <a:t>thorough, but it’s too long to watch in class.</a:t>
            </a:r>
          </a:p>
          <a:p>
            <a:pPr lvl="1"/>
            <a:r>
              <a:rPr lang="en-US" dirty="0">
                <a:hlinkClick r:id="rId3"/>
              </a:rPr>
              <a:t>https://www.youtube.com/playlist?list=PL8zP8UuDk8a0ZNWiteC-</a:t>
            </a:r>
            <a:r>
              <a:rPr lang="en-US" dirty="0" smtClean="0">
                <a:hlinkClick r:id="rId3"/>
              </a:rPr>
              <a:t>7PHx1HCeBY0qB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In almost all cases,</a:t>
            </a:r>
            <a:r>
              <a:rPr lang="en-US" dirty="0"/>
              <a:t> </a:t>
            </a:r>
            <a:r>
              <a:rPr lang="en-US" dirty="0" smtClean="0"/>
              <a:t>we will use mm in this class.</a:t>
            </a:r>
          </a:p>
          <a:p>
            <a:pPr lvl="1"/>
            <a:r>
              <a:rPr lang="en-US" dirty="0" smtClean="0"/>
              <a:t>1mm is about 40mils (39.3700787, actually)</a:t>
            </a:r>
          </a:p>
          <a:p>
            <a:pPr lvl="1"/>
            <a:r>
              <a:rPr lang="en-US" dirty="0" smtClean="0"/>
              <a:t>1in is 25.4 mm.</a:t>
            </a:r>
          </a:p>
          <a:p>
            <a:pPr lvl="1"/>
            <a:r>
              <a:rPr lang="en-US" dirty="0" smtClean="0"/>
              <a:t>Keep an eye on your units.</a:t>
            </a:r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Breadboards and headers are typically 0.1” spacing (2.54mm)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241572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Layer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“display &lt;layer&gt;”  -- show the layer</a:t>
            </a:r>
          </a:p>
          <a:p>
            <a:r>
              <a:rPr lang="en-US" dirty="0" smtClean="0"/>
              <a:t>“display -&lt;layer&gt;” – hide the layer</a:t>
            </a:r>
          </a:p>
          <a:p>
            <a:r>
              <a:rPr lang="en-US" dirty="0" smtClean="0"/>
              <a:t>“display last” return to previous view</a:t>
            </a:r>
          </a:p>
          <a:p>
            <a:r>
              <a:rPr lang="en-US" dirty="0" smtClean="0"/>
              <a:t>Click and hold the layer tool icon to get a list of present layers sets.  </a:t>
            </a:r>
          </a:p>
          <a:p>
            <a:pPr lvl="1"/>
            <a:r>
              <a:rPr lang="en-US" dirty="0" smtClean="0"/>
              <a:t>Select “new…” to save the current view </a:t>
            </a:r>
          </a:p>
          <a:p>
            <a:pPr lvl="1"/>
            <a:r>
              <a:rPr lang="en-US" dirty="0" smtClean="0"/>
              <a:t>Then “display foo” to switch to the view named “foo”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“Red board”</a:t>
            </a:r>
            <a:endParaRPr lang="en-US" dirty="0"/>
          </a:p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/UCSD/Teaching/17sp-190/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</a:t>
            </a:r>
            <a:r>
              <a:rPr lang="en-US" dirty="0" smtClean="0"/>
              <a:t>DevBoard.brd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There’s a command for each of the tools in the tool palette.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define the parts you can add to a PCB</a:t>
            </a:r>
          </a:p>
          <a:p>
            <a:r>
              <a:rPr lang="en-US" dirty="0" smtClean="0"/>
              <a:t>Eagle libraries contain 3 different kinds of entities</a:t>
            </a:r>
          </a:p>
          <a:p>
            <a:pPr lvl="1"/>
            <a:r>
              <a:rPr lang="en-US" dirty="0" smtClean="0"/>
              <a:t>Schematic Symbols – The symbolic version of the part</a:t>
            </a:r>
          </a:p>
          <a:p>
            <a:pPr lvl="1"/>
            <a:r>
              <a:rPr lang="en-US" dirty="0" smtClean="0"/>
              <a:t>Package – The physical description of the part and how it should appear on the board</a:t>
            </a:r>
          </a:p>
          <a:p>
            <a:pPr lvl="1"/>
            <a:r>
              <a:rPr lang="en-US" dirty="0" smtClean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Schematic symbol</a:t>
            </a:r>
          </a:p>
          <a:p>
            <a:r>
              <a:rPr lang="en-US" dirty="0" smtClean="0"/>
              <a:t>Has the standard resistor “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Two </a:t>
            </a:r>
            <a:r>
              <a:rPr lang="en-US" dirty="0" smtClean="0"/>
              <a:t>‘pins’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Pas 1</a:t>
            </a:r>
          </a:p>
          <a:p>
            <a:pPr lvl="1"/>
            <a:r>
              <a:rPr lang="en-US" dirty="0" smtClean="0"/>
              <a:t>Pas 2</a:t>
            </a:r>
          </a:p>
          <a:p>
            <a:r>
              <a:rPr lang="en-US" dirty="0" smtClean="0"/>
              <a:t>And place holders for documentation</a:t>
            </a:r>
          </a:p>
          <a:p>
            <a:pPr lvl="1"/>
            <a:r>
              <a:rPr lang="en-US" dirty="0" smtClean="0"/>
              <a:t>NAME – e.g. “R6”</a:t>
            </a:r>
          </a:p>
          <a:p>
            <a:pPr lvl="1"/>
            <a:r>
              <a:rPr lang="en-US" dirty="0" smtClean="0"/>
              <a:t>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</a:p>
          <a:p>
            <a:r>
              <a:rPr lang="en-US" dirty="0" smtClean="0"/>
              <a:t>¼ Watt </a:t>
            </a:r>
            <a:r>
              <a:rPr lang="en-US" dirty="0" err="1" smtClean="0"/>
              <a:t>Yageo</a:t>
            </a:r>
            <a:r>
              <a:rPr lang="en-US" dirty="0" smtClean="0"/>
              <a:t> CFR Series through hole resistor</a:t>
            </a:r>
          </a:p>
          <a:p>
            <a:r>
              <a:rPr lang="en-US" dirty="0" smtClean="0"/>
              <a:t>Two </a:t>
            </a:r>
            <a:r>
              <a:rPr lang="en-US" dirty="0" smtClean="0"/>
              <a:t>“pads” </a:t>
            </a:r>
            <a:r>
              <a:rPr lang="en-US" dirty="0" smtClean="0"/>
              <a:t>(through holes)</a:t>
            </a:r>
          </a:p>
          <a:p>
            <a:r>
              <a:rPr lang="en-US" dirty="0" smtClean="0"/>
              <a:t>Silkscreen documentation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Keep out area – Where other parts should not be!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Device</a:t>
            </a:r>
          </a:p>
          <a:p>
            <a:r>
              <a:rPr lang="en-US" dirty="0" smtClean="0"/>
              <a:t>Maps the symbol to the package</a:t>
            </a:r>
          </a:p>
          <a:p>
            <a:r>
              <a:rPr lang="en-US" dirty="0" smtClean="0"/>
              <a:t>There can be multiple “variants”</a:t>
            </a:r>
          </a:p>
          <a:p>
            <a:pPr lvl="1"/>
            <a:r>
              <a:rPr lang="en-US" dirty="0" smtClean="0"/>
              <a:t>Different packages</a:t>
            </a:r>
          </a:p>
          <a:p>
            <a:pPr lvl="1"/>
            <a:r>
              <a:rPr lang="en-US" dirty="0" smtClean="0"/>
              <a:t>Same symbol</a:t>
            </a:r>
          </a:p>
          <a:p>
            <a:pPr lvl="1"/>
            <a:r>
              <a:rPr lang="en-US" dirty="0" smtClean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</a:t>
            </a:r>
            <a:r>
              <a:rPr lang="en-US" dirty="0" smtClean="0"/>
              <a:t>the same layers as boards.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/>
              <a:t>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</a:t>
            </a:r>
            <a:r>
              <a:rPr lang="en-US" dirty="0" smtClean="0"/>
              <a:t>board (i.e</a:t>
            </a:r>
            <a:r>
              <a:rPr lang="en-US" dirty="0" smtClean="0"/>
              <a:t>., “mirror” them)</a:t>
            </a:r>
            <a:r>
              <a:rPr lang="en-US" dirty="0" smtClean="0"/>
              <a:t>, </a:t>
            </a:r>
            <a:r>
              <a:rPr lang="en-US" dirty="0" smtClean="0"/>
              <a:t>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</a:t>
            </a:r>
            <a:r>
              <a:rPr lang="en-US" dirty="0" smtClean="0"/>
              <a:t>board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/UCSD/Teaching/17sp-190/</a:t>
            </a:r>
            <a:r>
              <a:rPr lang="en-US" dirty="0" err="1"/>
              <a:t>QuadClass</a:t>
            </a:r>
            <a:r>
              <a:rPr lang="en-US" dirty="0"/>
              <a:t>-Resources/Lecture\ Slides/Examples/</a:t>
            </a:r>
            <a:r>
              <a:rPr lang="en-US"/>
              <a:t>Myduino.sch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PCBs are Made of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Silkscreen – documentation labels</a:t>
            </a:r>
          </a:p>
          <a:p>
            <a:r>
              <a:rPr lang="en-US" dirty="0" smtClean="0"/>
              <a:t>Metal – for making wires</a:t>
            </a:r>
          </a:p>
          <a:p>
            <a:r>
              <a:rPr lang="en-US" dirty="0" err="1" smtClean="0"/>
              <a:t>Dialectric</a:t>
            </a:r>
            <a:r>
              <a:rPr lang="en-US" dirty="0" smtClean="0"/>
              <a:t> – insulation and structure</a:t>
            </a:r>
          </a:p>
          <a:p>
            <a:r>
              <a:rPr lang="en-US" dirty="0" smtClean="0"/>
              <a:t>Solder mask – protective outer coating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“Auto;” – run the auto router (leave off the “;” to configure the router.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Ripup</a:t>
            </a:r>
            <a:r>
              <a:rPr lang="en-US" dirty="0" smtClean="0"/>
              <a:t>;”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“Show &lt;thing&gt;”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checks for common problems in schematics.</a:t>
            </a:r>
          </a:p>
          <a:p>
            <a:r>
              <a:rPr lang="en-US" dirty="0" smtClean="0"/>
              <a:t>Run it!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your board layout meets design requirements for manufacturing.</a:t>
            </a:r>
          </a:p>
          <a:p>
            <a:pPr lvl="1"/>
            <a:r>
              <a:rPr lang="en-US" dirty="0" smtClean="0"/>
              <a:t>Distance between traces and traces, traces and </a:t>
            </a:r>
            <a:r>
              <a:rPr lang="en-US" dirty="0" err="1" smtClean="0"/>
              <a:t>vias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Trace width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screen (.PLC)</a:t>
            </a:r>
          </a:p>
          <a:p>
            <a:pPr lvl="1"/>
            <a:r>
              <a:rPr lang="en-US" dirty="0" smtClean="0"/>
              <a:t>Top solder mask (.STC)</a:t>
            </a:r>
          </a:p>
          <a:p>
            <a:pPr lvl="1"/>
            <a:r>
              <a:rPr lang="en-US" dirty="0" smtClean="0"/>
              <a:t>Top metal (.TOP)</a:t>
            </a:r>
          </a:p>
          <a:p>
            <a:pPr lvl="1"/>
            <a:r>
              <a:rPr lang="en-US" dirty="0" smtClean="0"/>
              <a:t>Inner metal layers</a:t>
            </a:r>
          </a:p>
          <a:p>
            <a:pPr lvl="1"/>
            <a:r>
              <a:rPr lang="en-US" dirty="0" smtClean="0"/>
              <a:t>Bottom metal (.BOT)</a:t>
            </a:r>
          </a:p>
          <a:p>
            <a:pPr lvl="1"/>
            <a:r>
              <a:rPr lang="en-US" dirty="0" smtClean="0"/>
              <a:t>Bottom solder mask (.STS)</a:t>
            </a:r>
          </a:p>
          <a:p>
            <a:pPr lvl="1"/>
            <a:r>
              <a:rPr lang="en-US" dirty="0" smtClean="0"/>
              <a:t>Bottom silk screen (.PLS)</a:t>
            </a:r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diameters (.DRD)</a:t>
            </a:r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Metal layers for several components</a:t>
            </a:r>
          </a:p>
          <a:p>
            <a:pPr lvl="1"/>
            <a:r>
              <a:rPr lang="en-US" dirty="0" smtClean="0"/>
              <a:t>Conductive “traces” to connect components</a:t>
            </a:r>
          </a:p>
          <a:p>
            <a:pPr lvl="1"/>
            <a:r>
              <a:rPr lang="en-US" dirty="0" smtClean="0"/>
              <a:t>Pads for attaching/connecting components</a:t>
            </a:r>
          </a:p>
          <a:p>
            <a:r>
              <a:rPr lang="en-US" dirty="0" smtClean="0"/>
              <a:t>N-layer boards have N metal layers </a:t>
            </a:r>
          </a:p>
          <a:p>
            <a:pPr lvl="1"/>
            <a:r>
              <a:rPr lang="en-US" dirty="0" smtClean="0"/>
              <a:t>N usually is 2,4,...</a:t>
            </a:r>
            <a:endParaRPr lang="en-US" dirty="0"/>
          </a:p>
          <a:p>
            <a:pPr lvl="1"/>
            <a:r>
              <a:rPr lang="en-US" dirty="0" smtClean="0"/>
              <a:t>Fewer layers </a:t>
            </a:r>
            <a:r>
              <a:rPr lang="en-US" dirty="0" smtClean="0">
                <a:sym typeface="Wingdings"/>
              </a:rPr>
              <a:t> cheaper</a:t>
            </a:r>
          </a:p>
          <a:p>
            <a:r>
              <a:rPr lang="en-US" dirty="0" smtClean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 smtClean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 smtClean="0">
                <a:sym typeface="Wingdings"/>
              </a:rPr>
              <a:t>Ground and power planes</a:t>
            </a:r>
          </a:p>
          <a:p>
            <a:pPr lvl="1"/>
            <a:r>
              <a:rPr lang="en-US" dirty="0" smtClean="0">
                <a:sym typeface="Wingdings"/>
              </a:rPr>
              <a:t>Other signal planes</a:t>
            </a:r>
          </a:p>
          <a:p>
            <a:pPr lvl="1"/>
            <a:r>
              <a:rPr lang="en-US" dirty="0" smtClean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Eagle to design a simple schematic and board.</a:t>
            </a:r>
          </a:p>
          <a:p>
            <a:r>
              <a:rPr lang="en-US" dirty="0" smtClean="0"/>
              <a:t>Run it through the tool flow.</a:t>
            </a:r>
          </a:p>
        </p:txBody>
      </p:sp>
    </p:spTree>
    <p:extLst>
      <p:ext uri="{BB962C8B-B14F-4D97-AF65-F5344CB8AC3E}">
        <p14:creationId xmlns:p14="http://schemas.microsoft.com/office/powerpoint/2010/main" val="259917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Thickness is measured in </a:t>
            </a:r>
            <a:r>
              <a:rPr lang="en-US" dirty="0" err="1" smtClean="0">
                <a:sym typeface="Wingdings"/>
              </a:rPr>
              <a:t>oz</a:t>
            </a:r>
            <a:r>
              <a:rPr lang="en-US" dirty="0" smtClean="0">
                <a:sym typeface="Wingdings"/>
              </a:rPr>
              <a:t> per square foot.</a:t>
            </a:r>
          </a:p>
          <a:p>
            <a:r>
              <a:rPr lang="en-US" dirty="0" smtClean="0">
                <a:sym typeface="Wingdings"/>
              </a:rPr>
              <a:t>Standard copper is 1oz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About 0.034 mm</a:t>
            </a:r>
          </a:p>
          <a:p>
            <a:r>
              <a:rPr lang="en-US" dirty="0" smtClean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Dielectric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dielectric in the insulator between metal layers</a:t>
            </a:r>
          </a:p>
          <a:p>
            <a:r>
              <a:rPr lang="en-US" dirty="0" smtClean="0">
                <a:sym typeface="Wingdings"/>
              </a:rPr>
              <a:t>Most PCBs use FR4</a:t>
            </a:r>
          </a:p>
          <a:p>
            <a:pPr lvl="1"/>
            <a:r>
              <a:rPr lang="en-US" dirty="0" smtClean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 smtClean="0">
                <a:sym typeface="Wingdings"/>
              </a:rPr>
              <a:t>i.e., fancy fiberglass</a:t>
            </a:r>
          </a:p>
          <a:p>
            <a:pPr lvl="1"/>
            <a:r>
              <a:rPr lang="en-US" dirty="0" smtClean="0">
                <a:sym typeface="Wingdings"/>
              </a:rPr>
              <a:t>“FR” means “flame retardant”</a:t>
            </a:r>
          </a:p>
          <a:p>
            <a:r>
              <a:rPr lang="en-US" dirty="0" smtClean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 smtClean="0">
                <a:sym typeface="Wingdings"/>
              </a:rPr>
              <a:t>To support high speed circuits</a:t>
            </a:r>
          </a:p>
          <a:p>
            <a:pPr lvl="1"/>
            <a:r>
              <a:rPr lang="en-US" dirty="0" smtClean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Mask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96102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solder masking is a polymer (plastic) coating on the top and bottom of the board</a:t>
            </a:r>
          </a:p>
          <a:p>
            <a:r>
              <a:rPr lang="en-US" dirty="0" smtClean="0">
                <a:sym typeface="Wingdings"/>
              </a:rPr>
              <a:t>Solder does not adhere to it.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rotects the top and bottom metal from oxidation.</a:t>
            </a:r>
          </a:p>
          <a:p>
            <a:pPr lvl="1"/>
            <a:r>
              <a:rPr lang="en-US" dirty="0" smtClean="0">
                <a:sym typeface="Wingdings"/>
              </a:rPr>
              <a:t>Helps prevent solder bridges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an opaque (usually) white epoxy or polymer</a:t>
            </a:r>
          </a:p>
          <a:p>
            <a:r>
              <a:rPr lang="en-US" dirty="0" smtClean="0"/>
              <a:t>It provides documentation and markings</a:t>
            </a:r>
          </a:p>
          <a:p>
            <a:pPr lvl="1"/>
            <a:r>
              <a:rPr lang="en-US" dirty="0" smtClean="0"/>
              <a:t>References designators</a:t>
            </a:r>
          </a:p>
          <a:p>
            <a:pPr lvl="1"/>
            <a:r>
              <a:rPr lang="en-US" dirty="0" smtClean="0"/>
              <a:t>Part outlines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Serial numbers etc.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Connections Between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Plated holes connect metal layers.</a:t>
            </a:r>
            <a:endParaRPr lang="en-US" dirty="0"/>
          </a:p>
          <a:p>
            <a:pPr lvl="1"/>
            <a:r>
              <a:rPr lang="en-US" dirty="0" smtClean="0"/>
              <a:t>Drill a hole</a:t>
            </a:r>
          </a:p>
          <a:p>
            <a:pPr lvl="1"/>
            <a:r>
              <a:rPr lang="en-US" dirty="0" smtClean="0"/>
              <a:t>Electroplate it with copper</a:t>
            </a:r>
          </a:p>
          <a:p>
            <a:r>
              <a:rPr lang="en-US" dirty="0" smtClean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15194</TotalTime>
  <Words>2010</Words>
  <Application>Microsoft Macintosh PowerPoint</Application>
  <PresentationFormat>On-screen Show (4:3)</PresentationFormat>
  <Paragraphs>378</Paragraphs>
  <Slides>45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 A Resistor</vt:lpstr>
      <vt:lpstr>Layers In Packages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Auto Routing Demo</vt:lpstr>
      <vt:lpstr>Follow Me Router Demo</vt:lpstr>
      <vt:lpstr>Commands for Routing</vt:lpstr>
      <vt:lpstr>Electrical Rules Check</vt:lpstr>
      <vt:lpstr>Design Rules Check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  <vt:lpstr>The Lab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58</cp:revision>
  <dcterms:created xsi:type="dcterms:W3CDTF">2014-10-08T22:12:54Z</dcterms:created>
  <dcterms:modified xsi:type="dcterms:W3CDTF">2017-04-03T03:32:31Z</dcterms:modified>
</cp:coreProperties>
</file>