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4" r:id="rId4"/>
    <p:sldId id="257" r:id="rId5"/>
    <p:sldId id="258" r:id="rId6"/>
    <p:sldId id="266" r:id="rId7"/>
    <p:sldId id="260" r:id="rId8"/>
    <p:sldId id="261" r:id="rId9"/>
    <p:sldId id="263" r:id="rId10"/>
    <p:sldId id="262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51"/>
    <p:restoredTop sz="91375"/>
  </p:normalViewPr>
  <p:slideViewPr>
    <p:cSldViewPr snapToGrid="0" snapToObjects="1">
      <p:cViewPr varScale="1">
        <p:scale>
          <a:sx n="137" d="100"/>
          <a:sy n="137" d="100"/>
        </p:scale>
        <p:origin x="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Packages, Symbols, and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in Eagle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7" t="3227" r="5149" b="9786"/>
          <a:stretch/>
        </p:blipFill>
        <p:spPr>
          <a:xfrm>
            <a:off x="631825" y="1290638"/>
            <a:ext cx="7734300" cy="537284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9" y="1417638"/>
            <a:ext cx="7715251" cy="55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0A5A-5827-5D41-8422-580208E1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Lab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E70A-91B5-6649-877B-B497D65F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Datesheets</a:t>
            </a:r>
            <a:endParaRPr lang="en-US" dirty="0"/>
          </a:p>
          <a:p>
            <a:r>
              <a:rPr lang="en-US" dirty="0" err="1"/>
              <a:t>Mosfet</a:t>
            </a:r>
            <a:endParaRPr lang="en-US" dirty="0"/>
          </a:p>
          <a:p>
            <a:pPr lvl="1"/>
            <a:r>
              <a:rPr lang="en-US" dirty="0"/>
              <a:t>Symbol</a:t>
            </a:r>
          </a:p>
          <a:p>
            <a:pPr lvl="1"/>
            <a:r>
              <a:rPr lang="en-US" dirty="0"/>
              <a:t>Package – special guidelines</a:t>
            </a:r>
          </a:p>
          <a:p>
            <a:pPr lvl="1"/>
            <a:r>
              <a:rPr lang="en-US" dirty="0"/>
              <a:t>Device</a:t>
            </a:r>
          </a:p>
          <a:p>
            <a:r>
              <a:rPr lang="en-US" dirty="0"/>
              <a:t>IMU</a:t>
            </a:r>
          </a:p>
          <a:p>
            <a:pPr lvl="1"/>
            <a:r>
              <a:rPr lang="en-US" dirty="0"/>
              <a:t>Symbol </a:t>
            </a:r>
          </a:p>
          <a:p>
            <a:pPr lvl="1"/>
            <a:r>
              <a:rPr lang="en-US" dirty="0"/>
              <a:t>Package</a:t>
            </a:r>
          </a:p>
          <a:p>
            <a:pPr lvl="1"/>
            <a:r>
              <a:rPr lang="en-US" dirty="0"/>
              <a:t>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EFE4-0D0C-164D-B930-40273F5C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particular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4C58-DE5B-B248-9824-671890FC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 slides for:</a:t>
            </a:r>
          </a:p>
          <a:p>
            <a:pPr lvl="1"/>
            <a:r>
              <a:rPr lang="en-US" dirty="0"/>
              <a:t>Datasheets</a:t>
            </a:r>
          </a:p>
          <a:p>
            <a:pPr lvl="1"/>
            <a:r>
              <a:rPr lang="en-US" dirty="0"/>
              <a:t>SMD </a:t>
            </a:r>
            <a:r>
              <a:rPr lang="en-US" dirty="0" err="1"/>
              <a:t>vs</a:t>
            </a:r>
            <a:r>
              <a:rPr lang="en-US" dirty="0"/>
              <a:t> Through holes</a:t>
            </a:r>
          </a:p>
          <a:p>
            <a:pPr lvl="1"/>
            <a:r>
              <a:rPr lang="en-US" dirty="0"/>
              <a:t>Eagle PAD/SMD terminology.</a:t>
            </a:r>
          </a:p>
          <a:p>
            <a:pPr lvl="1"/>
            <a:r>
              <a:rPr lang="en-US" dirty="0"/>
              <a:t>Flow chart/illustrations of assembly process.</a:t>
            </a:r>
          </a:p>
          <a:p>
            <a:pPr lvl="1"/>
            <a:r>
              <a:rPr lang="en-US" dirty="0"/>
              <a:t>Anatomy of solder joint (showing meniscus)</a:t>
            </a:r>
          </a:p>
          <a:p>
            <a:pPr lvl="1"/>
            <a:r>
              <a:rPr lang="en-US" dirty="0"/>
              <a:t>Side view of board + paste + component.</a:t>
            </a:r>
          </a:p>
          <a:p>
            <a:pPr lvl="1"/>
            <a:r>
              <a:rPr lang="en-US" dirty="0"/>
              <a:t>Problems with IMU pads being in accessible.</a:t>
            </a:r>
          </a:p>
          <a:p>
            <a:pPr lvl="1"/>
            <a:r>
              <a:rPr lang="en-US"/>
              <a:t>Data sheet demo.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48344-8019-BD4E-A8B2-FCC9A059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417638"/>
            <a:ext cx="60833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use a part on a PCB, you need a library entry for it</a:t>
            </a:r>
          </a:p>
          <a:p>
            <a:pPr lvl="1"/>
            <a:r>
              <a:rPr lang="en-US" dirty="0"/>
              <a:t>Physical/mechanical information for the board</a:t>
            </a:r>
          </a:p>
          <a:p>
            <a:pPr lvl="1"/>
            <a:r>
              <a:rPr lang="en-US" dirty="0"/>
              <a:t>Logical/electrical information for the schematic</a:t>
            </a:r>
          </a:p>
          <a:p>
            <a:pPr lvl="1"/>
            <a:r>
              <a:rPr lang="en-US" dirty="0"/>
              <a:t>Mapping between the two</a:t>
            </a:r>
          </a:p>
          <a:p>
            <a:pPr lvl="1"/>
            <a:r>
              <a:rPr lang="en-US" dirty="0"/>
              <a:t>Metadata</a:t>
            </a:r>
          </a:p>
          <a:p>
            <a:r>
              <a:rPr lang="en-US" dirty="0"/>
              <a:t>A well designed library, will make your life much, much easier.</a:t>
            </a:r>
          </a:p>
          <a:p>
            <a:r>
              <a:rPr lang="en-US" dirty="0"/>
              <a:t>There are lots of libraries are the internet</a:t>
            </a:r>
          </a:p>
          <a:p>
            <a:pPr lvl="1"/>
            <a:r>
              <a:rPr lang="en-US" dirty="0"/>
              <a:t>Some are good, some are bad, some a poor match for what we need.</a:t>
            </a:r>
          </a:p>
        </p:txBody>
      </p:sp>
    </p:spTree>
    <p:extLst>
      <p:ext uri="{BB962C8B-B14F-4D97-AF65-F5344CB8AC3E}">
        <p14:creationId xmlns:p14="http://schemas.microsoft.com/office/powerpoint/2010/main" val="66754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74638"/>
            <a:ext cx="2540000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87762"/>
            <a:ext cx="2569428" cy="2587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26" y="873124"/>
            <a:ext cx="3574374" cy="540226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2978150" y="1095376"/>
            <a:ext cx="272097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78150" y="1247775"/>
            <a:ext cx="2720975" cy="3175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8150" y="2651125"/>
            <a:ext cx="2720975" cy="2047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78150" y="35718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33500" y="2206626"/>
            <a:ext cx="4365625" cy="1603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978150" y="3819527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978150" y="40290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78150" y="4181476"/>
            <a:ext cx="2720975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16125" y="4422777"/>
            <a:ext cx="3553501" cy="178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27262" y="5080000"/>
            <a:ext cx="3471863" cy="1127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041400" y="4699000"/>
            <a:ext cx="4528226" cy="1508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317625" y="4935538"/>
            <a:ext cx="4381500" cy="1239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66140" y="5327651"/>
            <a:ext cx="4032985" cy="863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4090" y="4667248"/>
            <a:ext cx="5065536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04090" y="2984500"/>
            <a:ext cx="8465285" cy="2452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04090" y="3302000"/>
            <a:ext cx="8465285" cy="2416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4090" y="1571625"/>
            <a:ext cx="8465285" cy="3095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19230" y="1095376"/>
            <a:ext cx="8450145" cy="31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4090" y="1905000"/>
            <a:ext cx="8465285" cy="3030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905250" y="2063750"/>
            <a:ext cx="603250" cy="411162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190589" y="6397625"/>
            <a:ext cx="95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40489" y="6365359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62264" y="6275387"/>
            <a:ext cx="204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Pin Mapping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9962" y="246645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part</a:t>
            </a:r>
          </a:p>
        </p:txBody>
      </p:sp>
    </p:spTree>
    <p:extLst>
      <p:ext uri="{BB962C8B-B14F-4D97-AF65-F5344CB8AC3E}">
        <p14:creationId xmlns:p14="http://schemas.microsoft.com/office/powerpoint/2010/main" val="19898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Mechanical description of the part</a:t>
            </a:r>
          </a:p>
          <a:p>
            <a:r>
              <a:rPr lang="en-US" dirty="0"/>
              <a:t>Electrical connections (i.e., pads and SMDs)</a:t>
            </a:r>
          </a:p>
          <a:p>
            <a:r>
              <a:rPr lang="en-US" dirty="0"/>
              <a:t>Other things: “</a:t>
            </a:r>
            <a:r>
              <a:rPr lang="en-US" dirty="0" err="1"/>
              <a:t>keepouts</a:t>
            </a:r>
            <a:r>
              <a:rPr lang="en-US" dirty="0"/>
              <a:t>”, mounting holes, documentation, labels etc.</a:t>
            </a:r>
          </a:p>
          <a:p>
            <a:r>
              <a:rPr lang="en-US" dirty="0"/>
              <a:t>Generic packages: e.g., 0805 Resistor</a:t>
            </a:r>
          </a:p>
          <a:p>
            <a:r>
              <a:rPr lang="en-US" dirty="0"/>
              <a:t>Specific packages: e.g., Atmegat128RF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358269"/>
            <a:ext cx="3000375" cy="126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60" y="5130602"/>
            <a:ext cx="3356639" cy="1721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5026182"/>
            <a:ext cx="1447799" cy="18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5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Sizes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4933" b="24933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3841750" y="2778125"/>
            <a:ext cx="2111375" cy="334803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CC5C46-64DE-AE46-8079-5D2C649668DF}"/>
              </a:ext>
            </a:extLst>
          </p:cNvPr>
          <p:cNvSpPr/>
          <p:nvPr/>
        </p:nvSpPr>
        <p:spPr>
          <a:xfrm>
            <a:off x="1108075" y="1600200"/>
            <a:ext cx="2656112" cy="4570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409700"/>
            <a:ext cx="8229600" cy="4525963"/>
          </a:xfrm>
        </p:spPr>
        <p:txBody>
          <a:bodyPr/>
          <a:lstStyle/>
          <a:p>
            <a:r>
              <a:rPr lang="en-US" dirty="0"/>
              <a:t>Schematic representation of the component</a:t>
            </a:r>
          </a:p>
          <a:p>
            <a:r>
              <a:rPr lang="en-US" dirty="0"/>
              <a:t>Electrical connection points </a:t>
            </a:r>
            <a:r>
              <a:rPr lang="mr-IN" dirty="0"/>
              <a:t>–</a:t>
            </a:r>
            <a:r>
              <a:rPr lang="en-US" dirty="0"/>
              <a:t> “pins”</a:t>
            </a:r>
          </a:p>
          <a:p>
            <a:r>
              <a:rPr lang="en-US" dirty="0"/>
              <a:t>Generic symbols: resistors, capacitors, etc.</a:t>
            </a:r>
          </a:p>
          <a:p>
            <a:r>
              <a:rPr lang="en-US" dirty="0"/>
              <a:t>Specific symbols: e.g., Atmega128RF</a:t>
            </a:r>
          </a:p>
          <a:p>
            <a:r>
              <a:rPr lang="en-US" dirty="0"/>
              <a:t>Documentation, labels, etc.</a:t>
            </a:r>
          </a:p>
          <a:p>
            <a:r>
              <a:rPr lang="en-US" dirty="0"/>
              <a:t>Organized for ease of use and readability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6" y="5046663"/>
            <a:ext cx="1735639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12" y="5222874"/>
            <a:ext cx="1974637" cy="1365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00" y="5697556"/>
            <a:ext cx="1873250" cy="428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496" y="5180013"/>
            <a:ext cx="95380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Libraries: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Devices map between</a:t>
            </a:r>
          </a:p>
          <a:p>
            <a:pPr lvl="1"/>
            <a:r>
              <a:rPr lang="en-US" dirty="0"/>
              <a:t>1 symbol</a:t>
            </a:r>
          </a:p>
          <a:p>
            <a:pPr lvl="1"/>
            <a:r>
              <a:rPr lang="en-US" dirty="0"/>
              <a:t>&gt;= 1 packages</a:t>
            </a:r>
          </a:p>
          <a:p>
            <a:r>
              <a:rPr lang="en-US" dirty="0"/>
              <a:t>For each package, the device maps the schematic pins to the package pads/SMDs.</a:t>
            </a:r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“attributes” -- E.g., Manufacturer, part number, etc.</a:t>
            </a:r>
          </a:p>
          <a:p>
            <a:pPr lvl="1"/>
            <a:r>
              <a:rPr lang="en-US" dirty="0"/>
              <a:t>Name prefix for reference designators -- </a:t>
            </a:r>
            <a:r>
              <a:rPr lang="en-US" dirty="0" err="1"/>
              <a:t>e.g</a:t>
            </a:r>
            <a:r>
              <a:rPr lang="en-US" dirty="0"/>
              <a:t>, the “R” in R1, R2, etc.</a:t>
            </a:r>
          </a:p>
          <a:p>
            <a:pPr lvl="1"/>
            <a:r>
              <a:rPr lang="en-US" dirty="0"/>
              <a:t>Does it have a “value” (e.g., a resistor’s value is it’s resistance, but a microcontroller doesn’t have a value)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3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Example: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8637"/>
            <a:ext cx="1524000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84" y="1406529"/>
            <a:ext cx="2214628" cy="1018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92282" y="4520689"/>
            <a:ext cx="934132" cy="2036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337" y="2755535"/>
            <a:ext cx="2991323" cy="14379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615" y="4587908"/>
            <a:ext cx="2853514" cy="1503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130" y="2047181"/>
            <a:ext cx="1432686" cy="1416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829" y="3906537"/>
            <a:ext cx="792438" cy="843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71500" y="4714058"/>
            <a:ext cx="21972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One Symbol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7447" y="6126163"/>
            <a:ext cx="27492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Many Packages</a:t>
            </a:r>
          </a:p>
        </p:txBody>
      </p:sp>
    </p:spTree>
    <p:extLst>
      <p:ext uri="{BB962C8B-B14F-4D97-AF65-F5344CB8AC3E}">
        <p14:creationId xmlns:p14="http://schemas.microsoft.com/office/powerpoint/2010/main" val="130472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32184</TotalTime>
  <Words>366</Words>
  <Application>Microsoft Macintosh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Designing Packages, Symbols, and Devices</vt:lpstr>
      <vt:lpstr>TODO </vt:lpstr>
      <vt:lpstr>PCB Libraries</vt:lpstr>
      <vt:lpstr>PowerPoint Presentation</vt:lpstr>
      <vt:lpstr>PCB Libraries: Packages</vt:lpstr>
      <vt:lpstr>Part Sizes</vt:lpstr>
      <vt:lpstr>PCB Libraries: Symbols</vt:lpstr>
      <vt:lpstr>PCB Libraries: Devices</vt:lpstr>
      <vt:lpstr>Device Example: LED</vt:lpstr>
      <vt:lpstr>Devices in Eagle</vt:lpstr>
      <vt:lpstr>Demo and Lab Walk Through</vt:lpstr>
      <vt:lpstr>Notes about particular parts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Swanson, Steven</cp:lastModifiedBy>
  <cp:revision>44</cp:revision>
  <dcterms:created xsi:type="dcterms:W3CDTF">2015-04-07T03:43:57Z</dcterms:created>
  <dcterms:modified xsi:type="dcterms:W3CDTF">2019-02-22T07:46:44Z</dcterms:modified>
</cp:coreProperties>
</file>