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8" r:id="rId2"/>
    <p:sldId id="256" r:id="rId3"/>
    <p:sldId id="280" r:id="rId4"/>
    <p:sldId id="257" r:id="rId5"/>
    <p:sldId id="258" r:id="rId6"/>
    <p:sldId id="279" r:id="rId7"/>
    <p:sldId id="260" r:id="rId8"/>
    <p:sldId id="283" r:id="rId9"/>
    <p:sldId id="284" r:id="rId10"/>
    <p:sldId id="285" r:id="rId11"/>
    <p:sldId id="286" r:id="rId12"/>
    <p:sldId id="287" r:id="rId13"/>
    <p:sldId id="25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89" r:id="rId25"/>
    <p:sldId id="290" r:id="rId26"/>
    <p:sldId id="261" r:id="rId27"/>
    <p:sldId id="262" r:id="rId28"/>
    <p:sldId id="268" r:id="rId29"/>
    <p:sldId id="263" r:id="rId30"/>
    <p:sldId id="264" r:id="rId31"/>
    <p:sldId id="265" r:id="rId32"/>
    <p:sldId id="266" r:id="rId33"/>
    <p:sldId id="26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A308-8787-9B42-956E-CA40C2F0F6A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is some problem with programming the red boards, Jorge is working on a fix.</a:t>
            </a:r>
          </a:p>
          <a:p>
            <a:r>
              <a:rPr lang="en-US" dirty="0" smtClean="0"/>
              <a:t>If you are not registered yet, let me know so I can get you admitted.</a:t>
            </a:r>
          </a:p>
          <a:p>
            <a:r>
              <a:rPr lang="en-US" dirty="0" smtClean="0"/>
              <a:t>Also if you did not get an invitation to the piazza group, let me know so you can get one.</a:t>
            </a:r>
          </a:p>
          <a:p>
            <a:pPr lvl="1"/>
            <a:r>
              <a:rPr lang="en-US" dirty="0" smtClean="0"/>
              <a:t>This is how we will broadcast information to you, so you need to be signed up.</a:t>
            </a:r>
          </a:p>
          <a:p>
            <a:r>
              <a:rPr lang="en-US" dirty="0" smtClean="0"/>
              <a:t>One person dropped, but one person is here today who wasn’t on Tuesday.</a:t>
            </a:r>
          </a:p>
          <a:p>
            <a:r>
              <a:rPr lang="en-US" dirty="0" smtClean="0"/>
              <a:t>Lab times:  We have lab time on Thursday, but </a:t>
            </a:r>
            <a:r>
              <a:rPr lang="en-US" i="1" dirty="0" smtClean="0"/>
              <a:t>not</a:t>
            </a:r>
            <a:r>
              <a:rPr lang="en-US" dirty="0" smtClean="0"/>
              <a:t> Tuesday</a:t>
            </a:r>
          </a:p>
          <a:p>
            <a:pPr lvl="1"/>
            <a:r>
              <a:rPr lang="en-US" dirty="0" smtClean="0"/>
              <a:t>At least not reliably on Tuesday.  There’s another class in here.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8559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A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902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Schematic symbol</a:t>
            </a:r>
          </a:p>
          <a:p>
            <a:r>
              <a:rPr lang="en-US" dirty="0" smtClean="0"/>
              <a:t>Has the standard resistor “</a:t>
            </a:r>
            <a:r>
              <a:rPr lang="en-US" dirty="0" err="1" smtClean="0"/>
              <a:t>zig</a:t>
            </a:r>
            <a:r>
              <a:rPr lang="en-US" dirty="0" smtClean="0"/>
              <a:t> </a:t>
            </a:r>
            <a:r>
              <a:rPr lang="en-US" dirty="0" err="1" smtClean="0"/>
              <a:t>zag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Two connections </a:t>
            </a:r>
          </a:p>
          <a:p>
            <a:pPr lvl="1"/>
            <a:r>
              <a:rPr lang="en-US" dirty="0" smtClean="0"/>
              <a:t>Pas 1</a:t>
            </a:r>
          </a:p>
          <a:p>
            <a:pPr lvl="1"/>
            <a:r>
              <a:rPr lang="en-US" dirty="0" smtClean="0"/>
              <a:t>Pas 2</a:t>
            </a:r>
          </a:p>
          <a:p>
            <a:r>
              <a:rPr lang="en-US" dirty="0" smtClean="0"/>
              <a:t>And place holders for documentation</a:t>
            </a:r>
          </a:p>
          <a:p>
            <a:pPr lvl="1"/>
            <a:r>
              <a:rPr lang="en-US" dirty="0" smtClean="0"/>
              <a:t>NAME – e.g. “R6”</a:t>
            </a:r>
          </a:p>
          <a:p>
            <a:pPr lvl="1"/>
            <a:r>
              <a:rPr lang="en-US" dirty="0" smtClean="0"/>
              <a:t>VALUE – e.g. “200Ohms”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442" y="2801787"/>
            <a:ext cx="4262328" cy="19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A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420659" cy="268822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Package</a:t>
            </a:r>
          </a:p>
          <a:p>
            <a:r>
              <a:rPr lang="en-US" dirty="0" smtClean="0"/>
              <a:t>¼ Watt </a:t>
            </a:r>
            <a:r>
              <a:rPr lang="en-US" dirty="0" err="1" smtClean="0"/>
              <a:t>Yageo</a:t>
            </a:r>
            <a:r>
              <a:rPr lang="en-US" dirty="0" smtClean="0"/>
              <a:t> CFR Series through hole resistor</a:t>
            </a:r>
          </a:p>
          <a:p>
            <a:r>
              <a:rPr lang="en-US" dirty="0" smtClean="0"/>
              <a:t>Two pads (through holes)</a:t>
            </a:r>
          </a:p>
          <a:p>
            <a:r>
              <a:rPr lang="en-US" dirty="0" smtClean="0"/>
              <a:t>Silkscreen documentation</a:t>
            </a:r>
          </a:p>
          <a:p>
            <a:pPr lvl="1"/>
            <a:r>
              <a:rPr lang="en-US" dirty="0" smtClean="0"/>
              <a:t>Outline</a:t>
            </a:r>
          </a:p>
          <a:p>
            <a:pPr lvl="1"/>
            <a:r>
              <a:rPr lang="en-US" dirty="0" smtClean="0"/>
              <a:t>Name</a:t>
            </a:r>
          </a:p>
          <a:p>
            <a:r>
              <a:rPr lang="en-US" dirty="0" smtClean="0"/>
              <a:t>Keep out area – Where other parts should not be!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59" y="2695118"/>
            <a:ext cx="4266141" cy="1430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9" y="4288420"/>
            <a:ext cx="9144000" cy="25695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41724" y="5295905"/>
            <a:ext cx="5342047" cy="405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57682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Device</a:t>
            </a:r>
          </a:p>
          <a:p>
            <a:r>
              <a:rPr lang="en-US" dirty="0" smtClean="0"/>
              <a:t>Maps the symbol to the package</a:t>
            </a:r>
          </a:p>
          <a:p>
            <a:r>
              <a:rPr lang="en-US" dirty="0" smtClean="0"/>
              <a:t>There can be multiple “variants”</a:t>
            </a:r>
          </a:p>
          <a:p>
            <a:pPr lvl="1"/>
            <a:r>
              <a:rPr lang="en-US" dirty="0" smtClean="0"/>
              <a:t>Different packages</a:t>
            </a:r>
          </a:p>
          <a:p>
            <a:pPr lvl="1"/>
            <a:r>
              <a:rPr lang="en-US" dirty="0" smtClean="0"/>
              <a:t>Same symbol</a:t>
            </a:r>
          </a:p>
          <a:p>
            <a:pPr lvl="1"/>
            <a:r>
              <a:rPr lang="en-US" dirty="0" smtClean="0"/>
              <a:t>Same kind of device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188" y="2151648"/>
            <a:ext cx="4996974" cy="38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6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In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have layers too, but not all of them</a:t>
            </a:r>
            <a:endParaRPr lang="en-US" dirty="0"/>
          </a:p>
          <a:p>
            <a:pPr lvl="1"/>
            <a:r>
              <a:rPr lang="en-US" dirty="0" smtClean="0"/>
              <a:t>E.g. no inner metal layers</a:t>
            </a:r>
          </a:p>
          <a:p>
            <a:r>
              <a:rPr lang="en-US" dirty="0" smtClean="0"/>
              <a:t>For packages “t” means device side, “b” means opposite side.</a:t>
            </a:r>
            <a:endParaRPr lang="en-US" dirty="0"/>
          </a:p>
          <a:p>
            <a:r>
              <a:rPr lang="en-US" dirty="0" smtClean="0"/>
              <a:t>If you put the devices on the back side of the board, “t” and “b” will swap.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5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Board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4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Layout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Mechanical constraints – Some things need to be in specific locations</a:t>
            </a:r>
          </a:p>
          <a:p>
            <a:r>
              <a:rPr lang="en-US" dirty="0" smtClean="0"/>
              <a:t>Electrical constraints – Does the layout meet signal integrity/EM requirements</a:t>
            </a:r>
          </a:p>
          <a:p>
            <a:pPr lvl="1"/>
            <a:r>
              <a:rPr lang="en-US" dirty="0" smtClean="0"/>
              <a:t>Will digital interference mess up the antenna?</a:t>
            </a:r>
          </a:p>
          <a:p>
            <a:pPr lvl="1"/>
            <a:r>
              <a:rPr lang="en-US" dirty="0" smtClean="0"/>
              <a:t>Are decoupling caps near IC Supply pins?</a:t>
            </a:r>
          </a:p>
          <a:p>
            <a:pPr lvl="1"/>
            <a:r>
              <a:rPr lang="en-US" dirty="0" smtClean="0"/>
              <a:t>Keep the noisy power/ground for the motors away from the digital logic.</a:t>
            </a:r>
          </a:p>
          <a:p>
            <a:r>
              <a:rPr lang="en-US" dirty="0" smtClean="0"/>
              <a:t>Correctness – things don’t overlap or hang off the board.</a:t>
            </a:r>
          </a:p>
          <a:p>
            <a:r>
              <a:rPr lang="en-US" dirty="0" smtClean="0"/>
              <a:t>Ease of routing – Connected items should be physically close.</a:t>
            </a:r>
          </a:p>
          <a:p>
            <a:r>
              <a:rPr lang="en-US" dirty="0" smtClean="0"/>
              <a:t>Make it pretty – you want a nice looking board </a:t>
            </a:r>
            <a:r>
              <a:rPr lang="en-US" dirty="0" smtClean="0">
                <a:sym typeface="Wingdings"/>
              </a:rPr>
              <a:t>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Potentially other, design-specific requirements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20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In Eagle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put things on the back of the board</a:t>
            </a:r>
          </a:p>
          <a:p>
            <a:pPr lvl="1"/>
            <a:r>
              <a:rPr lang="en-US" dirty="0" smtClean="0"/>
              <a:t>Use the “Mirror” tool.</a:t>
            </a:r>
          </a:p>
          <a:p>
            <a:r>
              <a:rPr lang="en-US" dirty="0" smtClean="0"/>
              <a:t>You can also move around the reference designator</a:t>
            </a:r>
          </a:p>
          <a:p>
            <a:pPr lvl="1"/>
            <a:r>
              <a:rPr lang="en-US" dirty="0" smtClean="0"/>
              <a:t>Use the “squash” tool</a:t>
            </a:r>
          </a:p>
          <a:p>
            <a:r>
              <a:rPr lang="en-US" dirty="0" smtClean="0"/>
              <a:t>You can rotate components with the rotate tool.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0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6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Ways to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Manual</a:t>
            </a:r>
          </a:p>
          <a:p>
            <a:pPr lvl="1"/>
            <a:r>
              <a:rPr lang="en-US" dirty="0" smtClean="0"/>
              <a:t>You can do anything you want (including things you shouldn’t)</a:t>
            </a:r>
          </a:p>
          <a:p>
            <a:r>
              <a:rPr lang="en-US" dirty="0"/>
              <a:t>Auto router</a:t>
            </a:r>
          </a:p>
          <a:p>
            <a:pPr lvl="1"/>
            <a:r>
              <a:rPr lang="en-US" dirty="0"/>
              <a:t>Fully-automatic </a:t>
            </a:r>
            <a:r>
              <a:rPr lang="en-US" dirty="0" smtClean="0"/>
              <a:t>routing, subject to constraints that you can set.</a:t>
            </a:r>
          </a:p>
          <a:p>
            <a:r>
              <a:rPr lang="en-US" dirty="0" smtClean="0"/>
              <a:t>“Follow me”</a:t>
            </a:r>
          </a:p>
          <a:p>
            <a:pPr lvl="1"/>
            <a:r>
              <a:rPr lang="en-US" dirty="0" smtClean="0"/>
              <a:t>Assisted manual routing.  The router will enforce the constraints you set.</a:t>
            </a:r>
          </a:p>
          <a:p>
            <a:pPr lvl="1"/>
            <a:r>
              <a:rPr lang="en-US" dirty="0" smtClean="0"/>
              <a:t>Subject configurable cost functions.</a:t>
            </a:r>
          </a:p>
          <a:p>
            <a:pPr lvl="1"/>
            <a:r>
              <a:rPr lang="en-US" dirty="0" smtClean="0"/>
              <a:t>More control.</a:t>
            </a:r>
          </a:p>
        </p:txBody>
      </p:sp>
    </p:spTree>
    <p:extLst>
      <p:ext uri="{BB962C8B-B14F-4D97-AF65-F5344CB8AC3E}">
        <p14:creationId xmlns:p14="http://schemas.microsoft.com/office/powerpoint/2010/main" val="1871447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Routing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2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Eagle: Layers, Libraries, Layout, and CAM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15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Mixed reputation</a:t>
            </a:r>
          </a:p>
          <a:p>
            <a:pPr lvl="1"/>
            <a:r>
              <a:rPr lang="en-US" dirty="0" smtClean="0"/>
              <a:t>It can’t do everything</a:t>
            </a:r>
          </a:p>
          <a:p>
            <a:pPr lvl="1"/>
            <a:r>
              <a:rPr lang="en-US" dirty="0" smtClean="0"/>
              <a:t>Sometimes it does a bad job</a:t>
            </a:r>
          </a:p>
          <a:p>
            <a:pPr lvl="1"/>
            <a:r>
              <a:rPr lang="en-US" dirty="0" smtClean="0"/>
              <a:t>When it works, it’s great.</a:t>
            </a:r>
          </a:p>
          <a:p>
            <a:r>
              <a:rPr lang="en-US" dirty="0" smtClean="0"/>
              <a:t>Net classes (“Edit-&gt;Net Classes…”)</a:t>
            </a:r>
          </a:p>
          <a:p>
            <a:pPr lvl="1"/>
            <a:r>
              <a:rPr lang="en-US" dirty="0" smtClean="0"/>
              <a:t>Lets you set parameters for different kinds of nets (mostly width and clearances)</a:t>
            </a:r>
          </a:p>
          <a:p>
            <a:r>
              <a:rPr lang="en-US" dirty="0" smtClean="0"/>
              <a:t>Lots of parameters to mess around with </a:t>
            </a:r>
          </a:p>
          <a:p>
            <a:pPr lvl="1"/>
            <a:r>
              <a:rPr lang="en-US" dirty="0" smtClean="0"/>
              <a:t>Optimization phases</a:t>
            </a:r>
          </a:p>
          <a:p>
            <a:pPr lvl="1"/>
            <a:r>
              <a:rPr lang="en-US" dirty="0" smtClean="0"/>
              <a:t>Routing grids </a:t>
            </a:r>
          </a:p>
          <a:p>
            <a:pPr lvl="1"/>
            <a:r>
              <a:rPr lang="en-US" dirty="0" smtClean="0"/>
              <a:t>Effort levels</a:t>
            </a:r>
          </a:p>
          <a:p>
            <a:pPr lvl="1"/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Staged routing</a:t>
            </a:r>
          </a:p>
          <a:p>
            <a:pPr lvl="1"/>
            <a:r>
              <a:rPr lang="en-US" dirty="0" smtClean="0"/>
              <a:t>Checkout the Eagle Manual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05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Routing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2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Me Router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09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for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“Auto;” – run the auto router (leave off the “;” to configure the router.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Ripup</a:t>
            </a:r>
            <a:r>
              <a:rPr lang="en-US" dirty="0" smtClean="0"/>
              <a:t>;” – </a:t>
            </a:r>
            <a:r>
              <a:rPr lang="en-US" dirty="0" err="1" smtClean="0"/>
              <a:t>unroute</a:t>
            </a:r>
            <a:r>
              <a:rPr lang="en-US" dirty="0" smtClean="0"/>
              <a:t> signals</a:t>
            </a:r>
          </a:p>
          <a:p>
            <a:r>
              <a:rPr lang="en-US" dirty="0" smtClean="0"/>
              <a:t>“Show &lt;thing&gt;” – Highlight a net or part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60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Rules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checks for common problems in schematics.</a:t>
            </a:r>
          </a:p>
          <a:p>
            <a:r>
              <a:rPr lang="en-US" dirty="0" smtClean="0"/>
              <a:t>Run it!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02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Rules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that your board layout meets design requirements for manufacturing.</a:t>
            </a:r>
          </a:p>
          <a:p>
            <a:pPr lvl="1"/>
            <a:r>
              <a:rPr lang="en-US" dirty="0" smtClean="0"/>
              <a:t>Distance between traces and traces, traces and </a:t>
            </a:r>
            <a:r>
              <a:rPr lang="en-US" dirty="0" err="1" smtClean="0"/>
              <a:t>vias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Trace width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8521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Layers (Gerber files)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294"/>
            <a:ext cx="8229600" cy="546847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Eagle layers are for design.</a:t>
            </a:r>
          </a:p>
          <a:p>
            <a:r>
              <a:rPr lang="en-US" dirty="0" smtClean="0"/>
              <a:t>CAM layers are for manufacturing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G</a:t>
            </a:r>
            <a:r>
              <a:rPr lang="en-US" dirty="0" smtClean="0"/>
              <a:t>erber” files are for lithographic steps</a:t>
            </a:r>
          </a:p>
          <a:p>
            <a:pPr lvl="1"/>
            <a:r>
              <a:rPr lang="en-US" dirty="0" smtClean="0"/>
              <a:t>Drill files are for drilling holes.</a:t>
            </a:r>
          </a:p>
          <a:p>
            <a:r>
              <a:rPr lang="en-US" dirty="0" smtClean="0"/>
              <a:t>Each CAM layers corresponds to one layer of the resulting board</a:t>
            </a:r>
          </a:p>
          <a:p>
            <a:pPr lvl="1"/>
            <a:r>
              <a:rPr lang="en-US" dirty="0" smtClean="0"/>
              <a:t>Top silk </a:t>
            </a:r>
            <a:r>
              <a:rPr lang="en-US" dirty="0" smtClean="0"/>
              <a:t>screen (.PLC)</a:t>
            </a:r>
            <a:endParaRPr lang="en-US" dirty="0" smtClean="0"/>
          </a:p>
          <a:p>
            <a:pPr lvl="1"/>
            <a:r>
              <a:rPr lang="en-US" dirty="0" smtClean="0"/>
              <a:t>Top solder </a:t>
            </a:r>
            <a:r>
              <a:rPr lang="en-US" dirty="0" smtClean="0"/>
              <a:t>mask (.STC)</a:t>
            </a:r>
            <a:endParaRPr lang="en-US" dirty="0" smtClean="0"/>
          </a:p>
          <a:p>
            <a:pPr lvl="1"/>
            <a:r>
              <a:rPr lang="en-US" dirty="0" smtClean="0"/>
              <a:t>Top </a:t>
            </a:r>
            <a:r>
              <a:rPr lang="en-US" dirty="0" smtClean="0"/>
              <a:t>metal (.TOP)</a:t>
            </a:r>
            <a:endParaRPr lang="en-US" dirty="0" smtClean="0"/>
          </a:p>
          <a:p>
            <a:pPr lvl="1"/>
            <a:r>
              <a:rPr lang="en-US" dirty="0" smtClean="0"/>
              <a:t>Inner metal </a:t>
            </a:r>
            <a:r>
              <a:rPr lang="en-US" dirty="0" smtClean="0"/>
              <a:t>layers</a:t>
            </a:r>
            <a:endParaRPr lang="en-US" dirty="0" smtClean="0"/>
          </a:p>
          <a:p>
            <a:pPr lvl="1"/>
            <a:r>
              <a:rPr lang="en-US" dirty="0" smtClean="0"/>
              <a:t>Bottom </a:t>
            </a:r>
            <a:r>
              <a:rPr lang="en-US" dirty="0" smtClean="0"/>
              <a:t>metal (.BOT)</a:t>
            </a:r>
            <a:endParaRPr lang="en-US" dirty="0" smtClean="0"/>
          </a:p>
          <a:p>
            <a:pPr lvl="1"/>
            <a:r>
              <a:rPr lang="en-US" dirty="0" smtClean="0"/>
              <a:t>Bottom solder </a:t>
            </a:r>
            <a:r>
              <a:rPr lang="en-US" dirty="0" smtClean="0"/>
              <a:t>mask (.STS)</a:t>
            </a:r>
            <a:endParaRPr lang="en-US" dirty="0" smtClean="0"/>
          </a:p>
          <a:p>
            <a:pPr lvl="1"/>
            <a:r>
              <a:rPr lang="en-US" dirty="0" smtClean="0"/>
              <a:t>Bottom silk </a:t>
            </a:r>
            <a:r>
              <a:rPr lang="en-US" dirty="0" smtClean="0"/>
              <a:t>screen (.PLS)</a:t>
            </a:r>
            <a:endParaRPr lang="en-US" dirty="0" smtClean="0"/>
          </a:p>
          <a:p>
            <a:r>
              <a:rPr lang="en-US" dirty="0" smtClean="0"/>
              <a:t>One drill file specifying where all the pads, </a:t>
            </a:r>
            <a:r>
              <a:rPr lang="en-US" dirty="0" err="1" smtClean="0"/>
              <a:t>vias</a:t>
            </a:r>
            <a:r>
              <a:rPr lang="en-US" dirty="0" smtClean="0"/>
              <a:t>, and mounting holes are located and their </a:t>
            </a:r>
            <a:r>
              <a:rPr lang="en-US" dirty="0" smtClean="0"/>
              <a:t>diameters (.DRD)</a:t>
            </a:r>
            <a:endParaRPr lang="en-US" dirty="0" smtClean="0"/>
          </a:p>
          <a:p>
            <a:r>
              <a:rPr lang="en-US" dirty="0" smtClean="0"/>
              <a:t>Other files too, depending on the manufacturing process</a:t>
            </a:r>
          </a:p>
          <a:p>
            <a:pPr lvl="1"/>
            <a:r>
              <a:rPr lang="en-US" dirty="0" smtClean="0"/>
              <a:t>Solder paste stencil</a:t>
            </a:r>
          </a:p>
          <a:p>
            <a:pPr lvl="1"/>
            <a:r>
              <a:rPr lang="en-US" dirty="0" smtClean="0"/>
              <a:t>Assembly drawings</a:t>
            </a:r>
          </a:p>
        </p:txBody>
      </p:sp>
    </p:spTree>
    <p:extLst>
      <p:ext uri="{BB962C8B-B14F-4D97-AF65-F5344CB8AC3E}">
        <p14:creationId xmlns:p14="http://schemas.microsoft.com/office/powerpoint/2010/main" val="1454318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CAM Processor generates CAM files</a:t>
            </a:r>
          </a:p>
          <a:p>
            <a:r>
              <a:rPr lang="en-US" dirty="0" smtClean="0"/>
              <a:t>The exact configuration for the </a:t>
            </a:r>
            <a:r>
              <a:rPr lang="en-US" dirty="0" err="1" smtClean="0"/>
              <a:t>gerber</a:t>
            </a:r>
            <a:r>
              <a:rPr lang="en-US" dirty="0" smtClean="0"/>
              <a:t> files varies by board house</a:t>
            </a:r>
          </a:p>
          <a:p>
            <a:pPr lvl="1"/>
            <a:r>
              <a:rPr lang="en-US" dirty="0" smtClean="0"/>
              <a:t>Should the board outline be in every layer?</a:t>
            </a:r>
          </a:p>
          <a:p>
            <a:pPr lvl="1"/>
            <a:r>
              <a:rPr lang="en-US" dirty="0" smtClean="0"/>
              <a:t>Which format should the files be in (there are many)</a:t>
            </a:r>
          </a:p>
          <a:p>
            <a:pPr lvl="1"/>
            <a:r>
              <a:rPr lang="en-US" dirty="0" smtClean="0"/>
              <a:t>Should the back side layers be mirrored?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63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prepare </a:t>
            </a:r>
            <a:r>
              <a:rPr lang="en-US" dirty="0" err="1" smtClean="0"/>
              <a:t>Gerbers</a:t>
            </a:r>
            <a:r>
              <a:rPr lang="en-US" dirty="0" smtClean="0"/>
              <a:t> for a particular board house, you need CAM setup files (*.cam for Eagle)</a:t>
            </a:r>
          </a:p>
          <a:p>
            <a:r>
              <a:rPr lang="en-US" dirty="0" smtClean="0"/>
              <a:t>This specifies how to generate each layer the board house needs.</a:t>
            </a:r>
          </a:p>
          <a:p>
            <a:r>
              <a:rPr lang="en-US" dirty="0" smtClean="0"/>
              <a:t>See example in Button and </a:t>
            </a:r>
            <a:r>
              <a:rPr lang="en-US" smtClean="0"/>
              <a:t>Light Tutorial.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78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Trick: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type commands to Eagle.  For some things it’s a huge help</a:t>
            </a:r>
          </a:p>
          <a:p>
            <a:r>
              <a:rPr lang="en-US" dirty="0" smtClean="0"/>
              <a:t>Type “help &lt;command&gt;” to get help</a:t>
            </a:r>
          </a:p>
          <a:p>
            <a:r>
              <a:rPr lang="en-US" dirty="0" smtClean="0"/>
              <a:t>There’s a command for each of the tools in the tool palette.</a:t>
            </a:r>
          </a:p>
          <a:p>
            <a:r>
              <a:rPr lang="en-US" dirty="0" smtClean="0"/>
              <a:t>Useful commands for routing</a:t>
            </a:r>
          </a:p>
          <a:p>
            <a:pPr lvl="1"/>
            <a:r>
              <a:rPr lang="en-US" dirty="0" smtClean="0"/>
              <a:t>Auto – run the auto router</a:t>
            </a:r>
          </a:p>
          <a:p>
            <a:pPr lvl="1"/>
            <a:r>
              <a:rPr lang="en-US" dirty="0" err="1" smtClean="0"/>
              <a:t>Ripup</a:t>
            </a:r>
            <a:r>
              <a:rPr lang="en-US" dirty="0" smtClean="0"/>
              <a:t> – </a:t>
            </a:r>
            <a:r>
              <a:rPr lang="en-US" dirty="0" err="1" smtClean="0"/>
              <a:t>unroute</a:t>
            </a:r>
            <a:r>
              <a:rPr lang="en-US" dirty="0" smtClean="0"/>
              <a:t> signals</a:t>
            </a:r>
          </a:p>
          <a:p>
            <a:pPr lvl="1"/>
            <a:r>
              <a:rPr lang="en-US" dirty="0" smtClean="0"/>
              <a:t>Show – Highlight a net or part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844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Your </a:t>
            </a:r>
            <a:r>
              <a:rPr lang="en-US" dirty="0" err="1" smtClean="0"/>
              <a:t>Gerbers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Eagle can’t display Gerber files itself</a:t>
            </a:r>
          </a:p>
          <a:p>
            <a:r>
              <a:rPr lang="en-US" dirty="0" smtClean="0"/>
              <a:t>You need a 3</a:t>
            </a:r>
            <a:r>
              <a:rPr lang="en-US" baseline="30000" dirty="0" smtClean="0"/>
              <a:t>rd</a:t>
            </a:r>
            <a:r>
              <a:rPr lang="en-US" dirty="0" smtClean="0"/>
              <a:t> party tool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ee the Button and Light tutorial for recommendations</a:t>
            </a:r>
            <a:endParaRPr lang="en-US" dirty="0"/>
          </a:p>
          <a:p>
            <a:r>
              <a:rPr lang="en-US" dirty="0" smtClean="0"/>
              <a:t>You should always check your </a:t>
            </a:r>
            <a:r>
              <a:rPr lang="en-US" dirty="0" err="1" smtClean="0"/>
              <a:t>Gerbers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Eagle has bugs (I assume)</a:t>
            </a:r>
          </a:p>
          <a:p>
            <a:pPr lvl="1"/>
            <a:r>
              <a:rPr lang="en-US" dirty="0" smtClean="0"/>
              <a:t>You may have misconfigured something</a:t>
            </a:r>
          </a:p>
          <a:p>
            <a:pPr lvl="1"/>
            <a:r>
              <a:rPr lang="en-US" dirty="0" smtClean="0"/>
              <a:t>You may have put something in the wrong layer.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6621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Gerber Viewer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1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DFM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also run a “design for manufacturing” (DFM) check on your </a:t>
            </a:r>
            <a:r>
              <a:rPr lang="en-US" dirty="0" err="1" smtClean="0"/>
              <a:t>Gerbers</a:t>
            </a:r>
            <a:r>
              <a:rPr lang="en-US" dirty="0" smtClean="0"/>
              <a:t>, if possible</a:t>
            </a:r>
          </a:p>
          <a:p>
            <a:r>
              <a:rPr lang="en-US" dirty="0" err="1" smtClean="0"/>
              <a:t>Freedfm.com</a:t>
            </a:r>
            <a:r>
              <a:rPr lang="en-US" dirty="0" smtClean="0"/>
              <a:t> will do this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13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FreeDFM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6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7904"/>
            <a:ext cx="8229600" cy="50212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Eagle (and other board design tools) use layers to specify different types of information about a board. </a:t>
            </a:r>
            <a:r>
              <a:rPr lang="en-US" dirty="0" err="1" smtClean="0"/>
              <a:t>E.g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Where wires should go on each physical layer</a:t>
            </a:r>
          </a:p>
          <a:p>
            <a:pPr lvl="1"/>
            <a:r>
              <a:rPr lang="en-US" dirty="0" smtClean="0"/>
              <a:t>Where wires should not go on each physical layer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Mechanical information</a:t>
            </a:r>
          </a:p>
          <a:p>
            <a:r>
              <a:rPr lang="en-US" dirty="0" smtClean="0"/>
              <a:t>Eagle defines 52 layers by default</a:t>
            </a:r>
            <a:endParaRPr lang="en-US" dirty="0"/>
          </a:p>
          <a:p>
            <a:r>
              <a:rPr lang="en-US" dirty="0" smtClean="0"/>
              <a:t>‘t’ prefix means top.</a:t>
            </a:r>
          </a:p>
          <a:p>
            <a:r>
              <a:rPr lang="en-US" dirty="0" smtClean="0"/>
              <a:t>‘b’ prefix means bottom (displayed mirrored)</a:t>
            </a:r>
          </a:p>
        </p:txBody>
      </p:sp>
    </p:spTree>
    <p:extLst>
      <p:ext uri="{BB962C8B-B14F-4D97-AF65-F5344CB8AC3E}">
        <p14:creationId xmlns:p14="http://schemas.microsoft.com/office/powerpoint/2010/main" val="318020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Layers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45849"/>
              </p:ext>
            </p:extLst>
          </p:nvPr>
        </p:nvGraphicFramePr>
        <p:xfrm>
          <a:off x="164352" y="1195297"/>
          <a:ext cx="8979648" cy="5662702"/>
        </p:xfrm>
        <a:graphic>
          <a:graphicData uri="http://schemas.openxmlformats.org/drawingml/2006/table">
            <a:tbl>
              <a:tblPr/>
              <a:tblGrid>
                <a:gridCol w="816332"/>
                <a:gridCol w="2906937"/>
                <a:gridCol w="159284"/>
                <a:gridCol w="258837"/>
                <a:gridCol w="836242"/>
                <a:gridCol w="2806722"/>
                <a:gridCol w="104588"/>
                <a:gridCol w="1090706"/>
              </a:tblGrid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top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bottom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Tool guidance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tFinish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bFinish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information,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inf.,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bottom s.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Bottom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 (through-hole)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vias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 (through all layers)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Drills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Conducting through-holes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Unrouted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Airlines (rubber bands)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Non-conducting 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 outlines (circles for holes) *)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top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 marks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bottom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top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top side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bottom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bottom s.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05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Layer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“display &lt;layer&gt;”  -- show the layer</a:t>
            </a:r>
          </a:p>
          <a:p>
            <a:r>
              <a:rPr lang="en-US" dirty="0" smtClean="0"/>
              <a:t>“display -&lt;layer&gt;” – hide the layer</a:t>
            </a:r>
          </a:p>
          <a:p>
            <a:r>
              <a:rPr lang="en-US" dirty="0" smtClean="0"/>
              <a:t>“display last” return to previous view</a:t>
            </a:r>
          </a:p>
          <a:p>
            <a:r>
              <a:rPr lang="en-US" dirty="0" smtClean="0"/>
              <a:t>Click and hold the layer tool icon to get a list of present layers sets.  </a:t>
            </a:r>
          </a:p>
          <a:p>
            <a:pPr lvl="1"/>
            <a:r>
              <a:rPr lang="en-US" dirty="0" smtClean="0"/>
              <a:t>Select “new…” to save the current view </a:t>
            </a:r>
          </a:p>
          <a:p>
            <a:pPr lvl="1"/>
            <a:r>
              <a:rPr lang="en-US" dirty="0" smtClean="0"/>
              <a:t>Then “display foo” to switch to the view named “foo”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7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Eagle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8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define the parts you can add to a PCB</a:t>
            </a:r>
          </a:p>
          <a:p>
            <a:r>
              <a:rPr lang="en-US" dirty="0" smtClean="0"/>
              <a:t>Eagle libraries contain 3 different kinds of entities</a:t>
            </a:r>
          </a:p>
          <a:p>
            <a:pPr lvl="1"/>
            <a:r>
              <a:rPr lang="en-US" dirty="0" smtClean="0"/>
              <a:t>Schematic Symbols – The symbolic version of the part</a:t>
            </a:r>
          </a:p>
          <a:p>
            <a:pPr lvl="1"/>
            <a:r>
              <a:rPr lang="en-US" dirty="0" smtClean="0"/>
              <a:t>Package – The physical description of the part and how it should appear on the board</a:t>
            </a:r>
          </a:p>
          <a:p>
            <a:pPr lvl="1"/>
            <a:r>
              <a:rPr lang="en-US" dirty="0" smtClean="0"/>
              <a:t>Device – A combination of a package and a schematic</a:t>
            </a:r>
          </a:p>
        </p:txBody>
      </p:sp>
    </p:spTree>
    <p:extLst>
      <p:ext uri="{BB962C8B-B14F-4D97-AF65-F5344CB8AC3E}">
        <p14:creationId xmlns:p14="http://schemas.microsoft.com/office/powerpoint/2010/main" val="1889017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15006</TotalTime>
  <Words>1537</Words>
  <Application>Microsoft Macintosh PowerPoint</Application>
  <PresentationFormat>On-screen Show (4:3)</PresentationFormat>
  <Paragraphs>300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Logistics</vt:lpstr>
      <vt:lpstr>Eagle: Layers, Libraries, Layout, and CAM</vt:lpstr>
      <vt:lpstr>Eagle Trick: The Command Line</vt:lpstr>
      <vt:lpstr>Layers</vt:lpstr>
      <vt:lpstr>Eagle Layers</vt:lpstr>
      <vt:lpstr>Useful Layer Commands</vt:lpstr>
      <vt:lpstr>Layer Demo</vt:lpstr>
      <vt:lpstr>Eagle Libraries</vt:lpstr>
      <vt:lpstr>Libraries</vt:lpstr>
      <vt:lpstr>Example:  A Resistor</vt:lpstr>
      <vt:lpstr>Example:  A Resistor</vt:lpstr>
      <vt:lpstr>Example A Resistor</vt:lpstr>
      <vt:lpstr>Layers In Packages</vt:lpstr>
      <vt:lpstr>Board Layout</vt:lpstr>
      <vt:lpstr>Board Layout Goals</vt:lpstr>
      <vt:lpstr>Layout In Eagle</vt:lpstr>
      <vt:lpstr>Layout Demo</vt:lpstr>
      <vt:lpstr>The Three Ways to Route</vt:lpstr>
      <vt:lpstr>Manual Routing Demo</vt:lpstr>
      <vt:lpstr>Auto Router</vt:lpstr>
      <vt:lpstr>Auto Routing Demo</vt:lpstr>
      <vt:lpstr>Follow Me Router Demo</vt:lpstr>
      <vt:lpstr>Commands for Routing</vt:lpstr>
      <vt:lpstr>Electrical Rules Check</vt:lpstr>
      <vt:lpstr>Design Rules Check</vt:lpstr>
      <vt:lpstr>CAM Layers (Gerber files)</vt:lpstr>
      <vt:lpstr>The CAM Processor</vt:lpstr>
      <vt:lpstr>CAM Setup</vt:lpstr>
      <vt:lpstr>CAM Demo</vt:lpstr>
      <vt:lpstr>Checking Your Gerbers!</vt:lpstr>
      <vt:lpstr>Gerber Viewer Demo</vt:lpstr>
      <vt:lpstr>DFM Checks</vt:lpstr>
      <vt:lpstr>FreeDFM Demo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PCBs</dc:title>
  <dc:creator>Steven Swanson</dc:creator>
  <cp:lastModifiedBy>Steven Swanson</cp:lastModifiedBy>
  <cp:revision>50</cp:revision>
  <dcterms:created xsi:type="dcterms:W3CDTF">2014-10-08T22:12:54Z</dcterms:created>
  <dcterms:modified xsi:type="dcterms:W3CDTF">2016-04-04T02:55:16Z</dcterms:modified>
</cp:coreProperties>
</file>