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" ContentType="image/ti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25" r:id="rId2"/>
    <p:sldId id="256" r:id="rId3"/>
    <p:sldId id="257" r:id="rId4"/>
    <p:sldId id="260" r:id="rId5"/>
    <p:sldId id="266" r:id="rId6"/>
    <p:sldId id="267" r:id="rId7"/>
    <p:sldId id="269" r:id="rId8"/>
    <p:sldId id="268" r:id="rId9"/>
    <p:sldId id="270" r:id="rId10"/>
    <p:sldId id="321" r:id="rId11"/>
    <p:sldId id="322" r:id="rId12"/>
    <p:sldId id="271" r:id="rId13"/>
    <p:sldId id="315" r:id="rId14"/>
    <p:sldId id="316" r:id="rId15"/>
    <p:sldId id="317" r:id="rId16"/>
    <p:sldId id="318" r:id="rId17"/>
    <p:sldId id="323" r:id="rId18"/>
    <p:sldId id="324" r:id="rId19"/>
    <p:sldId id="262" r:id="rId20"/>
    <p:sldId id="263" r:id="rId21"/>
    <p:sldId id="264" r:id="rId22"/>
    <p:sldId id="265" r:id="rId23"/>
    <p:sldId id="326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4" r:id="rId45"/>
    <p:sldId id="32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2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Engineers have weird terms for everything.  Masters and Slaves.  Zombie children, Victim blocks, Evicting cache lines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35781" y="1732359"/>
            <a:ext cx="8072438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35781" y="3625453"/>
            <a:ext cx="8072438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80411456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3117182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/en/Reference/AnalogRea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6-9</a:t>
            </a:r>
          </a:p>
          <a:p>
            <a:r>
              <a:rPr lang="en-US" dirty="0" smtClean="0"/>
              <a:t>Thursday 12-2.</a:t>
            </a:r>
          </a:p>
          <a:p>
            <a:r>
              <a:rPr lang="en-US" dirty="0" smtClean="0"/>
              <a:t>Thursday 3:30-5</a:t>
            </a:r>
          </a:p>
        </p:txBody>
      </p:sp>
    </p:spTree>
    <p:extLst>
      <p:ext uri="{BB962C8B-B14F-4D97-AF65-F5344CB8AC3E}">
        <p14:creationId xmlns:p14="http://schemas.microsoft.com/office/powerpoint/2010/main" val="197228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Masters and Slaves</a:t>
            </a:r>
            <a:endParaRPr lang="en-US"/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0" y="3978275"/>
            <a:ext cx="4144963" cy="2197100"/>
          </a:xfrm>
          <a:prstGeom prst="rect">
            <a:avLst/>
          </a:prstGeom>
        </p:spPr>
        <p:txBody>
          <a:bodyPr/>
          <a:lstStyle/>
          <a:p>
            <a:pPr marL="0" indent="0" defTabSz="299848">
              <a:spcBef>
                <a:spcPts val="2109"/>
              </a:spcBef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100" dirty="0">
                <a:effectLst>
                  <a:outerShdw blurRad="37084" dist="18542" dir="5400000" rotWithShape="0">
                    <a:srgbClr val="000000"/>
                  </a:outerShdw>
                </a:effectLst>
              </a:rPr>
              <a:t>Masters</a:t>
            </a:r>
          </a:p>
          <a:p>
            <a:pPr marL="460125" lvl="1" indent="-251535" defTabSz="299848">
              <a:spcBef>
                <a:spcPts val="2109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100" dirty="0">
                <a:effectLst>
                  <a:outerShdw blurRad="37084" dist="18542" dir="5400000" rotWithShape="0">
                    <a:srgbClr val="000000"/>
                  </a:outerShdw>
                </a:effectLst>
              </a:rPr>
              <a:t>Can initiate transfers</a:t>
            </a:r>
          </a:p>
          <a:p>
            <a:pPr marL="460125" lvl="1" indent="-251535" defTabSz="299848">
              <a:spcBef>
                <a:spcPts val="2109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100" dirty="0">
                <a:effectLst>
                  <a:outerShdw blurRad="37084" dist="18542" dir="5400000" rotWithShape="0">
                    <a:srgbClr val="000000"/>
                  </a:outerShdw>
                </a:effectLst>
              </a:rPr>
              <a:t>Drives the SCL line</a:t>
            </a:r>
          </a:p>
          <a:p>
            <a:pPr marL="460125" lvl="1" indent="-251535" defTabSz="299848">
              <a:spcBef>
                <a:spcPts val="2109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100" dirty="0">
                <a:effectLst>
                  <a:outerShdw blurRad="37084" dist="18542" dir="5400000" rotWithShape="0">
                    <a:srgbClr val="000000"/>
                  </a:outerShdw>
                </a:effectLst>
              </a:rPr>
              <a:t>Normally only one Master</a:t>
            </a:r>
          </a:p>
        </p:txBody>
      </p:sp>
      <p:sp>
        <p:nvSpPr>
          <p:cNvPr id="56" name="Shape 56"/>
          <p:cNvSpPr/>
          <p:nvPr/>
        </p:nvSpPr>
        <p:spPr>
          <a:xfrm>
            <a:off x="2054194" y="1801146"/>
            <a:ext cx="1106550" cy="166357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/>
              <a:t>Master</a:t>
            </a:r>
          </a:p>
        </p:txBody>
      </p:sp>
      <p:sp>
        <p:nvSpPr>
          <p:cNvPr id="57" name="Shape 57"/>
          <p:cNvSpPr/>
          <p:nvPr/>
        </p:nvSpPr>
        <p:spPr>
          <a:xfrm>
            <a:off x="6196837" y="2141973"/>
            <a:ext cx="892969" cy="12780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/>
              <a:t>Slave</a:t>
            </a:r>
          </a:p>
        </p:txBody>
      </p:sp>
      <p:sp>
        <p:nvSpPr>
          <p:cNvPr id="58" name="Shape 58"/>
          <p:cNvSpPr/>
          <p:nvPr/>
        </p:nvSpPr>
        <p:spPr>
          <a:xfrm>
            <a:off x="3169351" y="2768203"/>
            <a:ext cx="3018878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35717" tIns="35717" rIns="35717" bIns="35717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69351" y="3125391"/>
            <a:ext cx="3018878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35717" tIns="35717" rIns="35717" bIns="35717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510912" y="2438792"/>
            <a:ext cx="405556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SCL</a:t>
            </a:r>
          </a:p>
        </p:txBody>
      </p:sp>
      <p:sp>
        <p:nvSpPr>
          <p:cNvPr id="61" name="Shape 61"/>
          <p:cNvSpPr/>
          <p:nvPr/>
        </p:nvSpPr>
        <p:spPr>
          <a:xfrm>
            <a:off x="4500531" y="2818237"/>
            <a:ext cx="4537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SDA</a:t>
            </a:r>
          </a:p>
        </p:txBody>
      </p:sp>
      <p:sp>
        <p:nvSpPr>
          <p:cNvPr id="63" name="Shape 63"/>
          <p:cNvSpPr/>
          <p:nvPr/>
        </p:nvSpPr>
        <p:spPr>
          <a:xfrm>
            <a:off x="4571633" y="3979048"/>
            <a:ext cx="4143376" cy="219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defTabSz="299848">
              <a:spcBef>
                <a:spcPts val="2109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effectLst>
                  <a:outerShdw blurRad="37084" dist="18542" dir="5400000" rotWithShape="0">
                    <a:srgbClr val="000000"/>
                  </a:outerShdw>
                </a:effectLst>
              </a:rPr>
              <a:t>Slave</a:t>
            </a:r>
          </a:p>
          <a:p>
            <a:pPr marL="460125" lvl="1" indent="-251535" defTabSz="299848">
              <a:spcBef>
                <a:spcPts val="2109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effectLst>
                  <a:outerShdw blurRad="37084" dist="18542" dir="5400000" rotWithShape="0">
                    <a:srgbClr val="000000"/>
                  </a:outerShdw>
                </a:effectLst>
              </a:rPr>
              <a:t>Can’t initiate transfers</a:t>
            </a:r>
          </a:p>
          <a:p>
            <a:pPr marL="460125" lvl="1" indent="-251535" defTabSz="299848">
              <a:spcBef>
                <a:spcPts val="2109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effectLst>
                  <a:outerShdw blurRad="37084" dist="18542" dir="5400000" rotWithShape="0">
                    <a:srgbClr val="000000"/>
                  </a:outerShdw>
                </a:effectLst>
              </a:rPr>
              <a:t>Respond to the Master</a:t>
            </a:r>
          </a:p>
          <a:p>
            <a:pPr marL="460125" lvl="1" indent="-251535" defTabSz="299848">
              <a:spcBef>
                <a:spcPts val="2109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effectLst>
                  <a:outerShdw blurRad="37084" dist="18542" dir="5400000" rotWithShape="0">
                    <a:srgbClr val="000000"/>
                  </a:outerShdw>
                </a:effectLst>
              </a:rPr>
              <a:t>Up to 100+ slaves per bus</a:t>
            </a:r>
          </a:p>
        </p:txBody>
      </p:sp>
    </p:spTree>
    <p:extLst>
      <p:ext uri="{BB962C8B-B14F-4D97-AF65-F5344CB8AC3E}">
        <p14:creationId xmlns:p14="http://schemas.microsoft.com/office/powerpoint/2010/main" val="2776767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I2C Protocol - Start/Stop</a:t>
            </a:r>
            <a:endParaRPr lang="en-US" dirty="0"/>
          </a:p>
        </p:txBody>
      </p:sp>
      <p:sp>
        <p:nvSpPr>
          <p:cNvPr id="68" name="Shape 6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The Start/Stop sequences are the only times SDA can toggle while SCL is high</a:t>
            </a:r>
          </a:p>
          <a:p>
            <a:pPr lvl="0"/>
            <a:r>
              <a:rPr lang="en-US" smtClean="0"/>
              <a:t>All other toggling of SDA must be done with SCL low</a:t>
            </a:r>
            <a:endParaRPr lang="en-US"/>
          </a:p>
        </p:txBody>
      </p:sp>
      <p:pic>
        <p:nvPicPr>
          <p:cNvPr id="6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446" y="4399682"/>
            <a:ext cx="6405109" cy="17264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147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slave on an I</a:t>
            </a:r>
            <a:r>
              <a:rPr lang="en-US" baseline="30000" dirty="0" smtClean="0"/>
              <a:t>2</a:t>
            </a:r>
            <a:r>
              <a:rPr lang="en-US" dirty="0" smtClean="0"/>
              <a:t>C bus has a unique address.</a:t>
            </a:r>
          </a:p>
          <a:p>
            <a:pPr lvl="1"/>
            <a:r>
              <a:rPr lang="en-US" dirty="0" smtClean="0"/>
              <a:t>Most use 7 bit addresses (we discuss this here)</a:t>
            </a:r>
          </a:p>
          <a:p>
            <a:pPr lvl="1"/>
            <a:r>
              <a:rPr lang="en-US" dirty="0" smtClean="0"/>
              <a:t>An extended 10-bit version also </a:t>
            </a:r>
            <a:r>
              <a:rPr lang="en-US" dirty="0" smtClean="0"/>
              <a:t>exists</a:t>
            </a:r>
          </a:p>
          <a:p>
            <a:pPr lvl="1"/>
            <a:r>
              <a:rPr lang="en-US" dirty="0" smtClean="0"/>
              <a:t>Low-order bit determines whether it is a read or a write.</a:t>
            </a:r>
            <a:endParaRPr lang="en-US" dirty="0" smtClean="0"/>
          </a:p>
          <a:p>
            <a:r>
              <a:rPr lang="en-US" dirty="0" smtClean="0"/>
              <a:t>The addresses usually fixed or only partially configurable</a:t>
            </a:r>
          </a:p>
          <a:p>
            <a:pPr lvl="1"/>
            <a:r>
              <a:rPr lang="en-US" dirty="0" smtClean="0"/>
              <a:t>E.g. Only the least-significant bit of the address for the IMU is settable.  So you can only have two of these IMUs on one bus.</a:t>
            </a:r>
          </a:p>
          <a:p>
            <a:pPr lvl="1"/>
            <a:r>
              <a:rPr lang="en-US" dirty="0" smtClean="0"/>
              <a:t>Different devices will have different numbers of settable and fixed bits.</a:t>
            </a:r>
          </a:p>
          <a:p>
            <a:pPr lvl="1"/>
            <a:r>
              <a:rPr lang="en-US" dirty="0" smtClean="0"/>
              <a:t>You can’t mix components arbitrarily on the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32645" y="228539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51037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8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813275" y="2228691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04753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286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45563" y="2255480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3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 smtClean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  <a:endParaRPr sz="2700" dirty="0">
              <a:solidFill>
                <a:srgbClr val="D41D03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2176" y="2392748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36846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237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Speed</a:t>
            </a:r>
            <a:endParaRPr lang="en-US"/>
          </a:p>
        </p:txBody>
      </p:sp>
      <p:sp>
        <p:nvSpPr>
          <p:cNvPr id="113" name="Shape 1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100 Kb/sec - Normal Operation</a:t>
            </a:r>
          </a:p>
          <a:p>
            <a:pPr lvl="0"/>
            <a:r>
              <a:rPr lang="en-US" smtClean="0"/>
              <a:t>10 Kb/sec - Slow mode</a:t>
            </a:r>
          </a:p>
          <a:p>
            <a:pPr lvl="0"/>
            <a:r>
              <a:rPr lang="en-US" smtClean="0"/>
              <a:t>400 Kb/sec to 3.4 Mb/sec - High Speed Modes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Clock Stretching</a:t>
            </a:r>
            <a:endParaRPr lang="en-US"/>
          </a:p>
        </p:txBody>
      </p:sp>
      <p:sp>
        <p:nvSpPr>
          <p:cNvPr id="116" name="Shape 1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Only Masters can send clock pulses</a:t>
            </a:r>
          </a:p>
          <a:p>
            <a:pPr lvl="0"/>
            <a:r>
              <a:rPr lang="en-US" smtClean="0"/>
              <a:t>But Slaves can stretch the clock if needed</a:t>
            </a:r>
            <a:endParaRPr lang="en-US"/>
          </a:p>
        </p:txBody>
      </p:sp>
      <p:sp>
        <p:nvSpPr>
          <p:cNvPr id="117" name="Shape 117"/>
          <p:cNvSpPr/>
          <p:nvPr/>
        </p:nvSpPr>
        <p:spPr>
          <a:xfrm flipV="1">
            <a:off x="2850170" y="5287374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841239" y="5286375"/>
            <a:ext cx="380780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flipV="1">
            <a:off x="3216287" y="5287374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216287" y="5706070"/>
            <a:ext cx="366118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flipV="1">
            <a:off x="3582404" y="5292339"/>
            <a:ext cx="1" cy="41273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573473" y="5291340"/>
            <a:ext cx="38078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flipV="1">
            <a:off x="3948521" y="5292339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948520" y="5711036"/>
            <a:ext cx="88404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 flipV="1">
            <a:off x="4823631" y="5287374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814700" y="5286375"/>
            <a:ext cx="380780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5189748" y="5287374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189748" y="5706070"/>
            <a:ext cx="366118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 flipV="1">
            <a:off x="5555865" y="5292339"/>
            <a:ext cx="1" cy="41273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546934" y="5291340"/>
            <a:ext cx="38078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flipV="1">
            <a:off x="5921982" y="5292339"/>
            <a:ext cx="1" cy="42762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921981" y="5711036"/>
            <a:ext cx="38078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H="1" flipV="1">
            <a:off x="4439653" y="5795367"/>
            <a:ext cx="514974" cy="514974"/>
          </a:xfrm>
          <a:prstGeom prst="line">
            <a:avLst/>
          </a:prstGeom>
          <a:ln w="25400">
            <a:solidFill>
              <a:srgbClr val="D41D0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001308" y="6288811"/>
            <a:ext cx="2447740" cy="34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/>
              <a:t>Slave stretching the clock</a:t>
            </a:r>
          </a:p>
        </p:txBody>
      </p:sp>
      <p:sp>
        <p:nvSpPr>
          <p:cNvPr id="135" name="Shape 135"/>
          <p:cNvSpPr/>
          <p:nvPr/>
        </p:nvSpPr>
        <p:spPr>
          <a:xfrm>
            <a:off x="1662584" y="5331590"/>
            <a:ext cx="572452" cy="34912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45630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Gimbals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dirty="0"/>
              <a:t>The IMU, The Gimbals, and the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Due midnight, April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</a:t>
            </a:r>
            <a:r>
              <a:rPr lang="en-US" dirty="0" err="1" smtClean="0"/>
              <a:t>Quadcopter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26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 RC “transmitters” have two sticks</a:t>
            </a:r>
          </a:p>
          <a:p>
            <a:pPr lvl="1"/>
            <a:r>
              <a:rPr lang="en-US" dirty="0" smtClean="0"/>
              <a:t>Left: throttle and yaw</a:t>
            </a:r>
          </a:p>
          <a:p>
            <a:pPr lvl="1"/>
            <a:r>
              <a:rPr lang="en-US" dirty="0" smtClean="0"/>
              <a:t>Right: pitch and roll</a:t>
            </a:r>
          </a:p>
          <a:p>
            <a:pPr lvl="1"/>
            <a:r>
              <a:rPr lang="en-US" dirty="0" smtClean="0"/>
              <a:t>This is called “mode 2”  It’s different in Europe where they use “mode 1”</a:t>
            </a:r>
          </a:p>
          <a:p>
            <a:r>
              <a:rPr lang="en-US" dirty="0" smtClean="0"/>
              <a:t>Yaw, pitch, and roll are spring-loaded to return to neutral</a:t>
            </a:r>
          </a:p>
          <a:p>
            <a:r>
              <a:rPr lang="en-US" dirty="0" smtClean="0"/>
              <a:t>Throttle stays where you put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789" r="60338" b="10043"/>
          <a:stretch/>
        </p:blipFill>
        <p:spPr>
          <a:xfrm>
            <a:off x="5426193" y="1954899"/>
            <a:ext cx="3626710" cy="36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25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stick is a “gimbal”</a:t>
            </a:r>
          </a:p>
          <a:p>
            <a:pPr lvl="1"/>
            <a:r>
              <a:rPr lang="en-US" b="1" i="1" dirty="0"/>
              <a:t>a mechanism, typically consisting of rings pivoted at right angles</a:t>
            </a:r>
            <a:r>
              <a:rPr lang="en-US" i="1" dirty="0"/>
              <a:t>, </a:t>
            </a:r>
            <a:r>
              <a:rPr lang="en-US" i="1" strike="sngStrike" dirty="0"/>
              <a:t>for keeping an instrument such as a compass or chronometer horizontal in a moving </a:t>
            </a:r>
            <a:r>
              <a:rPr lang="en-US" i="1" strike="sngStrike" dirty="0" smtClean="0"/>
              <a:t>vessel </a:t>
            </a:r>
            <a:r>
              <a:rPr lang="en-US" i="1" strike="sngStrike" dirty="0"/>
              <a:t>or aircraft</a:t>
            </a:r>
            <a:r>
              <a:rPr lang="en-US" i="1" strike="sngStrike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– The dictionary on my Mac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51" r="18909" b="21075"/>
          <a:stretch/>
        </p:blipFill>
        <p:spPr>
          <a:xfrm>
            <a:off x="5276273" y="2170543"/>
            <a:ext cx="364776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Gimbal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potentiometers measure X and Y movement of the stick.</a:t>
            </a:r>
          </a:p>
          <a:p>
            <a:r>
              <a:rPr lang="en-US" dirty="0" smtClean="0"/>
              <a:t>Potentiometer – A variable voltage divider</a:t>
            </a:r>
          </a:p>
          <a:p>
            <a:pPr lvl="1"/>
            <a:r>
              <a:rPr lang="en-US" dirty="0" smtClean="0"/>
              <a:t>As the slider moves, the resistances between A and W and W and B change.</a:t>
            </a:r>
          </a:p>
          <a:p>
            <a:pPr lvl="1"/>
            <a:r>
              <a:rPr lang="en-US" dirty="0" smtClean="0"/>
              <a:t>If A is at </a:t>
            </a:r>
            <a:r>
              <a:rPr lang="en-US" dirty="0" err="1" smtClean="0"/>
              <a:t>Vcc</a:t>
            </a:r>
            <a:r>
              <a:rPr lang="en-US" dirty="0" smtClean="0"/>
              <a:t> and B is at GND, then the voltage at W is proportional to the position of the gimbal.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92" y="2366817"/>
            <a:ext cx="5213256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Gimbals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</a:t>
            </a:r>
            <a:r>
              <a:rPr lang="en-US" dirty="0" err="1" smtClean="0"/>
              <a:t>analogread</a:t>
            </a:r>
            <a:r>
              <a:rPr lang="en-US" dirty="0" smtClean="0"/>
              <a:t>() function in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https://www.arduino.cc/en/Reference/</a:t>
            </a:r>
            <a:r>
              <a:rPr lang="en-US" dirty="0" smtClean="0">
                <a:hlinkClick r:id="rId2"/>
              </a:rPr>
              <a:t>AnalogRead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465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Brushed DC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85800" y="2725031"/>
            <a:ext cx="7772401" cy="164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04672">
              <a:defRPr sz="11968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/>
              <a:t>Brushed Motors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85800" y="4484275"/>
            <a:ext cx="7772401" cy="7743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10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Brushed Motors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image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87" y="2057400"/>
            <a:ext cx="2466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162" y="2057400"/>
            <a:ext cx="2466975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0599" y="2057400"/>
            <a:ext cx="2299070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50" y="3905250"/>
            <a:ext cx="1847850" cy="18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0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3687" y="3895725"/>
            <a:ext cx="244792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00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873" y="3905248"/>
            <a:ext cx="1847850" cy="184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1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Construction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984" b="11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4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(Rotor)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8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(Stator)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" name="image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625" y="2008886"/>
            <a:ext cx="4195039" cy="3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2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Inputs – How the microcontroller measure the position of the gimbals</a:t>
            </a:r>
          </a:p>
          <a:p>
            <a:r>
              <a:rPr lang="en-US" dirty="0" smtClean="0"/>
              <a:t>Brushed Motors – How they work and how to drive them.</a:t>
            </a:r>
          </a:p>
          <a:p>
            <a:r>
              <a:rPr lang="en-US" dirty="0"/>
              <a:t>I2C – How the microcontroller and IMU </a:t>
            </a:r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03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673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2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649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2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7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image20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550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77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862" y="2133606"/>
            <a:ext cx="4601463" cy="3725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53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827" y="1946557"/>
            <a:ext cx="5241801" cy="250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0325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S1 is open after the motor has been running, M1 becomes a big inductor</a:t>
            </a:r>
          </a:p>
          <a:p>
            <a:pPr lvl="1"/>
            <a:r>
              <a:rPr lang="en-US" dirty="0" smtClean="0"/>
              <a:t>It will drive up the voltage on GND</a:t>
            </a:r>
          </a:p>
          <a:p>
            <a:pPr lvl="1"/>
            <a:r>
              <a:rPr lang="en-US" dirty="0" smtClean="0"/>
              <a:t>Potentially damaging/interfering with other parts of the circuit</a:t>
            </a:r>
          </a:p>
          <a:p>
            <a:r>
              <a:rPr lang="en-US" dirty="0" smtClean="0"/>
              <a:t>This is called “fly back”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729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 Diode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diode, allows the current to loop around through the motor and eventually dissipate</a:t>
            </a:r>
            <a:endParaRPr lang="en-US" dirty="0"/>
          </a:p>
        </p:txBody>
      </p:sp>
      <p:pic>
        <p:nvPicPr>
          <p:cNvPr id="85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974" y="3519979"/>
            <a:ext cx="5595600" cy="24993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56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5874" y="2036957"/>
            <a:ext cx="5312257" cy="3766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488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2" name="Shape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How would you control your motor’s speed?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would you control your motor’s speed?</a:t>
            </a:r>
          </a:p>
          <a:p>
            <a:pPr lvl="1"/>
            <a:r>
              <a:rPr lang="en-US" dirty="0" smtClean="0"/>
              <a:t>Speed ∝Voltage ∝Current</a:t>
            </a:r>
            <a:endParaRPr lang="en-US" dirty="0"/>
          </a:p>
          <a:p>
            <a:r>
              <a:rPr lang="en-US" dirty="0" smtClean="0"/>
              <a:t>So, vary the input voltage</a:t>
            </a:r>
            <a:endParaRPr lang="en-US" dirty="0"/>
          </a:p>
          <a:p>
            <a:r>
              <a:rPr lang="en-US" dirty="0" smtClean="0"/>
              <a:t>Generating varying voltages is non-trivial</a:t>
            </a:r>
          </a:p>
          <a:p>
            <a:pPr lvl="1"/>
            <a:r>
              <a:rPr lang="en-US" dirty="0" smtClean="0"/>
              <a:t>You need an digital-to-analog converter</a:t>
            </a:r>
            <a:endParaRPr lang="en-US" dirty="0"/>
          </a:p>
          <a:p>
            <a:r>
              <a:rPr lang="en-US" dirty="0" smtClean="0"/>
              <a:t>Really, we just need the average voltage to vary</a:t>
            </a:r>
          </a:p>
        </p:txBody>
      </p:sp>
    </p:spTree>
    <p:extLst>
      <p:ext uri="{BB962C8B-B14F-4D97-AF65-F5344CB8AC3E}">
        <p14:creationId xmlns:p14="http://schemas.microsoft.com/office/powerpoint/2010/main" val="37990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768095">
              <a:defRPr sz="6719"/>
            </a:lvl1pPr>
          </a:lstStyle>
          <a:p>
            <a:pPr lvl="0"/>
            <a:r>
              <a:rPr lang="en-US" sz="4800" dirty="0" smtClean="0"/>
              <a:t>Pulse-width Modulation (PWM)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image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2100373"/>
            <a:ext cx="7336789" cy="3639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Selection</a:t>
            </a:r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4237182" y="1600200"/>
            <a:ext cx="4449618" cy="4525963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Free Speed:100 rpm</a:t>
            </a:r>
          </a:p>
          <a:p>
            <a:r>
              <a:rPr lang="en-US" dirty="0" smtClean="0"/>
              <a:t>Stall Torque:8.6 in-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Stall Current:2.6A</a:t>
            </a:r>
          </a:p>
          <a:p>
            <a:r>
              <a:rPr lang="en-US" dirty="0" smtClean="0"/>
              <a:t>Free Current:0.18A</a:t>
            </a:r>
          </a:p>
          <a:p>
            <a:r>
              <a:rPr lang="en-US" dirty="0" smtClean="0"/>
              <a:t>Specifications at 7.2V</a:t>
            </a:r>
            <a:endParaRPr lang="en-US" dirty="0"/>
          </a:p>
        </p:txBody>
      </p:sp>
      <p:pic>
        <p:nvPicPr>
          <p:cNvPr id="10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79975"/>
            <a:ext cx="2819401" cy="2819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73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Our Motor Circuits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5099" r="-65099"/>
          <a:stretch>
            <a:fillRect/>
          </a:stretch>
        </p:blipFill>
        <p:spPr>
          <a:xfrm>
            <a:off x="-584252" y="1276929"/>
            <a:ext cx="9728252" cy="5350164"/>
          </a:xfrm>
        </p:spPr>
      </p:pic>
    </p:spTree>
    <p:extLst>
      <p:ext uri="{BB962C8B-B14F-4D97-AF65-F5344CB8AC3E}">
        <p14:creationId xmlns:p14="http://schemas.microsoft.com/office/powerpoint/2010/main" val="8203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IO in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 board board has several analog pins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Takes a voltage between GND and </a:t>
            </a:r>
            <a:r>
              <a:rPr lang="en-US" dirty="0" err="1" smtClean="0"/>
              <a:t>Vcc</a:t>
            </a:r>
            <a:r>
              <a:rPr lang="en-US" dirty="0" smtClean="0"/>
              <a:t> and maps it to 0—1024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 ()</a:t>
            </a:r>
          </a:p>
          <a:p>
            <a:pPr lvl="1"/>
            <a:r>
              <a:rPr lang="en-US" dirty="0" smtClean="0"/>
              <a:t>Takes a value, x, between 0 (off) and 255 (on) and sets the duty cycle to x/255.</a:t>
            </a:r>
          </a:p>
        </p:txBody>
      </p:sp>
    </p:spTree>
    <p:extLst>
      <p:ext uri="{BB962C8B-B14F-4D97-AF65-F5344CB8AC3E}">
        <p14:creationId xmlns:p14="http://schemas.microsoft.com/office/powerpoint/2010/main" val="35578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16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Inter-Integrated Circuit (I</a:t>
            </a:r>
            <a:r>
              <a:rPr lang="en-US" baseline="30000" dirty="0" smtClean="0"/>
              <a:t>2</a:t>
            </a:r>
            <a:r>
              <a:rPr lang="en-US" dirty="0" smtClean="0"/>
              <a:t>C) Bus Interface</a:t>
            </a:r>
            <a:br>
              <a:rPr lang="en-US" dirty="0" smtClean="0"/>
            </a:br>
            <a:r>
              <a:rPr lang="en-US" dirty="0" smtClean="0"/>
              <a:t>AKA: Two Wire Interface (TWI)</a:t>
            </a:r>
            <a:endParaRPr lang="en-US" dirty="0"/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8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Brief History</a:t>
            </a:r>
            <a:endParaRPr lang="en-US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Designed in 1982 by Philips Semiconductor (now NXP)</a:t>
            </a:r>
          </a:p>
          <a:p>
            <a:pPr lvl="0"/>
            <a:r>
              <a:rPr lang="en-US" smtClean="0"/>
              <a:t>1992 - First public Spec released</a:t>
            </a:r>
          </a:p>
          <a:p>
            <a:pPr lvl="0"/>
            <a:r>
              <a:rPr lang="en-US" smtClean="0"/>
              <a:t>Since 2006 no licensing fees are required</a:t>
            </a:r>
          </a:p>
          <a:p>
            <a:pPr lvl="0"/>
            <a:r>
              <a:rPr lang="en-US" smtClean="0"/>
              <a:t>Widely adopted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Pins are precious!</a:t>
            </a:r>
          </a:p>
          <a:p>
            <a:pPr lvl="1"/>
            <a:r>
              <a:rPr lang="en-US" dirty="0" smtClean="0"/>
              <a:t>They take up space</a:t>
            </a:r>
          </a:p>
          <a:p>
            <a:pPr lvl="1"/>
            <a:r>
              <a:rPr lang="en-US" dirty="0" smtClean="0"/>
              <a:t>More pins </a:t>
            </a:r>
            <a:r>
              <a:rPr lang="en-US" dirty="0" smtClean="0">
                <a:sym typeface="Wingdings"/>
              </a:rPr>
              <a:t> More expensive microcontrollers</a:t>
            </a:r>
          </a:p>
          <a:p>
            <a:pPr lvl="1"/>
            <a:r>
              <a:rPr lang="en-US" dirty="0" smtClean="0">
                <a:sym typeface="Wingdings"/>
              </a:rPr>
              <a:t>Adding pins is hard</a:t>
            </a:r>
          </a:p>
          <a:p>
            <a:pPr lvl="2"/>
            <a:r>
              <a:rPr lang="en-US" dirty="0" smtClean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 smtClean="0">
                <a:sym typeface="Wingdings"/>
              </a:rPr>
              <a:t>Significant board changes</a:t>
            </a:r>
          </a:p>
          <a:p>
            <a:r>
              <a:rPr lang="en-US" dirty="0" smtClean="0">
                <a:sym typeface="Wingdings"/>
              </a:rPr>
              <a:t>Performance is often not that important</a:t>
            </a:r>
          </a:p>
          <a:p>
            <a:r>
              <a:rPr lang="en-US" dirty="0" smtClean="0">
                <a:sym typeface="Wingdings"/>
              </a:rPr>
              <a:t>So</a:t>
            </a:r>
          </a:p>
          <a:p>
            <a:pPr lvl="1"/>
            <a:r>
              <a:rPr lang="en-US" dirty="0" smtClean="0">
                <a:sym typeface="Wingdings"/>
              </a:rPr>
              <a:t>Use the minimum number of pins</a:t>
            </a:r>
          </a:p>
          <a:p>
            <a:pPr lvl="1"/>
            <a:r>
              <a:rPr lang="en-US" dirty="0" smtClean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Connecting to all kinds of small, slow peripherals</a:t>
            </a:r>
          </a:p>
          <a:p>
            <a:pPr lvl="1"/>
            <a:r>
              <a:rPr lang="en-US" smtClean="0"/>
              <a:t>Reading Configuration data from various devices (Memory, PCI cards)</a:t>
            </a:r>
          </a:p>
          <a:p>
            <a:pPr lvl="1"/>
            <a:r>
              <a:rPr lang="en-US" smtClean="0"/>
              <a:t>Accessing ADCs and DACs</a:t>
            </a:r>
          </a:p>
          <a:p>
            <a:pPr lvl="1"/>
            <a:r>
              <a:rPr lang="en-US" smtClean="0"/>
              <a:t>Reading from Real-time clocks</a:t>
            </a:r>
          </a:p>
          <a:p>
            <a:pPr lvl="1"/>
            <a:r>
              <a:rPr lang="en-US" smtClean="0"/>
              <a:t>Reading hardware monitoring devices (Fan speed, CPU Temperature, Accelerometers)</a:t>
            </a:r>
          </a:p>
          <a:p>
            <a:pPr lvl="1"/>
            <a:r>
              <a:rPr lang="en-US" smtClean="0"/>
              <a:t>Controlling power supplies for various system components</a:t>
            </a:r>
          </a:p>
          <a:p>
            <a:pPr lvl="1"/>
            <a:r>
              <a:rPr lang="en-US" smtClean="0"/>
              <a:t>GPIO expanders</a:t>
            </a:r>
          </a:p>
          <a:p>
            <a:pPr lvl="1"/>
            <a:r>
              <a:rPr lang="en-US" smtClean="0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60"/>
            <a:ext cx="8229600" cy="278936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Two signals</a:t>
            </a:r>
          </a:p>
          <a:p>
            <a:pPr lvl="1"/>
            <a:r>
              <a:rPr lang="en-US" dirty="0" smtClean="0"/>
              <a:t>SCL – Serial Clock (used for coordination and timing)</a:t>
            </a:r>
          </a:p>
          <a:p>
            <a:pPr lvl="1"/>
            <a:r>
              <a:rPr lang="en-US" dirty="0" smtClean="0"/>
              <a:t>SDA – Serial Data (used for data and control signaling)</a:t>
            </a:r>
          </a:p>
          <a:p>
            <a:r>
              <a:rPr lang="en-US" dirty="0" smtClean="0"/>
              <a:t>You can have many peripherals</a:t>
            </a:r>
            <a:endParaRPr lang="en-US" dirty="0" smtClean="0"/>
          </a:p>
          <a:p>
            <a:pPr lvl="1"/>
            <a:r>
              <a:rPr lang="en-US" dirty="0" smtClean="0"/>
              <a:t>1 or more “masters”  that initiate communication on the bus</a:t>
            </a:r>
          </a:p>
          <a:p>
            <a:pPr lvl="1"/>
            <a:r>
              <a:rPr lang="en-US" dirty="0" smtClean="0"/>
              <a:t>Up to 127 “slaves” that </a:t>
            </a:r>
            <a:r>
              <a:rPr lang="en-US" dirty="0" smtClean="0"/>
              <a:t>master communicates with</a:t>
            </a:r>
            <a:endParaRPr lang="en-US" dirty="0" smtClean="0"/>
          </a:p>
          <a:p>
            <a:r>
              <a:rPr lang="en-US" dirty="0" smtClean="0"/>
              <a:t>Bit rates</a:t>
            </a:r>
          </a:p>
          <a:p>
            <a:pPr lvl="1"/>
            <a:r>
              <a:rPr lang="en-US" dirty="0" smtClean="0"/>
              <a:t>100 KHz (Standard mode)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 KHz (Fast Mode)</a:t>
            </a:r>
          </a:p>
          <a:p>
            <a:pPr lvl="1"/>
            <a:r>
              <a:rPr lang="en-US" dirty="0" smtClean="0"/>
              <a:t>3.4 MHz (High speed mode)</a:t>
            </a:r>
          </a:p>
          <a:p>
            <a:pPr lvl="1"/>
            <a:r>
              <a:rPr lang="en-US" dirty="0" smtClean="0"/>
              <a:t>1 MHz (Fast Mode Plus)</a:t>
            </a:r>
          </a:p>
          <a:p>
            <a:pPr lvl="1"/>
            <a:r>
              <a:rPr lang="en-US" dirty="0" smtClean="0"/>
              <a:t>5 MHz (Ultra fast mode)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1027</Words>
  <Application>Microsoft Macintosh PowerPoint</Application>
  <PresentationFormat>On-screen Show (4:3)</PresentationFormat>
  <Paragraphs>163</Paragraphs>
  <Slides>45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Lab Hours</vt:lpstr>
      <vt:lpstr>Lab 3: The IMU, The Gimbals, and the Motor</vt:lpstr>
      <vt:lpstr>Topics</vt:lpstr>
      <vt:lpstr>I2C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Masters and Slaves</vt:lpstr>
      <vt:lpstr>I2C Protocol - Start/Stop</vt:lpstr>
      <vt:lpstr>I2C Addressing</vt:lpstr>
      <vt:lpstr>I2C Protocol - Full Xfer</vt:lpstr>
      <vt:lpstr>I2C Protocol - Full Xfer</vt:lpstr>
      <vt:lpstr>I2C Protocol - Full Xfer</vt:lpstr>
      <vt:lpstr>I2C Protocol - Full Xfer</vt:lpstr>
      <vt:lpstr>I2C Speed</vt:lpstr>
      <vt:lpstr>Clock Stretching</vt:lpstr>
      <vt:lpstr>Gimbals</vt:lpstr>
      <vt:lpstr>Controlling the Quadcopter</vt:lpstr>
      <vt:lpstr>The Gimbals</vt:lpstr>
      <vt:lpstr>Anatomy of a Gimbal</vt:lpstr>
      <vt:lpstr>Measuring the Gimbals </vt:lpstr>
      <vt:lpstr>Brushed DC Motors</vt:lpstr>
      <vt:lpstr>Brushed Motors</vt:lpstr>
      <vt:lpstr>Brushed Motors</vt:lpstr>
      <vt:lpstr>Construction</vt:lpstr>
      <vt:lpstr>Construction (Rotor)</vt:lpstr>
      <vt:lpstr>Construction (Stator)</vt:lpstr>
      <vt:lpstr>Operation</vt:lpstr>
      <vt:lpstr>Operation</vt:lpstr>
      <vt:lpstr>Operation</vt:lpstr>
      <vt:lpstr>Operation</vt:lpstr>
      <vt:lpstr>Operation</vt:lpstr>
      <vt:lpstr>H-Bridge</vt:lpstr>
      <vt:lpstr>Flyback</vt:lpstr>
      <vt:lpstr>Flyback</vt:lpstr>
      <vt:lpstr>Flyback Diode</vt:lpstr>
      <vt:lpstr>H-Bridge</vt:lpstr>
      <vt:lpstr>Control</vt:lpstr>
      <vt:lpstr>Control</vt:lpstr>
      <vt:lpstr>Pulse-width Modulation (PWM)</vt:lpstr>
      <vt:lpstr>Selection</vt:lpstr>
      <vt:lpstr>Our Motor Circuits</vt:lpstr>
      <vt:lpstr>Analog IO in Arduino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20</cp:revision>
  <dcterms:created xsi:type="dcterms:W3CDTF">2015-04-07T03:43:57Z</dcterms:created>
  <dcterms:modified xsi:type="dcterms:W3CDTF">2016-04-05T23:21:39Z</dcterms:modified>
</cp:coreProperties>
</file>