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" ContentType="image/ti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0" r:id="rId4"/>
    <p:sldId id="266" r:id="rId5"/>
    <p:sldId id="267" r:id="rId6"/>
    <p:sldId id="269" r:id="rId7"/>
    <p:sldId id="268" r:id="rId8"/>
    <p:sldId id="270" r:id="rId9"/>
    <p:sldId id="271" r:id="rId10"/>
    <p:sldId id="315" r:id="rId11"/>
    <p:sldId id="316" r:id="rId12"/>
    <p:sldId id="317" r:id="rId13"/>
    <p:sldId id="318" r:id="rId14"/>
    <p:sldId id="262" r:id="rId15"/>
    <p:sldId id="263" r:id="rId16"/>
    <p:sldId id="264" r:id="rId17"/>
    <p:sldId id="265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2" r:id="rId37"/>
    <p:sldId id="313" r:id="rId38"/>
    <p:sldId id="314" r:id="rId39"/>
    <p:sldId id="320" r:id="rId40"/>
    <p:sldId id="31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344" y="-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35781" y="1732359"/>
            <a:ext cx="8072438" cy="1785938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5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535781" y="3625453"/>
            <a:ext cx="8072438" cy="607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1pPr>
            <a:lvl2pPr marL="0" indent="160729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2pPr>
            <a:lvl3pPr marL="0" indent="321457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3pPr>
            <a:lvl4pPr marL="0" indent="482186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4pPr>
            <a:lvl5pPr marL="0" indent="642915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68041145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3: </a:t>
            </a:r>
            <a:r>
              <a:rPr lang="en-US" dirty="0"/>
              <a:t>The IMU, The Gimbals, and the Motor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Due midnight, April 14</a:t>
            </a:r>
            <a:r>
              <a:rPr lang="en-US" baseline="30000" dirty="0" smtClean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5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5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87" name="Shape 87"/>
          <p:cNvSpPr/>
          <p:nvPr/>
        </p:nvSpPr>
        <p:spPr>
          <a:xfrm>
            <a:off x="132645" y="2285399"/>
            <a:ext cx="1271140" cy="207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96" h="20886" extrusionOk="0">
                <a:moveTo>
                  <a:pt x="7742" y="5"/>
                </a:moveTo>
                <a:cubicBezTo>
                  <a:pt x="18335" y="-357"/>
                  <a:pt x="18748" y="20520"/>
                  <a:pt x="8154" y="20881"/>
                </a:cubicBezTo>
                <a:cubicBezTo>
                  <a:pt x="-2439" y="21243"/>
                  <a:pt x="-2852" y="366"/>
                  <a:pt x="7742" y="5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351037" y="4956888"/>
            <a:ext cx="751805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1D0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effectLst>
                  <a:outerShdw blurRad="50800" dist="25400" dir="5400000" rotWithShape="0">
                    <a:srgbClr val="000000"/>
                  </a:outerShdw>
                </a:effectLst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2891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1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813275" y="2228691"/>
            <a:ext cx="2852876" cy="198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77" h="14888" extrusionOk="0">
                <a:moveTo>
                  <a:pt x="100" y="6474"/>
                </a:moveTo>
                <a:cubicBezTo>
                  <a:pt x="1711" y="-3356"/>
                  <a:pt x="20089" y="-1417"/>
                  <a:pt x="18478" y="8414"/>
                </a:cubicBezTo>
                <a:cubicBezTo>
                  <a:pt x="16867" y="18244"/>
                  <a:pt x="-1511" y="16305"/>
                  <a:pt x="100" y="6474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504753" y="4740209"/>
            <a:ext cx="1200145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Address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R/W</a:t>
            </a:r>
          </a:p>
        </p:txBody>
      </p:sp>
    </p:spTree>
    <p:extLst>
      <p:ext uri="{BB962C8B-B14F-4D97-AF65-F5344CB8AC3E}">
        <p14:creationId xmlns:p14="http://schemas.microsoft.com/office/powerpoint/2010/main" val="332869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7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3145563" y="2255480"/>
            <a:ext cx="5193499" cy="198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77" h="14888" extrusionOk="0">
                <a:moveTo>
                  <a:pt x="100" y="6474"/>
                </a:moveTo>
                <a:cubicBezTo>
                  <a:pt x="1711" y="-3356"/>
                  <a:pt x="20089" y="-1417"/>
                  <a:pt x="18478" y="8414"/>
                </a:cubicBezTo>
                <a:cubicBezTo>
                  <a:pt x="16867" y="18244"/>
                  <a:pt x="-1511" y="16305"/>
                  <a:pt x="100" y="6474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573523" y="4898941"/>
            <a:ext cx="732844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 dirty="0" smtClean="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Data</a:t>
            </a:r>
            <a:endParaRPr sz="2700" dirty="0">
              <a:solidFill>
                <a:srgbClr val="D41D03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41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7812176" y="2392748"/>
            <a:ext cx="1271140" cy="207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96" h="20886" extrusionOk="0">
                <a:moveTo>
                  <a:pt x="7742" y="5"/>
                </a:moveTo>
                <a:cubicBezTo>
                  <a:pt x="18335" y="-357"/>
                  <a:pt x="18748" y="20520"/>
                  <a:pt x="8154" y="20881"/>
                </a:cubicBezTo>
                <a:cubicBezTo>
                  <a:pt x="-2439" y="21243"/>
                  <a:pt x="-2852" y="366"/>
                  <a:pt x="7742" y="5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36846" y="5028326"/>
            <a:ext cx="711711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1D0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effectLst>
                  <a:outerShdw blurRad="50800" dist="25400" dir="5400000" rotWithShape="0">
                    <a:srgbClr val="000000"/>
                  </a:outerShdw>
                </a:effectLst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92373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Gimbals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</a:t>
            </a:r>
            <a:r>
              <a:rPr lang="en-US" dirty="0" err="1" smtClean="0"/>
              <a:t>Quadcopter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8265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Standard RC “transmitters” have two sticks</a:t>
            </a:r>
          </a:p>
          <a:p>
            <a:pPr lvl="1"/>
            <a:r>
              <a:rPr lang="en-US" dirty="0" smtClean="0"/>
              <a:t>Left: throttle and yaw</a:t>
            </a:r>
          </a:p>
          <a:p>
            <a:pPr lvl="1"/>
            <a:r>
              <a:rPr lang="en-US" dirty="0" smtClean="0"/>
              <a:t>Right: pitch and roll</a:t>
            </a:r>
          </a:p>
          <a:p>
            <a:pPr lvl="1"/>
            <a:r>
              <a:rPr lang="en-US" dirty="0" smtClean="0"/>
              <a:t>This is called “mode 2”  It’s different in Europe where they use “mode 1”</a:t>
            </a:r>
          </a:p>
          <a:p>
            <a:r>
              <a:rPr lang="en-US" dirty="0" smtClean="0"/>
              <a:t>Yaw, pitch, and roll are spring-loaded to return to neutral</a:t>
            </a:r>
          </a:p>
          <a:p>
            <a:r>
              <a:rPr lang="en-US" dirty="0" smtClean="0"/>
              <a:t>Throttle stays where you put it.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789" r="60338" b="10043"/>
          <a:stretch/>
        </p:blipFill>
        <p:spPr>
          <a:xfrm>
            <a:off x="5426193" y="1954899"/>
            <a:ext cx="3626710" cy="36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4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Gimbals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8425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stick is a “gimbal”</a:t>
            </a:r>
          </a:p>
          <a:p>
            <a:pPr lvl="1"/>
            <a:r>
              <a:rPr lang="en-US" b="1" i="1" dirty="0"/>
              <a:t>a mechanism, typically consisting of rings pivoted at right angles</a:t>
            </a:r>
            <a:r>
              <a:rPr lang="en-US" i="1" dirty="0"/>
              <a:t>, </a:t>
            </a:r>
            <a:r>
              <a:rPr lang="en-US" i="1" strike="sngStrike" dirty="0"/>
              <a:t>for keeping an instrument such as a compass or chronometer horizontal in a moving </a:t>
            </a:r>
            <a:r>
              <a:rPr lang="en-US" i="1" strike="sngStrike" dirty="0" smtClean="0"/>
              <a:t>vessel </a:t>
            </a:r>
            <a:r>
              <a:rPr lang="en-US" i="1" strike="sngStrike" dirty="0"/>
              <a:t>or aircraft</a:t>
            </a:r>
            <a:r>
              <a:rPr lang="en-US" i="1" strike="sngStrike" dirty="0" smtClean="0"/>
              <a:t>.</a:t>
            </a:r>
            <a:r>
              <a:rPr lang="en-US" i="1" dirty="0"/>
              <a:t> </a:t>
            </a:r>
            <a:r>
              <a:rPr lang="en-US" i="1" dirty="0" smtClean="0"/>
              <a:t>– The dictionary on my Mac</a:t>
            </a:r>
          </a:p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151" r="18909" b="21075"/>
          <a:stretch/>
        </p:blipFill>
        <p:spPr>
          <a:xfrm>
            <a:off x="5276273" y="2170543"/>
            <a:ext cx="3647762" cy="33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Gimbal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9934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Two potentiometers measure X and Y movement of the stick.</a:t>
            </a:r>
          </a:p>
          <a:p>
            <a:r>
              <a:rPr lang="en-US" dirty="0" smtClean="0"/>
              <a:t>Potentiometer – A variable voltage divider</a:t>
            </a:r>
          </a:p>
          <a:p>
            <a:pPr lvl="1"/>
            <a:r>
              <a:rPr lang="en-US" dirty="0" smtClean="0"/>
              <a:t>As the slider moves, the resistances between A and W and W and B change.</a:t>
            </a:r>
          </a:p>
          <a:p>
            <a:pPr lvl="1"/>
            <a:r>
              <a:rPr lang="en-US" dirty="0" smtClean="0"/>
              <a:t>If A is at </a:t>
            </a:r>
            <a:r>
              <a:rPr lang="en-US" dirty="0" err="1" smtClean="0"/>
              <a:t>Vcc</a:t>
            </a:r>
            <a:r>
              <a:rPr lang="en-US" dirty="0" smtClean="0"/>
              <a:t> and B is at GND, then the voltage at W is proportional to the position of the gimbal.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92" y="2366817"/>
            <a:ext cx="5213256" cy="35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7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Brushed DC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685800" y="2725031"/>
            <a:ext cx="7772401" cy="16488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04672">
              <a:defRPr sz="11968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/>
              <a:t>Brushed Motors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685800" y="4484275"/>
            <a:ext cx="7772401" cy="7743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102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</a:t>
            </a:r>
            <a:r>
              <a:rPr lang="en-US" dirty="0" smtClean="0"/>
              <a:t>Inputs – How the microcontroller measure the position of the </a:t>
            </a:r>
            <a:r>
              <a:rPr lang="en-US" dirty="0" smtClean="0"/>
              <a:t>gimbals</a:t>
            </a:r>
          </a:p>
          <a:p>
            <a:r>
              <a:rPr lang="en-US" dirty="0" smtClean="0"/>
              <a:t>Brushed Motors – How they work and how to drive them.</a:t>
            </a:r>
          </a:p>
          <a:p>
            <a:r>
              <a:rPr lang="en-US" dirty="0"/>
              <a:t>I2C – How the microcontroller and IMU </a:t>
            </a:r>
            <a:r>
              <a:rPr lang="en-US" dirty="0" smtClean="0"/>
              <a:t>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1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Brushed Motors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" name="image0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87" y="2057400"/>
            <a:ext cx="2466976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0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4162" y="2057400"/>
            <a:ext cx="2466975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03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30599" y="2057400"/>
            <a:ext cx="2299070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05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950" y="3905250"/>
            <a:ext cx="1847850" cy="1847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02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33687" y="3895725"/>
            <a:ext cx="2447926" cy="186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00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72873" y="3905248"/>
            <a:ext cx="1847850" cy="18478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410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Construction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1984" b="11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4644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dirty="0" smtClean="0"/>
              <a:t>Construction (Rotor)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5327" y="2057400"/>
            <a:ext cx="3450338" cy="3725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89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dirty="0" smtClean="0"/>
              <a:t>Construction (Stator)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" name="image1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625" y="2008886"/>
            <a:ext cx="4195039" cy="38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2231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" name="image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325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031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" name="image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4673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7528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" name="image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4649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5721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5" name="image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325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5770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" name="image20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2550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777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H-Bridge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3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862" y="2133606"/>
            <a:ext cx="4601463" cy="37257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6531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6827" y="1946557"/>
            <a:ext cx="5241801" cy="2508576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Flyback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10325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S1 is open after the motor has been running, M1 becomes a big inductor</a:t>
            </a:r>
          </a:p>
          <a:p>
            <a:pPr lvl="1"/>
            <a:r>
              <a:rPr lang="en-US" dirty="0" smtClean="0"/>
              <a:t>It will drive up the voltage on GND</a:t>
            </a:r>
          </a:p>
          <a:p>
            <a:pPr lvl="1"/>
            <a:r>
              <a:rPr lang="en-US" dirty="0" smtClean="0"/>
              <a:t>Potentially damaging/interfering with other parts of the circuit</a:t>
            </a:r>
          </a:p>
          <a:p>
            <a:r>
              <a:rPr lang="en-US" dirty="0" smtClean="0"/>
              <a:t>This is called “fly back”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8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Flyback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5327" y="2057400"/>
            <a:ext cx="3450338" cy="3725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8729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Flyback Diode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diode, allows the current to loop around through the motor and eventually dissipate</a:t>
            </a:r>
            <a:endParaRPr lang="en-US" dirty="0"/>
          </a:p>
        </p:txBody>
      </p:sp>
      <p:pic>
        <p:nvPicPr>
          <p:cNvPr id="85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6974" y="3519979"/>
            <a:ext cx="5595600" cy="24993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565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H-Bridge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9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5874" y="2036957"/>
            <a:ext cx="5312257" cy="3766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3488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Control</a:t>
            </a:r>
            <a:endParaRPr lang="en-US"/>
          </a:p>
        </p:txBody>
      </p:sp>
      <p:sp>
        <p:nvSpPr>
          <p:cNvPr id="92" name="Shape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How would you control your motor’s speed?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Control</a:t>
            </a:r>
            <a:endParaRPr lang="en-US"/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 would you control your motor’s speed?</a:t>
            </a:r>
          </a:p>
          <a:p>
            <a:pPr lvl="1"/>
            <a:r>
              <a:rPr lang="en-US" dirty="0" smtClean="0"/>
              <a:t>Speed ∝Voltage ∝Current</a:t>
            </a:r>
            <a:endParaRPr lang="en-US" dirty="0"/>
          </a:p>
          <a:p>
            <a:r>
              <a:rPr lang="en-US" dirty="0" smtClean="0"/>
              <a:t>So, vary the input voltage</a:t>
            </a:r>
            <a:endParaRPr lang="en-US" dirty="0"/>
          </a:p>
          <a:p>
            <a:r>
              <a:rPr lang="en-US" dirty="0" smtClean="0"/>
              <a:t>Generating varying voltages is non-trivial</a:t>
            </a:r>
          </a:p>
          <a:p>
            <a:pPr lvl="1"/>
            <a:r>
              <a:rPr lang="en-US" dirty="0" smtClean="0"/>
              <a:t>You need an digital-to-analog converter</a:t>
            </a:r>
            <a:endParaRPr lang="en-US" dirty="0"/>
          </a:p>
          <a:p>
            <a:r>
              <a:rPr lang="en-US" dirty="0" smtClean="0"/>
              <a:t>Really, we just need the average voltage to vary</a:t>
            </a:r>
          </a:p>
        </p:txBody>
      </p:sp>
    </p:spTree>
    <p:extLst>
      <p:ext uri="{BB962C8B-B14F-4D97-AF65-F5344CB8AC3E}">
        <p14:creationId xmlns:p14="http://schemas.microsoft.com/office/powerpoint/2010/main" val="379900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defTabSz="768095">
              <a:defRPr sz="6719"/>
            </a:lvl1pPr>
          </a:lstStyle>
          <a:p>
            <a:pPr lvl="0"/>
            <a:r>
              <a:rPr lang="en-US" sz="4800" dirty="0" smtClean="0"/>
              <a:t>Pulse-width Modulation (PWM)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" name="image2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599" y="2100373"/>
            <a:ext cx="7336789" cy="36397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87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Selection</a:t>
            </a:r>
            <a:endParaRPr lang="en-US"/>
          </a:p>
        </p:txBody>
      </p:sp>
      <p:sp>
        <p:nvSpPr>
          <p:cNvPr id="105" name="Shape 105"/>
          <p:cNvSpPr>
            <a:spLocks noGrp="1"/>
          </p:cNvSpPr>
          <p:nvPr>
            <p:ph idx="1"/>
          </p:nvPr>
        </p:nvSpPr>
        <p:spPr>
          <a:xfrm>
            <a:off x="4237182" y="1600200"/>
            <a:ext cx="4449618" cy="4525963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r>
              <a:rPr lang="en-US" dirty="0" smtClean="0"/>
              <a:t>Free Speed:100 rpm</a:t>
            </a:r>
          </a:p>
          <a:p>
            <a:r>
              <a:rPr lang="en-US" dirty="0" smtClean="0"/>
              <a:t>Stall Torque:8.6 in-</a:t>
            </a:r>
            <a:r>
              <a:rPr lang="en-US" dirty="0" err="1" smtClean="0"/>
              <a:t>lbs</a:t>
            </a:r>
            <a:endParaRPr lang="en-US" dirty="0" smtClean="0"/>
          </a:p>
          <a:p>
            <a:r>
              <a:rPr lang="en-US" dirty="0" smtClean="0"/>
              <a:t>Stall Current:2.6A</a:t>
            </a:r>
          </a:p>
          <a:p>
            <a:r>
              <a:rPr lang="en-US" dirty="0" smtClean="0"/>
              <a:t>Free Current:0.18A</a:t>
            </a:r>
          </a:p>
          <a:p>
            <a:r>
              <a:rPr lang="en-US" dirty="0" smtClean="0"/>
              <a:t>Specifications at 7.2V</a:t>
            </a:r>
            <a:endParaRPr lang="en-US" dirty="0"/>
          </a:p>
        </p:txBody>
      </p:sp>
      <p:pic>
        <p:nvPicPr>
          <p:cNvPr id="106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79975"/>
            <a:ext cx="2819401" cy="2819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3731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Our Motor Circuits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65099" r="-65099"/>
          <a:stretch>
            <a:fillRect/>
          </a:stretch>
        </p:blipFill>
        <p:spPr>
          <a:xfrm>
            <a:off x="-584252" y="1276929"/>
            <a:ext cx="9728252" cy="5350164"/>
          </a:xfrm>
        </p:spPr>
      </p:pic>
    </p:spTree>
    <p:extLst>
      <p:ext uri="{BB962C8B-B14F-4D97-AF65-F5344CB8AC3E}">
        <p14:creationId xmlns:p14="http://schemas.microsoft.com/office/powerpoint/2010/main" val="82030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IO in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 board board has several analog pins</a:t>
            </a:r>
          </a:p>
          <a:p>
            <a:r>
              <a:rPr lang="en-US" dirty="0" err="1" smtClean="0"/>
              <a:t>analogRead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Takes a voltage between GND and </a:t>
            </a:r>
            <a:r>
              <a:rPr lang="en-US" dirty="0" err="1" smtClean="0"/>
              <a:t>Vcc</a:t>
            </a:r>
            <a:r>
              <a:rPr lang="en-US" dirty="0" smtClean="0"/>
              <a:t> and maps it to 0—1024</a:t>
            </a:r>
          </a:p>
          <a:p>
            <a:r>
              <a:rPr lang="en-US" dirty="0" err="1" smtClean="0"/>
              <a:t>analogWrite</a:t>
            </a:r>
            <a:r>
              <a:rPr lang="en-US" dirty="0" smtClean="0"/>
              <a:t> ()</a:t>
            </a:r>
          </a:p>
          <a:p>
            <a:pPr lvl="1"/>
            <a:r>
              <a:rPr lang="en-US" dirty="0" smtClean="0"/>
              <a:t>Takes a value, x, between 0 (off) and 255 (on) and sets the duty cycle to x/255.</a:t>
            </a:r>
          </a:p>
        </p:txBody>
      </p:sp>
    </p:spTree>
    <p:extLst>
      <p:ext uri="{BB962C8B-B14F-4D97-AF65-F5344CB8AC3E}">
        <p14:creationId xmlns:p14="http://schemas.microsoft.com/office/powerpoint/2010/main" val="35578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616599" y="3752799"/>
            <a:ext cx="8072438" cy="1785938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Inter-Integrated Circuit (I</a:t>
            </a:r>
            <a:r>
              <a:rPr lang="en-US" baseline="30000" dirty="0" smtClean="0"/>
              <a:t>2</a:t>
            </a:r>
            <a:r>
              <a:rPr lang="en-US" dirty="0" smtClean="0"/>
              <a:t>C) Bus Interface</a:t>
            </a:r>
            <a:br>
              <a:rPr lang="en-US" dirty="0" smtClean="0"/>
            </a:br>
            <a:r>
              <a:rPr lang="en-US" dirty="0" smtClean="0"/>
              <a:t>AKA: Two Wire Interface (TWI)</a:t>
            </a:r>
            <a:endParaRPr lang="en-US" dirty="0"/>
          </a:p>
        </p:txBody>
      </p:sp>
      <p:pic>
        <p:nvPicPr>
          <p:cNvPr id="3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9031" y="1620738"/>
            <a:ext cx="1785938" cy="17859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8095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Tanima</a:t>
            </a:r>
            <a:r>
              <a:rPr lang="en-US" dirty="0"/>
              <a:t> </a:t>
            </a:r>
            <a:r>
              <a:rPr lang="en-US" dirty="0" err="1"/>
              <a:t>Shukla</a:t>
            </a:r>
            <a:r>
              <a:rPr lang="en-US" dirty="0"/>
              <a:t> and </a:t>
            </a:r>
            <a:r>
              <a:rPr lang="en-US" dirty="0" err="1"/>
              <a:t>Andranik</a:t>
            </a:r>
            <a:r>
              <a:rPr lang="en-US" dirty="0"/>
              <a:t> </a:t>
            </a:r>
            <a:r>
              <a:rPr lang="en-US" dirty="0" err="1"/>
              <a:t>Kulikyan</a:t>
            </a:r>
            <a:endParaRPr lang="en-US" dirty="0"/>
          </a:p>
          <a:p>
            <a:r>
              <a:rPr lang="en-US" dirty="0"/>
              <a:t>David Smith and  Li, </a:t>
            </a:r>
            <a:r>
              <a:rPr lang="en-US" dirty="0" err="1"/>
              <a:t>Dejun</a:t>
            </a:r>
            <a:endParaRPr lang="en-US" dirty="0"/>
          </a:p>
          <a:p>
            <a:r>
              <a:rPr lang="en-US" dirty="0"/>
              <a:t>Ryan Collins and  Smith, Trevor Alan</a:t>
            </a:r>
          </a:p>
          <a:p>
            <a:r>
              <a:rPr lang="en-US" dirty="0" err="1"/>
              <a:t>Spotkaeff</a:t>
            </a:r>
            <a:r>
              <a:rPr lang="en-US" dirty="0"/>
              <a:t>, </a:t>
            </a:r>
            <a:r>
              <a:rPr lang="en-US" dirty="0" err="1"/>
              <a:t>Kirt</a:t>
            </a:r>
            <a:r>
              <a:rPr lang="en-US" dirty="0"/>
              <a:t> </a:t>
            </a:r>
            <a:r>
              <a:rPr lang="en-US" dirty="0" err="1"/>
              <a:t>Kamawaipolani</a:t>
            </a:r>
            <a:r>
              <a:rPr lang="en-US" dirty="0"/>
              <a:t> and James Lee</a:t>
            </a:r>
          </a:p>
          <a:p>
            <a:r>
              <a:rPr lang="en-US" dirty="0"/>
              <a:t>Knapp, Daniel Alan and Matt </a:t>
            </a:r>
            <a:r>
              <a:rPr lang="en-US" dirty="0" err="1"/>
              <a:t>Asaro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5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Brief History</a:t>
            </a:r>
            <a:endParaRPr lang="en-US"/>
          </a:p>
        </p:txBody>
      </p:sp>
      <p:sp>
        <p:nvSpPr>
          <p:cNvPr id="37" name="Shape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Designed in 1982 by Philips Semiconductor (now NXP)</a:t>
            </a:r>
          </a:p>
          <a:p>
            <a:pPr lvl="0"/>
            <a:r>
              <a:rPr lang="en-US" smtClean="0"/>
              <a:t>1992 - First public Spec released</a:t>
            </a:r>
          </a:p>
          <a:p>
            <a:pPr lvl="0"/>
            <a:r>
              <a:rPr lang="en-US" smtClean="0"/>
              <a:t>Since 2006 no licensing fees are required</a:t>
            </a:r>
          </a:p>
          <a:p>
            <a:pPr lvl="0"/>
            <a:r>
              <a:rPr lang="en-US" smtClean="0"/>
              <a:t>Widely adopted technology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</a:t>
            </a:r>
            <a:r>
              <a:rPr lang="en-US" baseline="30000" dirty="0" smtClean="0"/>
              <a:t>2</a:t>
            </a:r>
            <a:r>
              <a:rPr lang="en-US" dirty="0" smtClean="0"/>
              <a:t>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Pins are precious!</a:t>
            </a:r>
          </a:p>
          <a:p>
            <a:pPr lvl="1"/>
            <a:r>
              <a:rPr lang="en-US" dirty="0" smtClean="0"/>
              <a:t>They take up space</a:t>
            </a:r>
          </a:p>
          <a:p>
            <a:pPr lvl="1"/>
            <a:r>
              <a:rPr lang="en-US" dirty="0" smtClean="0"/>
              <a:t>More pins </a:t>
            </a:r>
            <a:r>
              <a:rPr lang="en-US" dirty="0" smtClean="0">
                <a:sym typeface="Wingdings"/>
              </a:rPr>
              <a:t> More expensive microcontrollers</a:t>
            </a:r>
          </a:p>
          <a:p>
            <a:pPr lvl="1"/>
            <a:r>
              <a:rPr lang="en-US" dirty="0" smtClean="0">
                <a:sym typeface="Wingdings"/>
              </a:rPr>
              <a:t>Adding pins is hard</a:t>
            </a:r>
          </a:p>
          <a:p>
            <a:pPr lvl="2"/>
            <a:r>
              <a:rPr lang="en-US" dirty="0" smtClean="0">
                <a:sym typeface="Wingdings"/>
              </a:rPr>
              <a:t>Might need a new microcontroller (if a larger, compatible one is available)</a:t>
            </a:r>
          </a:p>
          <a:p>
            <a:pPr lvl="2"/>
            <a:r>
              <a:rPr lang="en-US" dirty="0" smtClean="0">
                <a:sym typeface="Wingdings"/>
              </a:rPr>
              <a:t>Significant board changes</a:t>
            </a:r>
          </a:p>
          <a:p>
            <a:r>
              <a:rPr lang="en-US" dirty="0" smtClean="0">
                <a:sym typeface="Wingdings"/>
              </a:rPr>
              <a:t>Performance is often not that important</a:t>
            </a:r>
          </a:p>
          <a:p>
            <a:r>
              <a:rPr lang="en-US" dirty="0" smtClean="0">
                <a:sym typeface="Wingdings"/>
              </a:rPr>
              <a:t>So</a:t>
            </a:r>
          </a:p>
          <a:p>
            <a:pPr lvl="1"/>
            <a:r>
              <a:rPr lang="en-US" dirty="0" smtClean="0">
                <a:sym typeface="Wingdings"/>
              </a:rPr>
              <a:t>Use the minimum number of pins</a:t>
            </a:r>
          </a:p>
          <a:p>
            <a:pPr lvl="1"/>
            <a:r>
              <a:rPr lang="en-US" dirty="0" smtClean="0">
                <a:sym typeface="Wingdings"/>
              </a:rPr>
              <a:t>Run them at relatively low bit rates.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8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Applications</a:t>
            </a:r>
            <a:endParaRPr lang="en-US"/>
          </a:p>
        </p:txBody>
      </p:sp>
      <p:sp>
        <p:nvSpPr>
          <p:cNvPr id="40" name="Shape 4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Connecting to all kinds of small, slow peripherals</a:t>
            </a:r>
          </a:p>
          <a:p>
            <a:pPr lvl="1"/>
            <a:r>
              <a:rPr lang="en-US" smtClean="0"/>
              <a:t>Reading Configuration data from various devices (Memory, PCI cards)</a:t>
            </a:r>
          </a:p>
          <a:p>
            <a:pPr lvl="1"/>
            <a:r>
              <a:rPr lang="en-US" smtClean="0"/>
              <a:t>Accessing ADCs and DACs</a:t>
            </a:r>
          </a:p>
          <a:p>
            <a:pPr lvl="1"/>
            <a:r>
              <a:rPr lang="en-US" smtClean="0"/>
              <a:t>Reading from Real-time clocks</a:t>
            </a:r>
          </a:p>
          <a:p>
            <a:pPr lvl="1"/>
            <a:r>
              <a:rPr lang="en-US" smtClean="0"/>
              <a:t>Reading hardware monitoring devices (Fan speed, CPU Temperature, Accelerometers)</a:t>
            </a:r>
          </a:p>
          <a:p>
            <a:pPr lvl="1"/>
            <a:r>
              <a:rPr lang="en-US" smtClean="0"/>
              <a:t>Controlling power supplies for various system components</a:t>
            </a:r>
          </a:p>
          <a:p>
            <a:pPr lvl="1"/>
            <a:r>
              <a:rPr lang="en-US" smtClean="0"/>
              <a:t>GPIO expanders</a:t>
            </a:r>
          </a:p>
          <a:p>
            <a:pPr lvl="1"/>
            <a:r>
              <a:rPr lang="en-US" smtClean="0"/>
              <a:t>Many,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5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Bus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760"/>
            <a:ext cx="8229600" cy="278936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Two signals</a:t>
            </a:r>
          </a:p>
          <a:p>
            <a:pPr lvl="1"/>
            <a:r>
              <a:rPr lang="en-US" dirty="0" smtClean="0"/>
              <a:t>SCL – Serial Clock (used for coordination and timing)</a:t>
            </a:r>
          </a:p>
          <a:p>
            <a:pPr lvl="1"/>
            <a:r>
              <a:rPr lang="en-US" dirty="0" smtClean="0"/>
              <a:t>SDA – Serial Data (used for data and control signaling)</a:t>
            </a:r>
          </a:p>
          <a:p>
            <a:r>
              <a:rPr lang="en-US" dirty="0" smtClean="0"/>
              <a:t>Up to 1008 peripherals</a:t>
            </a:r>
          </a:p>
          <a:p>
            <a:pPr lvl="1"/>
            <a:r>
              <a:rPr lang="en-US" dirty="0" smtClean="0"/>
              <a:t>1 or more “masters”  that initiate communication on the bus</a:t>
            </a:r>
          </a:p>
          <a:p>
            <a:pPr lvl="1"/>
            <a:r>
              <a:rPr lang="en-US" dirty="0" smtClean="0"/>
              <a:t>Up to 127 “slaves” that masters communicate</a:t>
            </a:r>
          </a:p>
          <a:p>
            <a:r>
              <a:rPr lang="en-US" dirty="0" smtClean="0"/>
              <a:t>Bit rates</a:t>
            </a:r>
          </a:p>
          <a:p>
            <a:pPr lvl="1"/>
            <a:r>
              <a:rPr lang="en-US" dirty="0" smtClean="0"/>
              <a:t>100 KHz (Standard mode)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00 KHz (Fast Mode)</a:t>
            </a:r>
          </a:p>
          <a:p>
            <a:pPr lvl="1"/>
            <a:r>
              <a:rPr lang="en-US" dirty="0" smtClean="0"/>
              <a:t>3.4 MHz (High speed mode)</a:t>
            </a:r>
          </a:p>
          <a:p>
            <a:pPr lvl="1"/>
            <a:r>
              <a:rPr lang="en-US" dirty="0" smtClean="0"/>
              <a:t>1 MHz (Fast Mode Plus)</a:t>
            </a:r>
          </a:p>
          <a:p>
            <a:pPr lvl="1"/>
            <a:r>
              <a:rPr lang="en-US" dirty="0" smtClean="0"/>
              <a:t>5 MHz (Ultra fast mode)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4020126"/>
            <a:ext cx="7596909" cy="27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1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slave on an I</a:t>
            </a:r>
            <a:r>
              <a:rPr lang="en-US" baseline="30000" dirty="0" smtClean="0"/>
              <a:t>2</a:t>
            </a:r>
            <a:r>
              <a:rPr lang="en-US" dirty="0" smtClean="0"/>
              <a:t>C bus has a unique address.</a:t>
            </a:r>
          </a:p>
          <a:p>
            <a:pPr lvl="1"/>
            <a:r>
              <a:rPr lang="en-US" dirty="0" smtClean="0"/>
              <a:t>Most use 7 bit addresses (we discuss this here)</a:t>
            </a:r>
          </a:p>
          <a:p>
            <a:pPr lvl="1"/>
            <a:r>
              <a:rPr lang="en-US" dirty="0" smtClean="0"/>
              <a:t>An extended 10-bit version also exists</a:t>
            </a:r>
          </a:p>
          <a:p>
            <a:r>
              <a:rPr lang="en-US" dirty="0" smtClean="0"/>
              <a:t>The addresses usually fixed or only partially configurable</a:t>
            </a:r>
          </a:p>
          <a:p>
            <a:pPr lvl="1"/>
            <a:r>
              <a:rPr lang="en-US" dirty="0" smtClean="0"/>
              <a:t>E.g. Only the least-significant bit of the address for the IMU is settable</a:t>
            </a:r>
            <a:r>
              <a:rPr lang="en-US" dirty="0" smtClean="0"/>
              <a:t>.  So you can only have tw</a:t>
            </a:r>
            <a:r>
              <a:rPr lang="en-US" dirty="0" smtClean="0"/>
              <a:t>o of these IMUs on one bus.</a:t>
            </a:r>
            <a:endParaRPr lang="en-US" dirty="0" smtClean="0"/>
          </a:p>
          <a:p>
            <a:pPr lvl="1"/>
            <a:r>
              <a:rPr lang="en-US" dirty="0" smtClean="0"/>
              <a:t>Different devices will have different numbers of settable and fixed bits.</a:t>
            </a:r>
          </a:p>
          <a:p>
            <a:pPr lvl="1"/>
            <a:r>
              <a:rPr lang="en-US" dirty="0" smtClean="0"/>
              <a:t>You can’t mix components arbitrarily on the bus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8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837</Words>
  <Application>Microsoft Macintosh PowerPoint</Application>
  <PresentationFormat>On-screen Show (4:3)</PresentationFormat>
  <Paragraphs>135</Paragraphs>
  <Slides>40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Lab 3: The IMU, The Gimbals, and the Motor</vt:lpstr>
      <vt:lpstr>Topics</vt:lpstr>
      <vt:lpstr>I2C</vt:lpstr>
      <vt:lpstr>Inter-Integrated Circuit (I2C) Bus Interface AKA: Two Wire Interface (TWI)</vt:lpstr>
      <vt:lpstr>Brief History</vt:lpstr>
      <vt:lpstr>Why I2C?</vt:lpstr>
      <vt:lpstr>Applications</vt:lpstr>
      <vt:lpstr>I2C Bus Architecture</vt:lpstr>
      <vt:lpstr>I2C Addressing</vt:lpstr>
      <vt:lpstr>I2C Protocol - Full Xfer</vt:lpstr>
      <vt:lpstr>I2C Protocol - Full Xfer</vt:lpstr>
      <vt:lpstr>I2C Protocol - Full Xfer</vt:lpstr>
      <vt:lpstr>I2C Protocol - Full Xfer</vt:lpstr>
      <vt:lpstr>Gimbals</vt:lpstr>
      <vt:lpstr>Controlling the Quadcopter</vt:lpstr>
      <vt:lpstr>The Gimbals</vt:lpstr>
      <vt:lpstr>Anatomy of a Gimbal</vt:lpstr>
      <vt:lpstr>Brushed DC Motors</vt:lpstr>
      <vt:lpstr>Brushed Motors</vt:lpstr>
      <vt:lpstr>Brushed Motors</vt:lpstr>
      <vt:lpstr>Construction</vt:lpstr>
      <vt:lpstr>Construction (Rotor)</vt:lpstr>
      <vt:lpstr>Construction (Stator)</vt:lpstr>
      <vt:lpstr>Operation</vt:lpstr>
      <vt:lpstr>Operation</vt:lpstr>
      <vt:lpstr>Operation</vt:lpstr>
      <vt:lpstr>Operation</vt:lpstr>
      <vt:lpstr>Operation</vt:lpstr>
      <vt:lpstr>H-Bridge</vt:lpstr>
      <vt:lpstr>Flyback</vt:lpstr>
      <vt:lpstr>Flyback</vt:lpstr>
      <vt:lpstr>Flyback Diode</vt:lpstr>
      <vt:lpstr>H-Bridge</vt:lpstr>
      <vt:lpstr>Control</vt:lpstr>
      <vt:lpstr>Control</vt:lpstr>
      <vt:lpstr>Pulse-width Modulation (PWM)</vt:lpstr>
      <vt:lpstr>Selection</vt:lpstr>
      <vt:lpstr>Our Motor Circuits</vt:lpstr>
      <vt:lpstr>Analog IO in Arduino</vt:lpstr>
      <vt:lpstr>Lab 3 Teams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Steven Swanson</cp:lastModifiedBy>
  <cp:revision>13</cp:revision>
  <dcterms:created xsi:type="dcterms:W3CDTF">2015-04-07T03:43:57Z</dcterms:created>
  <dcterms:modified xsi:type="dcterms:W3CDTF">2015-04-09T17:37:12Z</dcterms:modified>
</cp:coreProperties>
</file>