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gradFill flip="none" rotWithShape="1">
          <a:gsLst>
            <a:gs pos="0">
              <a:srgbClr val="F2F4FF"/>
            </a:gs>
            <a:gs pos="100000">
              <a:srgbClr val="AED5F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effectLst>
            <a:outerShdw sx="100000" sy="100000" kx="0" ky="0" algn="b" rotWithShape="0" blurRad="76200" dist="45605" dir="1669054">
              <a:srgbClr val="000000">
                <a:alpha val="36177"/>
              </a:srgbClr>
            </a:outerShdw>
          </a:effectLst>
        </p:spPr>
        <p:txBody>
          <a:bodyPr anchor="b"/>
          <a:lstStyle>
            <a:lvl1pPr>
              <a:defRPr>
                <a:solidFill>
                  <a:srgbClr val="2424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42425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4FF"/>
            </a:gs>
            <a:gs pos="100000">
              <a:srgbClr val="AFD5F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ites.google.com/site/fpgaandco/pid" TargetMode="External"/><Relationship Id="rId3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437157"/>
            <a:ext cx="10464800" cy="179804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42425"/>
                </a:solidFill>
              </a:rPr>
              <a:t>The PID Controller</a:t>
            </a:r>
          </a:p>
        </p:txBody>
      </p:sp>
      <p:pic>
        <p:nvPicPr>
          <p:cNvPr id="3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972" y="3801710"/>
            <a:ext cx="4797307" cy="3597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900" y="2814273"/>
            <a:ext cx="3985074" cy="2507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00900" y="5901195"/>
            <a:ext cx="3985074" cy="2988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PID?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939800" y="2609850"/>
            <a:ext cx="6288584" cy="6286500"/>
          </a:xfrm>
          <a:prstGeom prst="rect">
            <a:avLst/>
          </a:prstGeom>
        </p:spPr>
        <p:txBody>
          <a:bodyPr/>
          <a:lstStyle/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Make a system follow a set point</a:t>
            </a:r>
            <a:endParaRPr sz="2376"/>
          </a:p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“Proportional, Integral, Derivative”</a:t>
            </a:r>
            <a:endParaRPr sz="2376"/>
          </a:p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A brief history: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1788 - James Watt’s flyball governor (P)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1837 - Louis Molinié hydraulic regulator (PI)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1857 - H.N. Throop marine engine governor (PD)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1868 - Maxwell gives theoretical basis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0066" y="2338004"/>
            <a:ext cx="3589587" cy="2985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0131" y="5458638"/>
            <a:ext cx="4625500" cy="3983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3599183" y="355600"/>
            <a:ext cx="5806434" cy="1129398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Control Theory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584200" y="1701800"/>
            <a:ext cx="6805613" cy="7246888"/>
          </a:xfrm>
          <a:prstGeom prst="rect">
            <a:avLst/>
          </a:prstGeom>
        </p:spPr>
        <p:txBody>
          <a:bodyPr/>
          <a:lstStyle/>
          <a:p>
            <a:pPr lvl="0" marL="297815" indent="-297815" defTabSz="391414">
              <a:spcBef>
                <a:spcPts val="2800"/>
              </a:spcBef>
              <a:defRPr sz="1800"/>
            </a:pPr>
            <a:r>
              <a:rPr sz="2345"/>
              <a:t>Making a physical system do what you want</a:t>
            </a:r>
            <a:endParaRPr sz="2345"/>
          </a:p>
          <a:p>
            <a:pPr lvl="0" marL="297815" indent="-297815" defTabSz="391414">
              <a:spcBef>
                <a:spcPts val="2800"/>
              </a:spcBef>
              <a:defRPr sz="1800"/>
            </a:pPr>
            <a:r>
              <a:rPr sz="2345"/>
              <a:t>“Open loop” and “closed loop”</a:t>
            </a:r>
            <a:endParaRPr sz="2345"/>
          </a:p>
          <a:p>
            <a:pPr lvl="0" marL="297815" indent="-297815" defTabSz="391414">
              <a:spcBef>
                <a:spcPts val="2800"/>
              </a:spcBef>
              <a:defRPr sz="1800"/>
            </a:pPr>
            <a:r>
              <a:rPr sz="2345"/>
              <a:t>Open loop - cannot see the system’s output</a:t>
            </a:r>
            <a:endParaRPr sz="2345"/>
          </a:p>
          <a:p>
            <a:pPr lvl="1" marL="595630" indent="-297815" defTabSz="391414">
              <a:spcBef>
                <a:spcPts val="2800"/>
              </a:spcBef>
              <a:defRPr sz="1800"/>
            </a:pPr>
            <a:r>
              <a:rPr sz="2345"/>
              <a:t>Motor controllers</a:t>
            </a:r>
            <a:endParaRPr sz="2345"/>
          </a:p>
          <a:p>
            <a:pPr lvl="1" marL="595630" indent="-297815" defTabSz="391414">
              <a:spcBef>
                <a:spcPts val="2800"/>
              </a:spcBef>
              <a:defRPr sz="1800"/>
            </a:pPr>
            <a:r>
              <a:rPr sz="2345"/>
              <a:t>LCD/LED/CRT screens</a:t>
            </a:r>
            <a:endParaRPr sz="2345"/>
          </a:p>
          <a:p>
            <a:pPr lvl="1" marL="595630" indent="-297815" defTabSz="391414">
              <a:spcBef>
                <a:spcPts val="2800"/>
              </a:spcBef>
              <a:defRPr sz="1800"/>
            </a:pPr>
            <a:r>
              <a:rPr sz="2345"/>
              <a:t>Some ICBMs</a:t>
            </a:r>
            <a:endParaRPr sz="2345"/>
          </a:p>
          <a:p>
            <a:pPr lvl="0" marL="297815" indent="-297815" defTabSz="391414">
              <a:spcBef>
                <a:spcPts val="2800"/>
              </a:spcBef>
              <a:defRPr sz="1800"/>
            </a:pPr>
            <a:r>
              <a:rPr sz="2345"/>
              <a:t>Closed loop - Can see output, make </a:t>
            </a:r>
            <a:br>
              <a:rPr sz="2345"/>
            </a:br>
            <a:r>
              <a:rPr sz="2345"/>
              <a:t>corrections</a:t>
            </a:r>
            <a:endParaRPr sz="2345"/>
          </a:p>
          <a:p>
            <a:pPr lvl="1" marL="595630" indent="-297815" defTabSz="391414">
              <a:spcBef>
                <a:spcPts val="2800"/>
              </a:spcBef>
              <a:defRPr sz="1800"/>
            </a:pPr>
            <a:r>
              <a:rPr sz="2345"/>
              <a:t>Autopilot</a:t>
            </a:r>
            <a:endParaRPr sz="2345"/>
          </a:p>
          <a:p>
            <a:pPr lvl="1" marL="595630" indent="-297815" defTabSz="391414">
              <a:spcBef>
                <a:spcPts val="2800"/>
              </a:spcBef>
              <a:defRPr sz="1800"/>
            </a:pPr>
            <a:r>
              <a:rPr sz="2345"/>
              <a:t>GPS guided munitions</a:t>
            </a:r>
            <a:endParaRPr sz="2345"/>
          </a:p>
          <a:p>
            <a:pPr lvl="1" marL="595630" indent="-297815" defTabSz="391414">
              <a:spcBef>
                <a:spcPts val="2800"/>
              </a:spcBef>
              <a:defRPr sz="1800"/>
            </a:pPr>
            <a:r>
              <a:rPr sz="2345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5090" y="4052634"/>
            <a:ext cx="6415945" cy="4051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450082" y="723900"/>
            <a:ext cx="10104637" cy="981423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5760"/>
              <a:t>Closed loop control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787055" y="2162549"/>
            <a:ext cx="11662652" cy="69588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PID is the most common closed loop controller</a:t>
            </a:r>
            <a:br>
              <a:rPr sz="3600"/>
            </a:br>
            <a:br>
              <a:rPr sz="3600"/>
            </a:br>
            <a:br>
              <a:rPr sz="3600"/>
            </a:b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Proportional: Directly against error</a:t>
            </a:r>
            <a:endParaRPr sz="3600"/>
          </a:p>
          <a:p>
            <a:pPr lvl="0">
              <a:defRPr sz="1800"/>
            </a:pPr>
            <a:r>
              <a:rPr sz="3600"/>
              <a:t>Integral: Remembers error over time</a:t>
            </a:r>
            <a:endParaRPr sz="3600"/>
          </a:p>
          <a:p>
            <a:pPr lvl="0">
              <a:defRPr sz="1800"/>
            </a:pPr>
            <a:r>
              <a:rPr sz="360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6178" y="3438461"/>
            <a:ext cx="6226427" cy="2122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851" y="4098092"/>
            <a:ext cx="5656930" cy="803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600" u="sng">
                <a:hlinkClick r:id="rId2" invalidUrl="" action="" tgtFrame="" tooltip="" history="1" highlightClick="0" endSnd="0"/>
              </a:rPr>
              <a:t>https://sites.google.com/site/fpgaandco/pid</a:t>
            </a:r>
          </a:p>
        </p:txBody>
      </p:sp>
      <p:pic>
        <p:nvPicPr>
          <p:cNvPr id="53" name="PastedGraphic-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4829" y="3665037"/>
            <a:ext cx="6756401" cy="520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952500" y="444500"/>
            <a:ext cx="11099800" cy="158054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PID on the Quadcopter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952500" y="1988554"/>
            <a:ext cx="11099800" cy="18814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3 separate controllers</a:t>
            </a:r>
            <a:endParaRPr sz="3600"/>
          </a:p>
          <a:p>
            <a:pPr lvl="0">
              <a:defRPr sz="1800"/>
            </a:pPr>
            <a:r>
              <a:rPr sz="3600"/>
              <a:t>PID set point is from user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rcRect l="0" t="0" r="0" b="6714"/>
          <a:stretch>
            <a:fillRect/>
          </a:stretch>
        </p:blipFill>
        <p:spPr>
          <a:xfrm>
            <a:off x="3941564" y="3990975"/>
            <a:ext cx="5121532" cy="3524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952500" y="329961"/>
            <a:ext cx="11099800" cy="1174485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Pitfalls of PID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952500" y="1781924"/>
            <a:ext cx="11099800" cy="2047426"/>
          </a:xfrm>
          <a:prstGeom prst="rect">
            <a:avLst/>
          </a:prstGeom>
        </p:spPr>
        <p:txBody>
          <a:bodyPr/>
          <a:lstStyle/>
          <a:p>
            <a:pPr lvl="0" marL="450850" indent="-450850" defTabSz="414781">
              <a:spcBef>
                <a:spcPts val="2900"/>
              </a:spcBef>
              <a:buSzPct val="100000"/>
              <a:buAutoNum type="arabicPeriod" startAt="1"/>
              <a:defRPr sz="1800"/>
            </a:pPr>
            <a:r>
              <a:rPr sz="2556"/>
              <a:t>Integral term “Windup”</a:t>
            </a:r>
            <a:endParaRPr sz="2556"/>
          </a:p>
          <a:p>
            <a:pPr lvl="1" marL="631189" indent="-315594" defTabSz="414781">
              <a:spcBef>
                <a:spcPts val="2900"/>
              </a:spcBef>
              <a:defRPr sz="1800"/>
            </a:pPr>
            <a:r>
              <a:rPr sz="2556"/>
              <a:t>One solution: turn it off unless we’re close</a:t>
            </a:r>
            <a:endParaRPr sz="2556"/>
          </a:p>
          <a:p>
            <a:pPr lvl="0" marL="450850" indent="-450850" defTabSz="414781">
              <a:spcBef>
                <a:spcPts val="2900"/>
              </a:spcBef>
              <a:buSzPct val="100000"/>
              <a:buAutoNum type="arabicPeriod" startAt="2"/>
              <a:defRPr sz="1800"/>
            </a:pPr>
            <a:r>
              <a:rPr sz="2556"/>
              <a:t>Derivative noise: beware of vibrations</a:t>
            </a:r>
          </a:p>
        </p:txBody>
      </p:sp>
      <p:pic>
        <p:nvPicPr>
          <p:cNvPr id="61" name="noisep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291" y="3976598"/>
            <a:ext cx="3838257" cy="3069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noisederivp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4346" y="3976598"/>
            <a:ext cx="4480041" cy="306939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5867400" y="4876296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2238634" y="7040599"/>
            <a:ext cx="17315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8419112" y="7040599"/>
            <a:ext cx="34201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1051951" y="7397404"/>
            <a:ext cx="10900899" cy="20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marL="524509" indent="-262254" algn="l" defTabSz="344677">
              <a:spcBef>
                <a:spcPts val="2400"/>
              </a:spcBef>
              <a:buSzPct val="75000"/>
              <a:buChar char="•"/>
              <a:defRPr sz="1800"/>
            </a:pPr>
            <a:r>
              <a:rPr sz="2124"/>
              <a:t>Solution: low pass (but not too much)</a:t>
            </a:r>
            <a:br>
              <a:rPr sz="2124"/>
            </a:br>
            <a:endParaRPr sz="2124"/>
          </a:p>
          <a:p>
            <a:pPr lvl="0" algn="l" defTabSz="344677">
              <a:spcBef>
                <a:spcPts val="2400"/>
              </a:spcBef>
              <a:defRPr sz="1800"/>
            </a:pPr>
            <a:r>
              <a:rPr sz="2124"/>
              <a:t>3. Tweaking PID values</a:t>
            </a:r>
            <a:endParaRPr sz="2124"/>
          </a:p>
          <a:p>
            <a:pPr lvl="1" marL="524509" indent="-262254" algn="l" defTabSz="344677">
              <a:spcBef>
                <a:spcPts val="2400"/>
              </a:spcBef>
              <a:buSzPct val="75000"/>
              <a:buChar char="•"/>
              <a:defRPr sz="1800"/>
            </a:pPr>
            <a:r>
              <a:rPr sz="2124"/>
              <a:t>Know more about the system (auto tuners do this)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2276057" y="431773"/>
            <a:ext cx="8687778" cy="1050750"/>
          </a:xfrm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/>
            </a:pPr>
            <a:r>
              <a:rPr sz="6240"/>
              <a:t>Better than PID?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05259" y="1789002"/>
            <a:ext cx="6892295" cy="7346134"/>
          </a:xfrm>
          <a:prstGeom prst="rect">
            <a:avLst/>
          </a:prstGeom>
        </p:spPr>
        <p:txBody>
          <a:bodyPr/>
          <a:lstStyle/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Better tweaking of parameters</a:t>
            </a:r>
            <a:endParaRPr sz="3312"/>
          </a:p>
          <a:p>
            <a:pPr lvl="1" marL="817880" indent="-408940" defTabSz="537463">
              <a:spcBef>
                <a:spcPts val="3800"/>
              </a:spcBef>
              <a:defRPr sz="1800"/>
            </a:pPr>
            <a:r>
              <a:rPr sz="3312"/>
              <a:t>Knowing the whole transfer function helps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LQR (Linear Quadratic Regulator)</a:t>
            </a:r>
            <a:endParaRPr sz="3312"/>
          </a:p>
          <a:p>
            <a:pPr lvl="1" marL="817880" indent="-408940" defTabSz="537463">
              <a:spcBef>
                <a:spcPts val="3800"/>
              </a:spcBef>
              <a:defRPr sz="1800"/>
            </a:pPr>
            <a:r>
              <a:rPr sz="3312"/>
              <a:t>Optimizes parameters for multiple outputs</a:t>
            </a:r>
            <a:endParaRPr sz="3312"/>
          </a:p>
          <a:p>
            <a:pPr lvl="1" marL="817880" indent="-408940" defTabSz="537463">
              <a:spcBef>
                <a:spcPts val="3800"/>
              </a:spcBef>
              <a:defRPr sz="1800"/>
            </a:pPr>
            <a:r>
              <a:rPr sz="3312"/>
              <a:t>Available in Maple, MATLAB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But you have to know the system’s equations</a:t>
            </a:r>
          </a:p>
        </p:txBody>
      </p:sp>
      <p:pic>
        <p:nvPicPr>
          <p:cNvPr id="70" name="Screen Shot 2014-11-02 at 11.30.2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3430" y="5091831"/>
            <a:ext cx="6110407" cy="1800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Questions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