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50" r:id="rId11"/>
    <p:sldId id="260" r:id="rId12"/>
    <p:sldId id="2436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757"/>
    <a:srgbClr val="01023B"/>
    <a:srgbClr val="898989"/>
    <a:srgbClr val="2F3342"/>
    <a:srgbClr val="A53F52"/>
    <a:srgbClr val="2C2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33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12535A-D232-4B74-BB7F-631CEF7EA3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E5EA1AE-DDF9-44DD-B6F0-486E73EF0730}" type="pres">
      <dgm:prSet presAssocID="{0712535A-D232-4B74-BB7F-631CEF7EA330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AA18C819-9FF3-46AA-85F4-9AB316D479C0}" type="presOf" srcId="{0712535A-D232-4B74-BB7F-631CEF7EA330}" destId="{EE5EA1AE-DDF9-44DD-B6F0-486E73EF07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97A9A2-04D9-49F4-A323-43775074701C}" type="datetime1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9AD85-B496-451C-A9B5-64589B09AB2F}" type="datetime1">
              <a:rPr lang="en-GB" smtClean="0"/>
              <a:pPr/>
              <a:t>22/10/2024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75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02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62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837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n-GB" spc="300" noProof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US" sz="4000" spc="300" noProof="0"/>
              <a:t>Click to edit Master title style</a:t>
            </a:r>
            <a:endParaRPr lang="en-GB" sz="4000" spc="300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n-GB" noProof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n-GB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n-GB" noProof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-9832" y="0"/>
            <a:ext cx="12192000" cy="6858000"/>
          </a:xfr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9ED26C8-F5C4-3AD8-ACA5-9D25ABE27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892604"/>
              </p:ext>
            </p:extLst>
          </p:nvPr>
        </p:nvGraphicFramePr>
        <p:xfrm>
          <a:off x="4038600" y="3608511"/>
          <a:ext cx="4114800" cy="518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</a:t>
            </a:r>
            <a:r>
              <a:rPr lang="en-GB" dirty="0" err="1"/>
              <a:t>ntroduction</a:t>
            </a:r>
            <a:endParaRPr lang="en-GB" dirty="0"/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sz="3600" b="1" dirty="0"/>
              <a:t>Facial Expression Classification</a:t>
            </a:r>
          </a:p>
          <a:p>
            <a:pPr rtl="0"/>
            <a:endParaRPr lang="en-GB" b="1" dirty="0"/>
          </a:p>
          <a:p>
            <a:pPr rtl="0"/>
            <a:endParaRPr lang="en-GB" b="1" dirty="0"/>
          </a:p>
          <a:p>
            <a:pPr rtl="0"/>
            <a:br>
              <a:rPr lang="en-GB" dirty="0"/>
            </a:br>
            <a:r>
              <a:rPr lang="en-GB" b="1" dirty="0"/>
              <a:t>Name:</a:t>
            </a:r>
            <a:r>
              <a:rPr lang="en-GB" dirty="0"/>
              <a:t> Sikandar Ali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E99757"/>
                </a:highlight>
              </a:rPr>
              <a:t>O</a:t>
            </a:r>
            <a:r>
              <a:rPr lang="en-GB" u="sng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E99757"/>
                </a:highlight>
              </a:rPr>
              <a:t>VERVIEW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3</a:t>
            </a:fld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3C5C705-FE35-934D-0921-2770EEC8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603" y="1858297"/>
            <a:ext cx="4646613" cy="396731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Facial Expression Recognition (FER):</a:t>
            </a:r>
            <a:r>
              <a:rPr lang="en-GB" dirty="0"/>
              <a:t> Helps machines understand human emotions.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Applications: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Security: Monitoring emotional states.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Healthcare: Tracking patient emotions.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Gaming: Enhancing user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Customer Service: Understanding user sentiments.</a:t>
            </a:r>
          </a:p>
          <a:p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6A97CF-8701-38CD-9E4E-DEA7CBADF73A}"/>
              </a:ext>
            </a:extLst>
          </p:cNvPr>
          <p:cNvSpPr/>
          <p:nvPr/>
        </p:nvSpPr>
        <p:spPr>
          <a:xfrm>
            <a:off x="8480323" y="1799303"/>
            <a:ext cx="206477" cy="589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12954"/>
            <a:ext cx="5251450" cy="123886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>
                <a:highlight>
                  <a:srgbClr val="E99757"/>
                </a:highlight>
              </a:rPr>
              <a:t>Literature Review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7E3BBF-2521-7CF6-D840-A8FE3DF0E668}"/>
              </a:ext>
            </a:extLst>
          </p:cNvPr>
          <p:cNvSpPr/>
          <p:nvPr/>
        </p:nvSpPr>
        <p:spPr>
          <a:xfrm>
            <a:off x="5987845" y="1799303"/>
            <a:ext cx="4542503" cy="4424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Article 1: "Facial Emotion Recognition Using Deep Learning Techniques" (2022)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Dataset:</a:t>
            </a:r>
            <a:r>
              <a:rPr lang="en-GB" dirty="0"/>
              <a:t> FER2013 (35,000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Model:</a:t>
            </a:r>
            <a:r>
              <a:rPr lang="en-GB" dirty="0"/>
              <a:t> CNN, Accuracy: 85%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Pros:</a:t>
            </a:r>
            <a:r>
              <a:rPr lang="en-GB" dirty="0"/>
              <a:t> Transfer learning for high accuracy, fast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Cons:</a:t>
            </a:r>
            <a:r>
              <a:rPr lang="en-GB" dirty="0"/>
              <a:t> Imbalanced classes affecting performance.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5</a:t>
            </a:fld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981147-A9E1-745D-4D51-70D5B73F4504}"/>
              </a:ext>
            </a:extLst>
          </p:cNvPr>
          <p:cNvSpPr/>
          <p:nvPr/>
        </p:nvSpPr>
        <p:spPr>
          <a:xfrm>
            <a:off x="1828800" y="1591704"/>
            <a:ext cx="9129252" cy="48765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highlight>
                  <a:srgbClr val="E99757"/>
                </a:highlight>
              </a:rPr>
              <a:t>Article 2: "Real-Time Facial Expression Recognition Using Machine Learning" (2023)</a:t>
            </a:r>
          </a:p>
          <a:p>
            <a:endParaRPr lang="en-US" b="1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Dataset:</a:t>
            </a:r>
            <a:r>
              <a:rPr lang="en-US" dirty="0"/>
              <a:t> </a:t>
            </a:r>
            <a:r>
              <a:rPr lang="en-US" dirty="0" err="1"/>
              <a:t>AffectNet</a:t>
            </a:r>
            <a:r>
              <a:rPr lang="en-US" dirty="0"/>
              <a:t> (450,000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Model:</a:t>
            </a:r>
            <a:r>
              <a:rPr lang="en-US" dirty="0"/>
              <a:t> Ensemble model, Accuracy: 90%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r>
              <a:rPr lang="en-US" dirty="0"/>
              <a:t> Robust in various lighting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r>
              <a:rPr lang="en-US" dirty="0"/>
              <a:t> Complex model with higher computational costs.</a:t>
            </a:r>
          </a:p>
          <a:p>
            <a:pPr algn="ctr"/>
            <a:endParaRPr lang="en-GB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A7521C-77CA-7586-18BD-38FE6FDA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>
                <a:highlight>
                  <a:srgbClr val="E99757"/>
                </a:highlight>
              </a:rPr>
              <a:t>Model Architecture</a:t>
            </a:r>
            <a:r>
              <a:rPr lang="en-GB" sz="4800" dirty="0">
                <a:highlight>
                  <a:srgbClr val="E99757"/>
                </a:highlight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6</a:t>
            </a:fld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0D4074-2534-B84B-C979-2CA4C228CFBE}"/>
              </a:ext>
            </a:extLst>
          </p:cNvPr>
          <p:cNvSpPr/>
          <p:nvPr/>
        </p:nvSpPr>
        <p:spPr>
          <a:xfrm>
            <a:off x="1165123" y="1784555"/>
            <a:ext cx="10384146" cy="44392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Base Model: Convolutional Neural Network (CNN)</a:t>
            </a:r>
            <a:br>
              <a:rPr lang="en-GB" sz="2400" dirty="0"/>
            </a:br>
            <a:r>
              <a:rPr lang="en-GB" sz="2400" b="1" dirty="0"/>
              <a:t>Architecture: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Input → Conv2D → </a:t>
            </a:r>
            <a:r>
              <a:rPr lang="en-GB" b="1" dirty="0" err="1"/>
              <a:t>MaxPooling</a:t>
            </a:r>
            <a:r>
              <a:rPr lang="en-GB" b="1" dirty="0"/>
              <a:t> → Conv2D → </a:t>
            </a:r>
            <a:r>
              <a:rPr lang="en-GB" b="1" dirty="0" err="1"/>
              <a:t>MaxPooling</a:t>
            </a:r>
            <a:r>
              <a:rPr lang="en-GB" b="1" dirty="0"/>
              <a:t> → Flatten → Dense → Dropout → Output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Parameters: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Input: 64x64 RGB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Classes: 8 (anger, contempt, disgust, fear, happy, neutral, sad, surprise)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Epochs: 50, Batch Size: 32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-83574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57530" y="434094"/>
            <a:ext cx="9234488" cy="981752"/>
          </a:xfrm>
        </p:spPr>
        <p:txBody>
          <a:bodyPr rtlCol="0"/>
          <a:lstStyle/>
          <a:p>
            <a:pPr rtl="0"/>
            <a:r>
              <a:rPr lang="en-GB" dirty="0">
                <a:highlight>
                  <a:srgbClr val="E99757"/>
                </a:highlight>
              </a:rPr>
              <a:t>Dataset and Hyperparameter Tuning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D262E5-A580-6F8F-7DF7-8A11364F8C54}"/>
              </a:ext>
            </a:extLst>
          </p:cNvPr>
          <p:cNvSpPr/>
          <p:nvPr/>
        </p:nvSpPr>
        <p:spPr>
          <a:xfrm>
            <a:off x="1017639" y="1548581"/>
            <a:ext cx="10250129" cy="487532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Dataset: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Images:</a:t>
            </a:r>
            <a:r>
              <a:rPr lang="en-US" dirty="0"/>
              <a:t> 29,042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Classes:</a:t>
            </a:r>
            <a:r>
              <a:rPr lang="en-US" dirty="0"/>
              <a:t>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Split: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Training: 70% (20,329 images)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Validation: 15% (4,356 images)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Test: 15% (4,357 images)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   Hyperparameter Tuning: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Learning Rate:</a:t>
            </a:r>
            <a:r>
              <a:rPr lang="en-US" dirty="0"/>
              <a:t> 0.0001 to 0.01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Batch Size:</a:t>
            </a:r>
            <a:r>
              <a:rPr lang="en-US" dirty="0"/>
              <a:t> 16, 32, 64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Dropout Rate:</a:t>
            </a:r>
            <a:r>
              <a:rPr lang="en-US" dirty="0"/>
              <a:t> 0.2 to 0.5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99" y="295792"/>
            <a:ext cx="5230546" cy="573989"/>
          </a:xfrm>
        </p:spPr>
        <p:txBody>
          <a:bodyPr rtlCol="0"/>
          <a:lstStyle/>
          <a:p>
            <a:pPr rtl="0"/>
            <a:r>
              <a:rPr lang="en-GB" dirty="0">
                <a:highlight>
                  <a:srgbClr val="E99757"/>
                </a:highlight>
              </a:rPr>
              <a:t>Results and Evaluation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84" y="1207349"/>
            <a:ext cx="11388533" cy="5260954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b="1" dirty="0"/>
              <a:t>&gt;  Training Accuracy:</a:t>
            </a:r>
            <a:r>
              <a:rPr lang="en-GB" sz="1800" dirty="0"/>
              <a:t> 95%, </a:t>
            </a:r>
            <a:r>
              <a:rPr lang="en-GB" sz="1800" b="1" dirty="0"/>
              <a:t>Validation Accuracy:</a:t>
            </a:r>
            <a:r>
              <a:rPr lang="en-GB" sz="1800" dirty="0"/>
              <a:t> 90%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/>
              <a:t>&gt; Training Loss:</a:t>
            </a:r>
            <a:r>
              <a:rPr lang="en-GB" sz="1800" dirty="0"/>
              <a:t> 0.15, </a:t>
            </a:r>
            <a:r>
              <a:rPr lang="en-GB" sz="1800" b="1" dirty="0"/>
              <a:t>Validation Loss:</a:t>
            </a:r>
            <a:r>
              <a:rPr lang="en-GB" sz="1800" dirty="0"/>
              <a:t> 0.20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 dirty="0"/>
              <a:t>&gt; Insights:</a:t>
            </a:r>
            <a:endParaRPr lang="en-GB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High accuracy for distinct emotions (happy, neutral).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Struggles with subtle emotions (contempt, fear, disgust).</a:t>
            </a:r>
          </a:p>
          <a:p>
            <a:r>
              <a:rPr lang="en-US" sz="2400" b="1" dirty="0">
                <a:highlight>
                  <a:srgbClr val="E99757"/>
                </a:highlight>
              </a:rPr>
              <a:t>Confusion Matrix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Misclassifications: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"Fear" confused with "Surprise."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"Contempt" mistaken for "Disgust."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Implications:</a:t>
            </a:r>
            <a:r>
              <a:rPr lang="en-US" dirty="0"/>
              <a:t> Need for better feature extraction to differentiate subtle emotions.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0" indent="0" rtl="0">
              <a:buNone/>
            </a:pPr>
            <a:endParaRPr lang="en-GB" sz="1800" spc="3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701413" y="-2917721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2146" y="342900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en-GB" sz="4000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4_TF55661986_Win32.potx" id="{1CDDDD57-F79A-457F-AE74-3E6C5B14A091}" vid="{35255769-D38C-493F-A69A-9781C0DDBB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{8835EBD7-B557-4203-BF61-0A97F58F9203}tf55661986_win32</Template>
  <TotalTime>36</TotalTime>
  <Words>381</Words>
  <Application>Microsoft Office PowerPoint</Application>
  <PresentationFormat>Widescreen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Biome Light</vt:lpstr>
      <vt:lpstr>Calibri</vt:lpstr>
      <vt:lpstr>Calibri Light</vt:lpstr>
      <vt:lpstr>Wingdings</vt:lpstr>
      <vt:lpstr>Office Theme</vt:lpstr>
      <vt:lpstr>PowerPoint Presentation</vt:lpstr>
      <vt:lpstr>introduction</vt:lpstr>
      <vt:lpstr>OVERVIEW</vt:lpstr>
      <vt:lpstr>Literature Review </vt:lpstr>
      <vt:lpstr> </vt:lpstr>
      <vt:lpstr>Model Architecture </vt:lpstr>
      <vt:lpstr>PowerPoint Presentation</vt:lpstr>
      <vt:lpstr>Results and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SHABI UL HASSAN</dc:creator>
  <cp:lastModifiedBy>SYED SHABI UL HASSAN</cp:lastModifiedBy>
  <cp:revision>1</cp:revision>
  <dcterms:created xsi:type="dcterms:W3CDTF">2024-10-22T14:11:47Z</dcterms:created>
  <dcterms:modified xsi:type="dcterms:W3CDTF">2024-10-22T14:47:54Z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