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84" r:id="rId7"/>
    <p:sldId id="317" r:id="rId8"/>
    <p:sldId id="279" r:id="rId9"/>
    <p:sldId id="321" r:id="rId10"/>
    <p:sldId id="391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25" autoAdjust="0"/>
  </p:normalViewPr>
  <p:slideViewPr>
    <p:cSldViewPr snapToGrid="0">
      <p:cViewPr varScale="1">
        <p:scale>
          <a:sx n="65" d="100"/>
          <a:sy n="65" d="100"/>
        </p:scale>
        <p:origin x="936" y="1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E77BE8-C92C-4478-BEC0-BA685856F54D}" type="datetime1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95629-D1D6-472E-AD8D-B841B09640C4}" type="datetime1">
              <a:rPr lang="en-GB" smtClean="0"/>
              <a:t>03/10/2024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8BEA-13B4-4493-97CD-5DE1305919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657D3-E8CC-402E-9DD0-BFC4FEBDA829}" type="datetime1">
              <a:rPr lang="en-GB" smtClean="0"/>
              <a:t>03/10/2024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36479-B33C-4E9E-958F-BBF3C03504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1B7869-5591-4607-903C-BC169E9BB981}" type="datetime1">
              <a:rPr lang="en-GB" smtClean="0"/>
              <a:t>03/10/2024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4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03/10/2024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6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D2D7-C33C-454C-BB95-A55C1C6695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383082-EA5C-4909-9BC1-11E6110F3D9A}" type="datetime1">
              <a:rPr lang="en-GB" smtClean="0"/>
              <a:t>03/10/2024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GB" dirty="0"/>
              <a:t>SVHN Digit Classification using CNN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3186061"/>
          </a:xfrm>
        </p:spPr>
        <p:txBody>
          <a:bodyPr rtlCol="0">
            <a:normAutofit/>
          </a:bodyPr>
          <a:lstStyle/>
          <a:p>
            <a:pPr rtl="0"/>
            <a:endParaRPr lang="en-US" dirty="0"/>
          </a:p>
          <a:p>
            <a:pPr rtl="0"/>
            <a:r>
              <a:rPr lang="en-US" dirty="0"/>
              <a:t>A Convolutional Neural Network Approach to Classify Street View House Numbers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463799"/>
            <a:ext cx="8068956" cy="961205"/>
          </a:xfrm>
        </p:spPr>
        <p:txBody>
          <a:bodyPr rtlCol="0"/>
          <a:lstStyle/>
          <a:p>
            <a:pPr rtl="0"/>
            <a:r>
              <a:rPr lang="en-GB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4053"/>
            <a:ext cx="7632193" cy="3246592"/>
          </a:xfrm>
        </p:spPr>
        <p:txBody>
          <a:bodyPr rtlCol="0"/>
          <a:lstStyle/>
          <a:p>
            <a:pPr rtl="0"/>
            <a:r>
              <a:rPr lang="en-US" dirty="0">
                <a:solidFill>
                  <a:srgbClr val="FFC000">
                    <a:alpha val="60000"/>
                  </a:srgbClr>
                </a:solidFill>
              </a:rPr>
              <a:t>   Goal:</a:t>
            </a:r>
          </a:p>
          <a:p>
            <a:pPr rtl="0"/>
            <a:r>
              <a:rPr lang="en-US" dirty="0"/>
              <a:t>           Train a Convolutional Neural Network (CNN) to classify digits from the SVHN (Street View House Numbers) dataset.</a:t>
            </a:r>
          </a:p>
          <a:p>
            <a:pPr rtl="0"/>
            <a:endParaRPr lang="en-US" dirty="0"/>
          </a:p>
          <a:p>
            <a:pPr rtl="0"/>
            <a:r>
              <a:rPr lang="en-US" dirty="0">
                <a:solidFill>
                  <a:srgbClr val="FFC000">
                    <a:alpha val="60000"/>
                  </a:srgbClr>
                </a:solidFill>
              </a:rPr>
              <a:t>   Purpose: </a:t>
            </a:r>
          </a:p>
          <a:p>
            <a:pPr rtl="0"/>
            <a:r>
              <a:rPr lang="en-US" dirty="0"/>
              <a:t>                Build an efficient model for real-world digit recognition tasks.</a:t>
            </a:r>
            <a:endParaRPr lang="en-GB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2193" y="1188675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8863" y="20277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55124" y="3968497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n-GB" dirty="0"/>
              <a:t>SVHN</a:t>
            </a:r>
            <a:br>
              <a:rPr lang="en-GB" dirty="0"/>
            </a:br>
            <a:r>
              <a:rPr lang="en-GB" dirty="0"/>
              <a:t>        Dataset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75239" y="4213525"/>
            <a:ext cx="6808736" cy="2293687"/>
          </a:xfrm>
          <a:noFill/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en-US" dirty="0"/>
              <a:t>Contains over </a:t>
            </a:r>
            <a:r>
              <a:rPr lang="en-US" dirty="0">
                <a:solidFill>
                  <a:srgbClr val="FFC000">
                    <a:alpha val="60000"/>
                  </a:srgbClr>
                </a:solidFill>
              </a:rPr>
              <a:t>600,000</a:t>
            </a:r>
            <a:r>
              <a:rPr lang="en-US" dirty="0"/>
              <a:t> images of digits (</a:t>
            </a:r>
            <a:r>
              <a:rPr lang="en-US" dirty="0">
                <a:solidFill>
                  <a:srgbClr val="FFC000">
                    <a:alpha val="60000"/>
                  </a:srgbClr>
                </a:solidFill>
              </a:rPr>
              <a:t>0-9</a:t>
            </a:r>
            <a:r>
              <a:rPr lang="en-US" dirty="0"/>
              <a:t>) from street house numbers.</a:t>
            </a:r>
          </a:p>
          <a:p>
            <a:pPr marL="0" indent="0" rtl="0">
              <a:buNone/>
            </a:pPr>
            <a:r>
              <a:rPr lang="en-US" dirty="0">
                <a:solidFill>
                  <a:srgbClr val="FFC000">
                    <a:alpha val="60000"/>
                  </a:srgbClr>
                </a:solidFill>
              </a:rPr>
              <a:t>Train set</a:t>
            </a:r>
            <a:r>
              <a:rPr lang="en-US" dirty="0"/>
              <a:t>: 73,257 images</a:t>
            </a:r>
          </a:p>
          <a:p>
            <a:pPr marL="0" indent="0" rtl="0">
              <a:buNone/>
            </a:pPr>
            <a:r>
              <a:rPr lang="en-US" dirty="0">
                <a:solidFill>
                  <a:srgbClr val="FFC000">
                    <a:alpha val="60000"/>
                  </a:srgbClr>
                </a:solidFill>
              </a:rPr>
              <a:t>Test set</a:t>
            </a:r>
            <a:r>
              <a:rPr lang="en-US" dirty="0"/>
              <a:t>: 26,032 images</a:t>
            </a:r>
          </a:p>
          <a:p>
            <a:pPr marL="0" indent="0" rtl="0">
              <a:buNone/>
            </a:pPr>
            <a:r>
              <a:rPr lang="en-US" dirty="0">
                <a:solidFill>
                  <a:srgbClr val="FFC000">
                    <a:alpha val="60000"/>
                  </a:srgbClr>
                </a:solidFill>
              </a:rPr>
              <a:t>Challenge</a:t>
            </a:r>
            <a:r>
              <a:rPr lang="en-US" dirty="0"/>
              <a:t>: Images are complex and often have multiple digits close together.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1516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12592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CNN Architecture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415641"/>
            <a:ext cx="7767227" cy="2965224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kern="1200" dirty="0">
                <a:solidFill>
                  <a:srgbClr val="FFC0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Convolutional Layers</a:t>
            </a:r>
            <a:r>
              <a:rPr lang="en-US" kern="1200" dirty="0">
                <a:latin typeface="+mn-lt"/>
                <a:ea typeface="+mn-ea"/>
                <a:cs typeface="+mn-cs"/>
              </a:rPr>
              <a:t>: Feature extraction from images (e.g., edges, patterns).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kern="1200" dirty="0" err="1">
                <a:solidFill>
                  <a:srgbClr val="FFC0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MaxPooling</a:t>
            </a:r>
            <a:r>
              <a:rPr lang="en-US" kern="1200" dirty="0">
                <a:latin typeface="+mn-lt"/>
                <a:ea typeface="+mn-ea"/>
                <a:cs typeface="+mn-cs"/>
              </a:rPr>
              <a:t>: Reduces the spatial size and computation.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dirty="0">
                <a:solidFill>
                  <a:srgbClr val="FFC000">
                    <a:alpha val="60000"/>
                  </a:srgbClr>
                </a:solidFill>
              </a:rPr>
              <a:t>Dense</a:t>
            </a:r>
            <a:r>
              <a:rPr lang="en-US" kern="1200" dirty="0">
                <a:solidFill>
                  <a:srgbClr val="FFC0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 Layers</a:t>
            </a:r>
            <a:r>
              <a:rPr lang="en-US" kern="1200" dirty="0">
                <a:latin typeface="+mn-lt"/>
                <a:ea typeface="+mn-ea"/>
                <a:cs typeface="+mn-cs"/>
              </a:rPr>
              <a:t>: Final classification of digits.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kern="1200" dirty="0">
                <a:solidFill>
                  <a:srgbClr val="FFC0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Dropout</a:t>
            </a:r>
            <a:r>
              <a:rPr lang="en-US" kern="1200" dirty="0">
                <a:latin typeface="+mn-lt"/>
                <a:ea typeface="+mn-ea"/>
                <a:cs typeface="+mn-cs"/>
              </a:rPr>
              <a:t>: Prevents overfitting by ignoring some neurons.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kern="1200" dirty="0">
                <a:solidFill>
                  <a:srgbClr val="FFC0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en-US" kern="1200" dirty="0">
                <a:latin typeface="+mn-lt"/>
                <a:ea typeface="+mn-ea"/>
                <a:cs typeface="+mn-cs"/>
              </a:rPr>
              <a:t>: 10 classes (for digits 0-9).</a:t>
            </a:r>
            <a:endParaRPr lang="en-GB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7830"/>
            <a:ext cx="3566160" cy="2351087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GB" dirty="0"/>
              <a:t>Results &amp; Accuracy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3117108"/>
            <a:ext cx="4802802" cy="3331317"/>
          </a:xfrm>
        </p:spPr>
        <p:txBody>
          <a:bodyPr wrap="square" rtlCol="0">
            <a:normAutofit lnSpcReduction="10000"/>
          </a:bodyPr>
          <a:lstStyle/>
          <a:p>
            <a:pPr rtl="0"/>
            <a:r>
              <a:rPr lang="en-US" dirty="0">
                <a:solidFill>
                  <a:srgbClr val="FFC000">
                    <a:alpha val="60000"/>
                  </a:srgbClr>
                </a:solidFill>
              </a:rPr>
              <a:t>Test Accuracy</a:t>
            </a:r>
            <a:r>
              <a:rPr lang="en-US" dirty="0"/>
              <a:t>:  92.7%</a:t>
            </a:r>
          </a:p>
          <a:p>
            <a:pPr rtl="0"/>
            <a:r>
              <a:rPr lang="en-US" dirty="0">
                <a:solidFill>
                  <a:srgbClr val="FFC000">
                    <a:alpha val="60000"/>
                  </a:srgbClr>
                </a:solidFill>
              </a:rPr>
              <a:t>Confusion Matrix</a:t>
            </a:r>
            <a:r>
              <a:rPr lang="en-US" dirty="0"/>
              <a:t>:  Visual representation of correct and incorrect classifications.</a:t>
            </a:r>
          </a:p>
          <a:p>
            <a:pPr rtl="0"/>
            <a:r>
              <a:rPr lang="en-US" dirty="0">
                <a:solidFill>
                  <a:srgbClr val="FFC000">
                    <a:alpha val="60000"/>
                  </a:srgbClr>
                </a:solidFill>
              </a:rPr>
              <a:t>Model Performance:  </a:t>
            </a:r>
            <a:r>
              <a:rPr lang="en-US" dirty="0"/>
              <a:t>Efficient in identifying individual digits from complex backgrounds.</a:t>
            </a:r>
            <a:endParaRPr lang="en-GB" dirty="0"/>
          </a:p>
          <a:p>
            <a:pPr rtl="0"/>
            <a:endParaRPr lang="en-GB" dirty="0"/>
          </a:p>
        </p:txBody>
      </p:sp>
      <p:pic>
        <p:nvPicPr>
          <p:cNvPr id="4" name="Picture Placeholder 7" descr="Digital Data">
            <a:extLst>
              <a:ext uri="{FF2B5EF4-FFF2-40B4-BE49-F238E27FC236}">
                <a16:creationId xmlns:a16="http://schemas.microsoft.com/office/drawing/2014/main" id="{D334665E-9EBF-6090-CC71-E5834CB286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  <a:noFill/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n-GB" dirty="0"/>
              <a:t>Conclusion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Achieved Goal:  Successfully trained a CNN to classify SVHN digits with high accuracy.</a:t>
            </a:r>
          </a:p>
          <a:p>
            <a:pPr rtl="0"/>
            <a:r>
              <a:rPr lang="en-US" dirty="0"/>
              <a:t>Future Work:   Possible improvements with more data or advanced architectures like deeper CNNs.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en-GB" dirty="0"/>
              <a:t>Presented by:</a:t>
            </a:r>
          </a:p>
          <a:p>
            <a:pPr rtl="0"/>
            <a:r>
              <a:rPr lang="en-GB" dirty="0"/>
              <a:t>                     Sikandar Ali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24.tgt.Office_50301378_TF33713516_Win32_OJ112196127" id="{EDFFA481-CE53-4409-8D36-2ECF03B6BBD6}" vid="{001D13DB-0C6A-47B8-A3F5-ADC4851DB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{D0EB36DB-60C1-476A-A4FB-CDB3A9FDC68D}tf33713516_win32</Template>
  <TotalTime>36</TotalTime>
  <Words>236</Words>
  <Application>Microsoft Office PowerPoint</Application>
  <PresentationFormat>Widescreen</PresentationFormat>
  <Paragraphs>44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3DFloatVTI</vt:lpstr>
      <vt:lpstr>SVHN Digit Classification using CNN</vt:lpstr>
      <vt:lpstr>Project Objective</vt:lpstr>
      <vt:lpstr>SVHN         Dataset</vt:lpstr>
      <vt:lpstr>CNN Architecture</vt:lpstr>
      <vt:lpstr>Results &amp; Accuracy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SHABI UL HASSAN</dc:creator>
  <cp:lastModifiedBy>SYED SHABI UL HASSAN</cp:lastModifiedBy>
  <cp:revision>1</cp:revision>
  <dcterms:created xsi:type="dcterms:W3CDTF">2024-10-03T12:33:18Z</dcterms:created>
  <dcterms:modified xsi:type="dcterms:W3CDTF">2024-10-03T13:09:45Z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