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9" r:id="rId2"/>
    <p:sldId id="727" r:id="rId3"/>
    <p:sldId id="963" r:id="rId4"/>
    <p:sldId id="964" r:id="rId5"/>
    <p:sldId id="965" r:id="rId6"/>
    <p:sldId id="966" r:id="rId7"/>
    <p:sldId id="725" r:id="rId8"/>
    <p:sldId id="967" r:id="rId9"/>
    <p:sldId id="968" r:id="rId10"/>
    <p:sldId id="969" r:id="rId11"/>
    <p:sldId id="970" r:id="rId12"/>
    <p:sldId id="971" r:id="rId13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27"/>
            <p14:sldId id="963"/>
            <p14:sldId id="964"/>
            <p14:sldId id="965"/>
            <p14:sldId id="966"/>
            <p14:sldId id="725"/>
            <p14:sldId id="967"/>
            <p14:sldId id="968"/>
            <p14:sldId id="969"/>
            <p14:sldId id="970"/>
            <p14:sldId id="9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31" autoAdjust="0"/>
    <p:restoredTop sz="94984" autoAdjust="0"/>
  </p:normalViewPr>
  <p:slideViewPr>
    <p:cSldViewPr snapToGrid="0">
      <p:cViewPr varScale="1">
        <p:scale>
          <a:sx n="118" d="100"/>
          <a:sy n="118" d="100"/>
        </p:scale>
        <p:origin x="21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54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0206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120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439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456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031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218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52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296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40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744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vovch/lennard-jones-cud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6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12: Classical molecular dynamics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28,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8D2832-3555-83D2-2B46-DA4093BC6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7218" y="3457334"/>
            <a:ext cx="2594796" cy="5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/>
              <p:nvPr/>
            </p:nvSpPr>
            <p:spPr>
              <a:xfrm>
                <a:off x="767980" y="1251691"/>
                <a:ext cx="89492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T = 1,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= 0.1, N = 64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1251691"/>
                <a:ext cx="8949226" cy="400110"/>
              </a:xfrm>
              <a:prstGeom prst="rect">
                <a:avLst/>
              </a:prstGeom>
              <a:blipFill>
                <a:blip r:embed="rId3"/>
                <a:stretch>
                  <a:fillRect l="-74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F3F0A19-CF75-FAD7-D936-33E629D0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42" y="1991461"/>
            <a:ext cx="3687392" cy="28233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AF9EB1-AE34-E2C1-161B-6134B8ED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04" y="1993362"/>
            <a:ext cx="3608577" cy="28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D26B77-94BD-D9EB-8F1F-32FBAAE3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63" y="2024840"/>
            <a:ext cx="3859334" cy="292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401760-67D2-D857-0061-C07875297BEC}"/>
              </a:ext>
            </a:extLst>
          </p:cNvPr>
          <p:cNvSpPr/>
          <p:nvPr/>
        </p:nvSpPr>
        <p:spPr>
          <a:xfrm>
            <a:off x="767980" y="5566962"/>
            <a:ext cx="894922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Kinetic temperature drifts away from initial value!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Reason: system takes time to equilibrate, and temperature is not conserved in microcanonical ensemble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E59329-C952-9963-E437-5F8157A6BC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5160" y="1643370"/>
            <a:ext cx="1181384" cy="2362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C3D5EC4-A995-F4B6-CB1B-C42E50D713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7206" y="1667258"/>
            <a:ext cx="1050446" cy="2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Simulation: Keep the temperature fixed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/>
              <p:nvPr/>
            </p:nvSpPr>
            <p:spPr>
              <a:xfrm>
                <a:off x="767980" y="2091920"/>
                <a:ext cx="89492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T = 1,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= 0.1, N = 64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2091920"/>
                <a:ext cx="8949226" cy="400110"/>
              </a:xfrm>
              <a:prstGeom prst="rect">
                <a:avLst/>
              </a:prstGeom>
              <a:blipFill>
                <a:blip r:embed="rId3"/>
                <a:stretch>
                  <a:fillRect l="-74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B401760-67D2-D857-0061-C07875297BEC}"/>
              </a:ext>
            </a:extLst>
          </p:cNvPr>
          <p:cNvSpPr/>
          <p:nvPr/>
        </p:nvSpPr>
        <p:spPr>
          <a:xfrm>
            <a:off x="767980" y="1219453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Keep the temperature fixed during the equilibration phase by </a:t>
            </a:r>
            <a:r>
              <a:rPr lang="en-US" sz="2000" dirty="0" err="1"/>
              <a:t>preioducally</a:t>
            </a:r>
            <a:r>
              <a:rPr lang="en-US" sz="2000" dirty="0"/>
              <a:t> rescaling the velocities to have desired temperature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E59329-C952-9963-E437-5F8157A6B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5160" y="2157436"/>
            <a:ext cx="1181384" cy="2362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C3D5EC4-A995-F4B6-CB1B-C42E50D713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7206" y="2181324"/>
            <a:ext cx="1050446" cy="22130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BB21605-DE66-E714-471D-F186C7D3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" y="2725076"/>
            <a:ext cx="3764730" cy="293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2305EA-B755-261B-93AF-BA7A1C0C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65" y="2725076"/>
            <a:ext cx="4083420" cy="31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EF28ADC-F00E-7CDB-5763-F8D3CA5F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833" y="2781582"/>
            <a:ext cx="3981928" cy="302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2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Lennard-Jones fluid: C++/GPU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519B6-6569-52F5-FAB8-F331A07BEEE5}"/>
              </a:ext>
            </a:extLst>
          </p:cNvPr>
          <p:cNvSpPr txBox="1"/>
          <p:nvPr/>
        </p:nvSpPr>
        <p:spPr>
          <a:xfrm>
            <a:off x="836219" y="5400551"/>
            <a:ext cx="2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Implementation: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B3974-9BF6-3108-E17D-777BC3B6B176}"/>
              </a:ext>
            </a:extLst>
          </p:cNvPr>
          <p:cNvSpPr txBox="1"/>
          <p:nvPr/>
        </p:nvSpPr>
        <p:spPr>
          <a:xfrm>
            <a:off x="1009684" y="5806851"/>
            <a:ext cx="852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</a:t>
            </a:r>
            <a:r>
              <a:rPr lang="en-US" dirty="0" err="1"/>
              <a:t>Verlet</a:t>
            </a:r>
            <a:r>
              <a:rPr lang="en-US" dirty="0"/>
              <a:t> integration scheme implemented on CUDA-GPU (x100-200 speed-up*)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6B700-163A-5258-F687-B16D28415661}"/>
              </a:ext>
            </a:extLst>
          </p:cNvPr>
          <p:cNvSpPr txBox="1"/>
          <p:nvPr/>
        </p:nvSpPr>
        <p:spPr>
          <a:xfrm>
            <a:off x="1009684" y="6206961"/>
            <a:ext cx="8408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open source: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10"/>
                <a:ea typeface="+mn-ea"/>
                <a:cs typeface="+mn-cs"/>
                <a:hlinkClick r:id="rId3"/>
              </a:rPr>
              <a:t>https://github.com/vlvovch/lennard-jones-cuda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+mn-cs"/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" name="Picture 4" descr="GPU in Windows Subsystem for Linux (WSL) | NVIDIA Developer">
            <a:extLst>
              <a:ext uri="{FF2B5EF4-FFF2-40B4-BE49-F238E27FC236}">
                <a16:creationId xmlns:a16="http://schemas.microsoft.com/office/drawing/2014/main" id="{F9767D9C-6D13-786F-F262-EE40B5C10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276" y="5326158"/>
            <a:ext cx="1481605" cy="14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E95355-B09C-B102-E1C2-7BA6B12A4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869" y="1126922"/>
            <a:ext cx="7797421" cy="40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551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System of N particles with a pair potential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Newton’s equations of motion (classical </a:t>
            </a:r>
            <a:r>
              <a:rPr lang="en-US" sz="2000" i="1" dirty="0"/>
              <a:t>N</a:t>
            </a:r>
            <a:r>
              <a:rPr lang="en-US" sz="2000" dirty="0"/>
              <a:t>-body problem)</a:t>
            </a:r>
            <a:endParaRPr lang="en-US" sz="1600" dirty="0"/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Box simulation</a:t>
            </a:r>
            <a:endParaRPr lang="en-US" sz="2000" dirty="0">
              <a:solidFill>
                <a:srgbClr val="0808FF"/>
              </a:solidFill>
            </a:endParaRP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Periodic boundary conditions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Minimum-image convention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i="1" dirty="0"/>
              <a:t>N</a:t>
            </a:r>
            <a:r>
              <a:rPr lang="en-US" sz="2000" dirty="0"/>
              <a:t> is large enough, system can be characterized by macroscopic parameters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Energy-Volume-Number (UVN), microcanonical ensemble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Temperature-Volume-Number (TVN), canonical ensemble</a:t>
            </a: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baseline="30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MD simulations give access to the </a:t>
            </a:r>
            <a:r>
              <a:rPr lang="en-US" sz="2000" b="1" dirty="0"/>
              <a:t>equation of state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Molecular dynamics (MD)</a:t>
            </a:r>
            <a:endParaRPr lang="uk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9130BE-750D-4C78-ACE9-6DCB5B53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00" y="1382748"/>
            <a:ext cx="2926883" cy="23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4374D8F-F7F8-48D5-887A-B8753621F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006" y="2583123"/>
            <a:ext cx="2594796" cy="5164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0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Have to solve Newton’s equation of motion</a:t>
            </a:r>
          </a:p>
          <a:p>
            <a:pPr lvl="1"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Desired properties</a:t>
            </a:r>
            <a:endParaRPr lang="en-US" sz="2000" dirty="0">
              <a:solidFill>
                <a:srgbClr val="0808FF"/>
              </a:solidFill>
            </a:endParaRP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Stability (long simulations)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Energy conservation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Time-reversibility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Rewrite as system of first-order ODEs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Molecular dynamics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FC3E6-993E-42CC-8F93-86022FF0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94" y="1731419"/>
            <a:ext cx="2130211" cy="6293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B4D3970-E5C5-C311-3612-42DE4FEB3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2552" y="4916592"/>
            <a:ext cx="2506896" cy="673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80" y="5868537"/>
            <a:ext cx="33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use the </a:t>
            </a:r>
            <a:r>
              <a:rPr lang="en-US" b="1" dirty="0"/>
              <a:t>leapfrog method</a:t>
            </a:r>
          </a:p>
        </p:txBody>
      </p:sp>
    </p:spTree>
    <p:extLst>
      <p:ext uri="{BB962C8B-B14F-4D97-AF65-F5344CB8AC3E}">
        <p14:creationId xmlns:p14="http://schemas.microsoft.com/office/powerpoint/2010/main" val="62409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89492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have system of equations</a:t>
            </a:r>
          </a:p>
          <a:p>
            <a:pPr lvl="1"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If we apply the leapfrog scheme to this system of equations, it will look like</a:t>
            </a:r>
            <a:endParaRPr lang="en-US" sz="2000" dirty="0">
              <a:solidFill>
                <a:srgbClr val="0808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Velocity </a:t>
            </a:r>
            <a:r>
              <a:rPr lang="en-US" dirty="0" err="1">
                <a:latin typeface="LM Sans 10" panose="00000500000000000000" pitchFamily="50" charset="0"/>
              </a:rPr>
              <a:t>Verlet</a:t>
            </a:r>
            <a:r>
              <a:rPr lang="en-US" dirty="0">
                <a:latin typeface="LM Sans 10" panose="00000500000000000000" pitchFamily="50" charset="0"/>
              </a:rPr>
              <a:t>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C1D22-2CAE-6751-B135-F5F47839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276" y="1705960"/>
            <a:ext cx="1223447" cy="91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AE59FE-6354-CE63-F595-38F0B6683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18" y="3277288"/>
            <a:ext cx="4244763" cy="53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1D10FB-AF66-3A43-A7C7-70736944D3E8}"/>
              </a:ext>
            </a:extLst>
          </p:cNvPr>
          <p:cNvSpPr txBox="1"/>
          <p:nvPr/>
        </p:nvSpPr>
        <p:spPr>
          <a:xfrm>
            <a:off x="767980" y="3975093"/>
            <a:ext cx="92085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i.e. the coordinates are evaluated at full steps using velocity estimates at half-steps,</a:t>
            </a:r>
          </a:p>
          <a:p>
            <a:r>
              <a:rPr lang="en-US" sz="2000" dirty="0"/>
              <a:t>and vice versa. One sees that we need to keep track of coordinates at full steps only, not at half-steps. Leapfrog method here is called </a:t>
            </a:r>
            <a:r>
              <a:rPr lang="en-US" sz="2000" b="1" i="1" dirty="0"/>
              <a:t>Velocity </a:t>
            </a:r>
            <a:r>
              <a:rPr lang="en-US" sz="2000" b="1" i="1" dirty="0" err="1"/>
              <a:t>Verlet</a:t>
            </a:r>
            <a:r>
              <a:rPr lang="en-US" sz="2000" b="1" i="1" dirty="0"/>
              <a:t> method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Velocity </a:t>
            </a:r>
            <a:r>
              <a:rPr lang="en-US" sz="2000" b="1" dirty="0" err="1"/>
              <a:t>Verlet</a:t>
            </a:r>
            <a:r>
              <a:rPr lang="en-US" sz="2000" b="1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3CD48-F376-630F-48F5-217979EE7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119" y="5512515"/>
            <a:ext cx="3991759" cy="1125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87B9C3-C020-24BA-0144-41F7ED1B6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874" y="1292634"/>
            <a:ext cx="3196386" cy="1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0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Velocity </a:t>
            </a:r>
            <a:r>
              <a:rPr lang="en-US" dirty="0" err="1">
                <a:latin typeface="LM Sans 10" panose="00000500000000000000" pitchFamily="50" charset="0"/>
              </a:rPr>
              <a:t>Verlet</a:t>
            </a:r>
            <a:r>
              <a:rPr lang="en-US" dirty="0">
                <a:latin typeface="LM Sans 10" panose="00000500000000000000" pitchFamily="50" charset="0"/>
              </a:rPr>
              <a:t>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7ABBF58-9D7A-5D08-32E8-B668A6F30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2550" y="1445511"/>
            <a:ext cx="2506896" cy="673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4A0FD-4C36-0E5B-1653-864C7CC8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32" y="2688003"/>
            <a:ext cx="10359464" cy="32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Forces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D0C7C-906D-884B-F42E-8F17A179BC22}"/>
              </a:ext>
            </a:extLst>
          </p:cNvPr>
          <p:cNvSpPr/>
          <p:nvPr/>
        </p:nvSpPr>
        <p:spPr>
          <a:xfrm>
            <a:off x="767980" y="1251691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will assume all masses are equal to unity, </a:t>
            </a:r>
            <a:r>
              <a:rPr lang="en-US" sz="2000" i="1" dirty="0"/>
              <a:t>m</a:t>
            </a:r>
            <a:r>
              <a:rPr lang="en-US" sz="2000" baseline="-25000" dirty="0"/>
              <a:t>i</a:t>
            </a:r>
            <a:r>
              <a:rPr lang="en-US" sz="2000" dirty="0"/>
              <a:t> = 1 (dimensionless time) and that the pair potential depends on the distance only. Then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D84CA-F348-9FA4-658A-ACC41E57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54" y="2046182"/>
            <a:ext cx="2428292" cy="61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D0D53-0E04-160C-40D0-95137BF91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256" y="2849283"/>
            <a:ext cx="6093487" cy="36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803D09-6267-4F43-8664-F51E2AD61952}"/>
                  </a:ext>
                </a:extLst>
              </p:cNvPr>
              <p:cNvSpPr txBox="1"/>
              <p:nvPr/>
            </p:nvSpPr>
            <p:spPr>
              <a:xfrm>
                <a:off x="9109486" y="1622683"/>
                <a:ext cx="1470212" cy="400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803D09-6267-4F43-8664-F51E2AD61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486" y="1622683"/>
                <a:ext cx="1470212" cy="400046"/>
              </a:xfrm>
              <a:prstGeom prst="rect">
                <a:avLst/>
              </a:prstGeom>
              <a:blipFill>
                <a:blip r:embed="rId3"/>
                <a:stretch>
                  <a:fillRect t="-303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Example: Lennard-Jones fluid</a:t>
            </a:r>
            <a:endParaRPr lang="uk-U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A634D6-FCFD-4BC3-BC26-887CBFED76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EFBAF-FBDD-495E-B4CC-9128C0A09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065" y="1509904"/>
            <a:ext cx="3471616" cy="7790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02D1C2-B984-470C-BCE4-488A1945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73" y="1269883"/>
            <a:ext cx="3601559" cy="224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9E21BE-15F0-4E72-8C4C-F28AFE72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602" y="3618514"/>
            <a:ext cx="3350266" cy="301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619DF3-1583-4B70-8FBE-90C047884FDE}"/>
              </a:ext>
            </a:extLst>
          </p:cNvPr>
          <p:cNvSpPr txBox="1"/>
          <p:nvPr/>
        </p:nvSpPr>
        <p:spPr>
          <a:xfrm>
            <a:off x="626118" y="2487709"/>
            <a:ext cx="616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Reduced variables: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5A7DCD-CFA9-4C3F-BDA8-AA8075A6FA8C}"/>
                  </a:ext>
                </a:extLst>
              </p:cNvPr>
              <p:cNvSpPr txBox="1"/>
              <p:nvPr/>
            </p:nvSpPr>
            <p:spPr>
              <a:xfrm>
                <a:off x="1725705" y="2973316"/>
                <a:ext cx="1308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5A7DCD-CFA9-4C3F-BDA8-AA8075A6F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05" y="2973316"/>
                <a:ext cx="1308847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75E81F-5B29-4721-879A-3DE5C7FAD9BC}"/>
                  </a:ext>
                </a:extLst>
              </p:cNvPr>
              <p:cNvSpPr txBox="1"/>
              <p:nvPr/>
            </p:nvSpPr>
            <p:spPr>
              <a:xfrm>
                <a:off x="3352800" y="2973316"/>
                <a:ext cx="1470212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75E81F-5B29-4721-879A-3DE5C7FA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973316"/>
                <a:ext cx="1470212" cy="374270"/>
              </a:xfrm>
              <a:prstGeom prst="rect">
                <a:avLst/>
              </a:prstGeom>
              <a:blipFill>
                <a:blip r:embed="rId8"/>
                <a:stretch>
                  <a:fillRect t="-327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F7A6310-0F48-454B-A150-85459A782C99}"/>
              </a:ext>
            </a:extLst>
          </p:cNvPr>
          <p:cNvSpPr txBox="1"/>
          <p:nvPr/>
        </p:nvSpPr>
        <p:spPr>
          <a:xfrm>
            <a:off x="626118" y="3707892"/>
            <a:ext cx="142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Properties: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31AFB3-0582-4D6D-8DEB-96A73B3972F4}"/>
              </a:ext>
            </a:extLst>
          </p:cNvPr>
          <p:cNvSpPr txBox="1"/>
          <p:nvPr/>
        </p:nvSpPr>
        <p:spPr>
          <a:xfrm>
            <a:off x="772310" y="431056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Multiple phase transitions, including critical point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Cannot be solved analytically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Tractable with molecular dynamics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118EDA-8AFE-42F5-B1E9-05D4121B99E0}"/>
                  </a:ext>
                </a:extLst>
              </p:cNvPr>
              <p:cNvSpPr txBox="1"/>
              <p:nvPr/>
            </p:nvSpPr>
            <p:spPr>
              <a:xfrm>
                <a:off x="5316039" y="2977350"/>
                <a:ext cx="1308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118EDA-8AFE-42F5-B1E9-05D4121B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039" y="2977350"/>
                <a:ext cx="13088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78352A9C-8652-49D9-AF18-C25CEFA91FAF}"/>
              </a:ext>
            </a:extLst>
          </p:cNvPr>
          <p:cNvSpPr txBox="1"/>
          <p:nvPr/>
        </p:nvSpPr>
        <p:spPr>
          <a:xfrm>
            <a:off x="370541" y="6505307"/>
            <a:ext cx="8691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808FF"/>
                </a:solidFill>
              </a:rPr>
              <a:t>S. Stephan, M. </a:t>
            </a:r>
            <a:r>
              <a:rPr lang="en-US" sz="1400" dirty="0" err="1">
                <a:solidFill>
                  <a:srgbClr val="0808FF"/>
                </a:solidFill>
              </a:rPr>
              <a:t>Thol</a:t>
            </a:r>
            <a:r>
              <a:rPr lang="en-US" sz="1400" dirty="0">
                <a:solidFill>
                  <a:srgbClr val="0808FF"/>
                </a:solidFill>
              </a:rPr>
              <a:t>, J. </a:t>
            </a:r>
            <a:r>
              <a:rPr lang="en-US" sz="1400" dirty="0" err="1">
                <a:solidFill>
                  <a:srgbClr val="0808FF"/>
                </a:solidFill>
              </a:rPr>
              <a:t>Vrabec</a:t>
            </a:r>
            <a:r>
              <a:rPr lang="en-US" sz="1400" dirty="0">
                <a:solidFill>
                  <a:srgbClr val="0808FF"/>
                </a:solidFill>
              </a:rPr>
              <a:t>, H. </a:t>
            </a:r>
            <a:r>
              <a:rPr lang="en-US" sz="1400" dirty="0" err="1">
                <a:solidFill>
                  <a:srgbClr val="0808FF"/>
                </a:solidFill>
              </a:rPr>
              <a:t>Hasse</a:t>
            </a:r>
            <a:r>
              <a:rPr lang="en-US" sz="1400" dirty="0">
                <a:solidFill>
                  <a:srgbClr val="0808FF"/>
                </a:solidFill>
              </a:rPr>
              <a:t>, Journal of Chemical Information and Modeling 59, 4248 (2019)</a:t>
            </a:r>
          </a:p>
        </p:txBody>
      </p:sp>
    </p:spTree>
    <p:extLst>
      <p:ext uri="{BB962C8B-B14F-4D97-AF65-F5344CB8AC3E}">
        <p14:creationId xmlns:p14="http://schemas.microsoft.com/office/powerpoint/2010/main" val="256933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Example: Lennard-Jones fluid</a:t>
            </a:r>
            <a:endParaRPr lang="uk-U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A634D6-FCFD-4BC3-BC26-887CBFED76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CD96-9F93-DD6F-735C-1AB4C476F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54" y="1318302"/>
            <a:ext cx="2428292" cy="61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99E8F-5FEC-4AB0-B2C2-2AAAD171F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563" y="2273169"/>
            <a:ext cx="6186874" cy="25867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699EA9-2A57-3419-3271-76BA943C2A05}"/>
              </a:ext>
            </a:extLst>
          </p:cNvPr>
          <p:cNvSpPr/>
          <p:nvPr/>
        </p:nvSpPr>
        <p:spPr>
          <a:xfrm>
            <a:off x="913556" y="5359274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Both the potential and the gradient term can be expressed in terms of |r</a:t>
            </a:r>
            <a:r>
              <a:rPr lang="en-US" sz="2000" baseline="-25000" dirty="0"/>
              <a:t>i</a:t>
            </a:r>
            <a:r>
              <a:rPr lang="en-US" sz="2000" dirty="0"/>
              <a:t>-r</a:t>
            </a:r>
            <a:r>
              <a:rPr lang="en-US" sz="2000" baseline="-25000" dirty="0"/>
              <a:t>j</a:t>
            </a:r>
            <a:r>
              <a:rPr lang="en-US" sz="2000" dirty="0"/>
              <a:t>|</a:t>
            </a:r>
            <a:r>
              <a:rPr lang="en-US" sz="2000" baseline="30000" dirty="0"/>
              <a:t>2</a:t>
            </a:r>
            <a:r>
              <a:rPr lang="en-US" sz="2000" dirty="0"/>
              <a:t>, saves the unnecessary computation of the square root</a:t>
            </a:r>
          </a:p>
        </p:txBody>
      </p:sp>
    </p:spTree>
    <p:extLst>
      <p:ext uri="{BB962C8B-B14F-4D97-AF65-F5344CB8AC3E}">
        <p14:creationId xmlns:p14="http://schemas.microsoft.com/office/powerpoint/2010/main" val="425005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Simulation: Initial conditions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D0C7C-906D-884B-F42E-8F17A179BC22}"/>
              </a:ext>
            </a:extLst>
          </p:cNvPr>
          <p:cNvSpPr/>
          <p:nvPr/>
        </p:nvSpPr>
        <p:spPr>
          <a:xfrm>
            <a:off x="767980" y="1251691"/>
            <a:ext cx="8949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have to initialize the system with initial positions and velocities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2AD3C-1994-608C-C002-36764A0F17EB}"/>
              </a:ext>
            </a:extLst>
          </p:cNvPr>
          <p:cNvSpPr/>
          <p:nvPr/>
        </p:nvSpPr>
        <p:spPr>
          <a:xfrm>
            <a:off x="767980" y="1777130"/>
            <a:ext cx="61650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Coordinates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Put particles in a grid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Avoids particle overlap (mind the </a:t>
            </a:r>
            <a:r>
              <a:rPr lang="en-US" sz="2000" i="1" dirty="0"/>
              <a:t>r</a:t>
            </a:r>
            <a:r>
              <a:rPr lang="en-US" sz="2000" baseline="30000" dirty="0"/>
              <a:t>-12</a:t>
            </a:r>
            <a:r>
              <a:rPr lang="en-US" sz="2000" dirty="0"/>
              <a:t> term)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Velocities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Sample each component from Gaussian (Maxwell-</a:t>
            </a:r>
            <a:r>
              <a:rPr lang="en-US" sz="2000" dirty="0" err="1"/>
              <a:t>Bolztmann</a:t>
            </a:r>
            <a:r>
              <a:rPr lang="en-US" sz="2000" dirty="0"/>
              <a:t>)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6C2BF3-A322-92BF-9A6A-C64D7A91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770" y="2091634"/>
            <a:ext cx="3532507" cy="1932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CB83CD-4C2A-2951-3047-FB81CA877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868" y="5946153"/>
            <a:ext cx="6711218" cy="3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7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2624</Words>
  <Application>Microsoft Macintosh PowerPoint</Application>
  <PresentationFormat>Widescreen</PresentationFormat>
  <Paragraphs>203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Molecular dynamics (MD)</vt:lpstr>
      <vt:lpstr>Molecular dynamics equations</vt:lpstr>
      <vt:lpstr>Velocity Verlet method</vt:lpstr>
      <vt:lpstr>Velocity Verlet method</vt:lpstr>
      <vt:lpstr>Forces</vt:lpstr>
      <vt:lpstr>Example: Lennard-Jones fluid</vt:lpstr>
      <vt:lpstr>Example: Lennard-Jones fluid</vt:lpstr>
      <vt:lpstr>Simulation: Initial conditions</vt:lpstr>
      <vt:lpstr>Simulation</vt:lpstr>
      <vt:lpstr>Simulation: Keep the temperature fixed</vt:lpstr>
      <vt:lpstr>Lennard-Jones fluid: C++/GPU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1209</cp:revision>
  <cp:lastPrinted>2018-05-12T22:28:36Z</cp:lastPrinted>
  <dcterms:created xsi:type="dcterms:W3CDTF">2018-05-07T16:28:28Z</dcterms:created>
  <dcterms:modified xsi:type="dcterms:W3CDTF">2023-05-02T01:53:04Z</dcterms:modified>
</cp:coreProperties>
</file>