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9" r:id="rId2"/>
    <p:sldId id="972" r:id="rId3"/>
    <p:sldId id="994" r:id="rId4"/>
    <p:sldId id="995" r:id="rId5"/>
    <p:sldId id="996" r:id="rId6"/>
    <p:sldId id="997" r:id="rId7"/>
    <p:sldId id="998" r:id="rId8"/>
    <p:sldId id="999" r:id="rId9"/>
    <p:sldId id="1000" r:id="rId10"/>
    <p:sldId id="1001" r:id="rId11"/>
    <p:sldId id="1002" r:id="rId12"/>
    <p:sldId id="1003" r:id="rId13"/>
    <p:sldId id="1004" r:id="rId14"/>
    <p:sldId id="1005" r:id="rId15"/>
    <p:sldId id="1006" r:id="rId1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994"/>
            <p14:sldId id="995"/>
            <p14:sldId id="996"/>
            <p14:sldId id="997"/>
            <p14:sldId id="998"/>
            <p14:sldId id="999"/>
            <p14:sldId id="1000"/>
            <p14:sldId id="1001"/>
            <p14:sldId id="1002"/>
            <p14:sldId id="1003"/>
            <p14:sldId id="1004"/>
            <p14:sldId id="1005"/>
            <p14:sldId id="10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97" autoAdjust="0"/>
    <p:restoredTop sz="94984" autoAdjust="0"/>
  </p:normalViewPr>
  <p:slideViewPr>
    <p:cSldViewPr snapToGrid="0">
      <p:cViewPr varScale="1">
        <p:scale>
          <a:sx n="118" d="100"/>
          <a:sy n="118" d="100"/>
        </p:scale>
        <p:origin x="216" y="3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22.01.24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741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113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8909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3258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2847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320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41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419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363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99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527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725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985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14: Linear algebra and matrices: Part II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March 7,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402D0-2E7B-F0A2-0E5D-5EFCBFF23E69}"/>
              </a:ext>
            </a:extLst>
          </p:cNvPr>
          <p:cNvSpPr txBox="1"/>
          <p:nvPr/>
        </p:nvSpPr>
        <p:spPr>
          <a:xfrm>
            <a:off x="2150363" y="3108574"/>
            <a:ext cx="91557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Matrix inversion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Tri- and band-diagonal syst</a:t>
            </a:r>
            <a:r>
              <a:rPr lang="en-US" sz="2200" dirty="0">
                <a:latin typeface="+mj-lt"/>
                <a:ea typeface="DejaVu Sans"/>
              </a:rPr>
              <a:t>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QR</a:t>
            </a:r>
            <a:r>
              <a:rPr lang="en-US" sz="2200" dirty="0">
                <a:latin typeface="+mj-lt"/>
                <a:ea typeface="DejaVu Sans"/>
              </a:rPr>
              <a:t> decomposition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Eigenvalue problem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decomposition*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Any real square matrix </a:t>
            </a:r>
            <a:r>
              <a:rPr lang="en-US" sz="2000" b="1" dirty="0"/>
              <a:t>A</a:t>
            </a:r>
            <a:r>
              <a:rPr lang="en-US" sz="2000" dirty="0"/>
              <a:t> permits a decomposition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D5859-F164-B1BB-C6FE-F9B48BFF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63" y="1642432"/>
            <a:ext cx="860273" cy="305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C798F-A695-ABEE-6181-549A61C12D7C}"/>
              </a:ext>
            </a:extLst>
          </p:cNvPr>
          <p:cNvSpPr txBox="1"/>
          <p:nvPr/>
        </p:nvSpPr>
        <p:spPr>
          <a:xfrm>
            <a:off x="828628" y="1947690"/>
            <a:ext cx="55338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where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</a:t>
            </a:r>
            <a:r>
              <a:rPr lang="en-US" sz="2000" dirty="0"/>
              <a:t> is orthogonal, </a:t>
            </a:r>
            <a:r>
              <a:rPr lang="en-US" sz="2000" b="1" dirty="0"/>
              <a:t>Q</a:t>
            </a:r>
            <a:r>
              <a:rPr lang="en-US" sz="2000" baseline="30000" dirty="0"/>
              <a:t>-1</a:t>
            </a:r>
            <a:r>
              <a:rPr lang="en-US" sz="2000" dirty="0"/>
              <a:t>=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dirty="0"/>
              <a:t>, and thus, 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b="1" dirty="0"/>
              <a:t>Q</a:t>
            </a:r>
            <a:r>
              <a:rPr lang="en-US" sz="2000" dirty="0"/>
              <a:t> = </a:t>
            </a:r>
            <a:r>
              <a:rPr lang="en-US" sz="2000" b="1" dirty="0"/>
              <a:t>I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</a:t>
            </a:r>
            <a:r>
              <a:rPr lang="en-US" sz="2000" dirty="0"/>
              <a:t> is upper diagonal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AE6AE-B2F1-B63E-C758-CDBC98326455}"/>
              </a:ext>
            </a:extLst>
          </p:cNvPr>
          <p:cNvSpPr txBox="1"/>
          <p:nvPr/>
        </p:nvSpPr>
        <p:spPr>
          <a:xfrm>
            <a:off x="370541" y="6469209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*Has nothing to do with QR codes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2E9BB-436C-EAF6-33F5-7DA2DFC7146C}"/>
              </a:ext>
            </a:extLst>
          </p:cNvPr>
          <p:cNvSpPr txBox="1"/>
          <p:nvPr/>
        </p:nvSpPr>
        <p:spPr>
          <a:xfrm>
            <a:off x="828628" y="3682483"/>
            <a:ext cx="93619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There are many algorithms for constructing the QR decomposition, from simple Gram-</a:t>
            </a:r>
            <a:r>
              <a:rPr lang="en-US" sz="2000" dirty="0" err="1"/>
              <a:t>Schimdt</a:t>
            </a:r>
            <a:r>
              <a:rPr lang="en-US" sz="2000" dirty="0"/>
              <a:t> process to more involved methods using Householder transformation and Givens rotations. These are readily implemented in linear algebra packages.</a:t>
            </a:r>
          </a:p>
        </p:txBody>
      </p:sp>
    </p:spTree>
    <p:extLst>
      <p:ext uri="{BB962C8B-B14F-4D97-AF65-F5344CB8AC3E}">
        <p14:creationId xmlns:p14="http://schemas.microsoft.com/office/powerpoint/2010/main" val="403536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System of linear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C798F-A695-ABEE-6181-549A61C12D7C}"/>
              </a:ext>
            </a:extLst>
          </p:cNvPr>
          <p:cNvSpPr txBox="1"/>
          <p:nvPr/>
        </p:nvSpPr>
        <p:spPr>
          <a:xfrm>
            <a:off x="828628" y="194769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b="1" dirty="0"/>
              <a:t>A</a:t>
            </a:r>
            <a:r>
              <a:rPr lang="en-US" sz="2000" dirty="0"/>
              <a:t> = </a:t>
            </a:r>
            <a:r>
              <a:rPr lang="en-US" sz="2000" b="1" dirty="0"/>
              <a:t>QR</a:t>
            </a:r>
            <a:r>
              <a:rPr lang="en-US" sz="2000" dirty="0"/>
              <a:t> we can rewrite the system 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2E9BB-436C-EAF6-33F5-7DA2DFC7146C}"/>
              </a:ext>
            </a:extLst>
          </p:cNvPr>
          <p:cNvSpPr txBox="1"/>
          <p:nvPr/>
        </p:nvSpPr>
        <p:spPr>
          <a:xfrm>
            <a:off x="828628" y="2658855"/>
            <a:ext cx="936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Multiplying each side of the equation by 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dirty="0"/>
              <a:t>, we have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33CE6-373E-0BF4-8FBC-504B2F607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76" y="1593920"/>
            <a:ext cx="849048" cy="35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CB3A2-56CF-680B-6B83-E68D1AEA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579" y="2224818"/>
            <a:ext cx="982841" cy="398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71766-5F21-7983-6D7A-96611798B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476" y="3094168"/>
            <a:ext cx="1122829" cy="452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FA4CCC-4800-A064-60DE-CDE7F636D57B}"/>
              </a:ext>
            </a:extLst>
          </p:cNvPr>
          <p:cNvSpPr txBox="1"/>
          <p:nvPr/>
        </p:nvSpPr>
        <p:spPr>
          <a:xfrm>
            <a:off x="793367" y="3441459"/>
            <a:ext cx="936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matrix </a:t>
            </a:r>
            <a:r>
              <a:rPr lang="en-US" sz="2000" b="1" dirty="0"/>
              <a:t>R</a:t>
            </a:r>
            <a:r>
              <a:rPr lang="en-US" sz="2000" dirty="0"/>
              <a:t> is upper triangular, thus, the system can solved using </a:t>
            </a:r>
            <a:r>
              <a:rPr lang="en-US" sz="2000" dirty="0" err="1"/>
              <a:t>backsubstitution</a:t>
            </a:r>
            <a:r>
              <a:rPr lang="en-US" sz="20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113E1F-2DEB-CBA8-B00A-E732F82ED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471" y="3954343"/>
            <a:ext cx="2658737" cy="2761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08637D-932D-2DD9-B07C-BA7E70ED8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035" y="4245701"/>
            <a:ext cx="3258811" cy="20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7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Eigenvalue problem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A4CCC-4800-A064-60DE-CDE7F636D57B}"/>
                  </a:ext>
                </a:extLst>
              </p:cNvPr>
              <p:cNvSpPr txBox="1"/>
              <p:nvPr/>
            </p:nvSpPr>
            <p:spPr>
              <a:xfrm>
                <a:off x="828629" y="2986017"/>
                <a:ext cx="93619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are the eigenvalues and </a:t>
                </a:r>
                <a:r>
                  <a:rPr lang="en-US" sz="2000" b="1" dirty="0"/>
                  <a:t>v</a:t>
                </a:r>
                <a:r>
                  <a:rPr lang="en-US" sz="2000" dirty="0"/>
                  <a:t> are the eigenvectors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A4CCC-4800-A064-60DE-CDE7F636D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9" y="2986017"/>
                <a:ext cx="9361974" cy="400110"/>
              </a:xfrm>
              <a:prstGeom prst="rect">
                <a:avLst/>
              </a:prstGeom>
              <a:blipFill>
                <a:blip r:embed="rId3"/>
                <a:stretch>
                  <a:fillRect l="-678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7196DA1-7CCB-A49B-DC47-D18E3D807EA0}"/>
              </a:ext>
            </a:extLst>
          </p:cNvPr>
          <p:cNvSpPr txBox="1"/>
          <p:nvPr/>
        </p:nvSpPr>
        <p:spPr>
          <a:xfrm>
            <a:off x="828629" y="1201837"/>
            <a:ext cx="86458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common matrix problem in physics is the calculation of eigenvalues and eigenvectors of a matrix (e.g. classical and quantum mechanics). </a:t>
            </a:r>
          </a:p>
          <a:p>
            <a:endParaRPr lang="en-US" sz="2000" dirty="0"/>
          </a:p>
          <a:p>
            <a:r>
              <a:rPr lang="en-US" sz="2000" dirty="0"/>
              <a:t>The eigenvalue problem corresponds to the equation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0094D9-C273-2F2F-B369-31A0BC9FC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322" y="2551541"/>
            <a:ext cx="1007682" cy="400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9B97-D917-EE68-E15D-3731879190C3}"/>
                  </a:ext>
                </a:extLst>
              </p:cNvPr>
              <p:cNvSpPr txBox="1"/>
              <p:nvPr/>
            </p:nvSpPr>
            <p:spPr>
              <a:xfrm>
                <a:off x="828629" y="3651381"/>
                <a:ext cx="936197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General approach (not used in practice):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Eigenvalues are roots of the characteristic polynomial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Once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are found, the eigenvectors can be computed by solving linear system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9B97-D917-EE68-E15D-373187919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9" y="3651381"/>
                <a:ext cx="9361974" cy="1938992"/>
              </a:xfrm>
              <a:prstGeom prst="rect">
                <a:avLst/>
              </a:prstGeom>
              <a:blipFill>
                <a:blip r:embed="rId5"/>
                <a:stretch>
                  <a:fillRect l="-678" t="-194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8B9C0FC8-A8CF-FD95-88DD-82BBFBC70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914" y="4701024"/>
            <a:ext cx="1774498" cy="41448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A7A951B-061B-D983-3CEA-1E55EDC8FE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8817" y="5738405"/>
            <a:ext cx="1424692" cy="2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6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Eigenvalue problem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196DA1-7CCB-A49B-DC47-D18E3D807EA0}"/>
                  </a:ext>
                </a:extLst>
              </p:cNvPr>
              <p:cNvSpPr txBox="1"/>
              <p:nvPr/>
            </p:nvSpPr>
            <p:spPr>
              <a:xfrm>
                <a:off x="668356" y="1278954"/>
                <a:ext cx="8366787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In most cases the matrix </a:t>
                </a:r>
                <a:r>
                  <a:rPr lang="en-US" sz="2000" b="1" dirty="0"/>
                  <a:t>A</a:t>
                </a:r>
                <a:r>
                  <a:rPr lang="en-US" sz="2000" dirty="0"/>
                  <a:t> is either real symmetric or Hermitian (complex numbers).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this case, for a </a:t>
                </a:r>
                <a:r>
                  <a:rPr lang="en-US" sz="2000" dirty="0" err="1"/>
                  <a:t>NxN</a:t>
                </a:r>
                <a:r>
                  <a:rPr lang="en-US" sz="2000" dirty="0"/>
                  <a:t> matrix there are N eigenvectors </a:t>
                </a:r>
                <a:r>
                  <a:rPr lang="en-US" sz="2000" b="1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 with real eigenvalues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 err="1"/>
                  <a:t>N</a:t>
                </a:r>
                <a:r>
                  <a:rPr lang="en-US" sz="2000" dirty="0" err="1"/>
                  <a:t>.</a:t>
                </a:r>
                <a:r>
                  <a:rPr lang="en-US" sz="2000" dirty="0"/>
                  <a:t> The eigenvectors are orthogonal, i.e. 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i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j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baseline="-25000" dirty="0" err="1"/>
                  <a:t>ij</a:t>
                </a:r>
                <a:r>
                  <a:rPr lang="en-US" sz="2000" dirty="0"/>
                  <a:t> with the appropriate normalization.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eigenvalue problem can thus be cast as a matrix equation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196DA1-7CCB-A49B-DC47-D18E3D807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" y="1278954"/>
                <a:ext cx="8366787" cy="2554545"/>
              </a:xfrm>
              <a:prstGeom prst="rect">
                <a:avLst/>
              </a:prstGeom>
              <a:blipFill>
                <a:blip r:embed="rId3"/>
                <a:stretch>
                  <a:fillRect l="-758" t="-1485" r="-303" b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925469F-6E79-00D8-354E-B841D53C2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903" y="3833499"/>
            <a:ext cx="1128194" cy="385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E8664-DB60-F027-28E2-E9608D4EC16A}"/>
                  </a:ext>
                </a:extLst>
              </p:cNvPr>
              <p:cNvSpPr txBox="1"/>
              <p:nvPr/>
            </p:nvSpPr>
            <p:spPr>
              <a:xfrm>
                <a:off x="668356" y="4303455"/>
                <a:ext cx="8645878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Here </a:t>
                </a:r>
                <a:r>
                  <a:rPr lang="en-US" sz="2000" b="1" dirty="0"/>
                  <a:t>V</a:t>
                </a:r>
                <a:r>
                  <a:rPr lang="en-US" sz="2000" dirty="0"/>
                  <a:t> is the matrix of eigenvectors, i.e. column </a:t>
                </a:r>
                <a:r>
                  <a:rPr lang="en-US" sz="2000" i="1" dirty="0"/>
                  <a:t>k</a:t>
                </a:r>
                <a:r>
                  <a:rPr lang="en-US" sz="2000" dirty="0"/>
                  <a:t> corresponds to the eigenvector 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D</a:t>
                </a:r>
                <a:r>
                  <a:rPr lang="en-US" sz="2000" dirty="0"/>
                  <a:t> is a diagonal matrix with entries corresponding to eigenvalues, </a:t>
                </a:r>
                <a:r>
                  <a:rPr lang="en-US" sz="2000" b="1" dirty="0"/>
                  <a:t>D</a:t>
                </a:r>
                <a:r>
                  <a:rPr lang="en-US" sz="2000" dirty="0"/>
                  <a:t> = </a:t>
                </a:r>
                <a:r>
                  <a:rPr lang="en-US" sz="2000" dirty="0" err="1"/>
                  <a:t>diag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 err="1"/>
                  <a:t>N</a:t>
                </a:r>
                <a:r>
                  <a:rPr lang="en-US" sz="2000" dirty="0"/>
                  <a:t>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How to solve the matrix equation                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E8664-DB60-F027-28E2-E9608D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" y="4303455"/>
                <a:ext cx="8645878" cy="1631216"/>
              </a:xfrm>
              <a:prstGeom prst="rect">
                <a:avLst/>
              </a:prstGeom>
              <a:blipFill>
                <a:blip r:embed="rId5"/>
                <a:stretch>
                  <a:fillRect l="-733" t="-1538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8B593EB-7871-C031-A42D-632587A8C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198" y="5526676"/>
            <a:ext cx="1128194" cy="3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1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algorithm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985D4-5BDF-1BCE-4E61-202B7B0A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47" y="1309706"/>
            <a:ext cx="9483084" cy="51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algorithm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C1957-EE58-7954-D1D3-2ED06380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09" y="1343905"/>
            <a:ext cx="4356100" cy="287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D5FEE-0F15-8CB1-5D8A-C70302229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859" y="4828295"/>
            <a:ext cx="2768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8DF8E-0DB7-0CD6-985E-05332EB90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688" y="1343905"/>
            <a:ext cx="5481203" cy="2320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7E3C6-6FAB-A895-98AF-35BC8DB03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792" y="3826880"/>
            <a:ext cx="4780994" cy="247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9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Inverse of matrix </a:t>
            </a:r>
            <a:r>
              <a:rPr lang="en-US" sz="2000" b="1" dirty="0"/>
              <a:t>A</a:t>
            </a:r>
            <a:r>
              <a:rPr lang="en-US" sz="2000" dirty="0"/>
              <a:t>, if it exists, satisfies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inversion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80" y="4239093"/>
            <a:ext cx="909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 the matrix </a:t>
            </a:r>
            <a:r>
              <a:rPr lang="en-US" sz="2000" b="1" dirty="0"/>
              <a:t>A</a:t>
            </a:r>
            <a:r>
              <a:rPr lang="en-US" sz="2000" dirty="0"/>
              <a:t> is always the same, these systems can be efficiently solved with LU-decomposition to find all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and thus the inverse matrix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endParaRPr lang="en-US" sz="2000" b="1" i="1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80" y="2186673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Let us denote the columns of the inverse matrix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r>
              <a:rPr lang="en-US" sz="2000" dirty="0"/>
              <a:t> by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, i.e.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r>
              <a:rPr lang="en-US" sz="2000" dirty="0"/>
              <a:t>=(</a:t>
            </a:r>
            <a:r>
              <a:rPr lang="en-US" sz="2000" b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,…,</a:t>
            </a:r>
            <a:r>
              <a:rPr lang="en-US" sz="2000" b="1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</a:t>
            </a:r>
            <a:endParaRPr lang="en-US" sz="20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80" y="5319909"/>
            <a:ext cx="9499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Complexity:</a:t>
            </a:r>
            <a:r>
              <a:rPr lang="en-US" sz="2000" dirty="0"/>
              <a:t> 1 LU-decomposition O(N</a:t>
            </a:r>
            <a:r>
              <a:rPr lang="en-US" sz="2000" baseline="30000" dirty="0"/>
              <a:t>3</a:t>
            </a:r>
            <a:r>
              <a:rPr lang="en-US" sz="2000" dirty="0"/>
              <a:t>) + N </a:t>
            </a:r>
            <a:r>
              <a:rPr lang="en-US" sz="2000" dirty="0" err="1"/>
              <a:t>backsubstitutions</a:t>
            </a:r>
            <a:r>
              <a:rPr lang="en-US" sz="2000" dirty="0"/>
              <a:t> [each O(N</a:t>
            </a:r>
            <a:r>
              <a:rPr lang="en-US" sz="2000" baseline="30000" dirty="0"/>
              <a:t>2</a:t>
            </a:r>
            <a:r>
              <a:rPr lang="en-US" sz="2000" dirty="0"/>
              <a:t>)] ~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  <a:endParaRPr lang="en-US" sz="20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06A2A-8BA8-2284-4F21-56A10C69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77" y="1651801"/>
            <a:ext cx="1105177" cy="4470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80" y="2715436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vectors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satisfy the following </a:t>
            </a:r>
            <a:r>
              <a:rPr lang="en-US" sz="2000" i="1" dirty="0"/>
              <a:t>N</a:t>
            </a:r>
            <a:r>
              <a:rPr lang="en-US" sz="2000" dirty="0"/>
              <a:t> systems of non-linear equations</a:t>
            </a:r>
            <a:endParaRPr lang="en-US" sz="2000" baseline="-25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0A1792-BC3F-7B88-E6CF-6C4C995A7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130" y="3228792"/>
            <a:ext cx="2829739" cy="3254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26D4AF9-113E-3516-4503-305A49FA28BB}"/>
              </a:ext>
            </a:extLst>
          </p:cNvPr>
          <p:cNvSpPr/>
          <p:nvPr/>
        </p:nvSpPr>
        <p:spPr>
          <a:xfrm>
            <a:off x="767980" y="3638252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where  </a:t>
            </a:r>
            <a:endParaRPr lang="en-US" sz="2000" baseline="-25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209B38-4549-F985-AF18-0415A2D83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960" y="3638252"/>
            <a:ext cx="1016382" cy="4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inversion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68F03-3302-D869-05A3-788559DC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2" y="1987550"/>
            <a:ext cx="5918200" cy="288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202C5E-3EEF-7A74-5C1B-41CFA8336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404" y="2211904"/>
            <a:ext cx="4708864" cy="26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9753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 of equation is a special case when the matrix </a:t>
            </a:r>
            <a:r>
              <a:rPr lang="en-US" sz="2000" b="1" dirty="0"/>
              <a:t>A</a:t>
            </a:r>
            <a:r>
              <a:rPr lang="en-US" sz="2000" dirty="0"/>
              <a:t> is tridiagonal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80" y="3607465"/>
            <a:ext cx="88056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systems of linear equations often appear in physics, e.g.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Nearest-neighbor interaction (linear chain of springs)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Finite differences applied to partial differential equations (heat equation)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32342-7610-6808-3232-698F5A89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16" y="1738406"/>
            <a:ext cx="2788568" cy="1637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289CE-D57D-6767-AC3E-A92345AB5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844" y="5246545"/>
            <a:ext cx="2222820" cy="71952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BE53A37-501F-8A19-7380-CAB63CA19357}"/>
              </a:ext>
            </a:extLst>
          </p:cNvPr>
          <p:cNvSpPr/>
          <p:nvPr/>
        </p:nvSpPr>
        <p:spPr>
          <a:xfrm>
            <a:off x="4051835" y="5446667"/>
            <a:ext cx="757677" cy="3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68A62A-25BE-7487-869B-961F669C3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683" y="4924616"/>
            <a:ext cx="4113800" cy="154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79" y="3072585"/>
            <a:ext cx="110534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 can be solved in linear time [O(</a:t>
            </a:r>
            <a:r>
              <a:rPr lang="en-US" sz="2000" i="1" dirty="0"/>
              <a:t>N</a:t>
            </a:r>
            <a:r>
              <a:rPr lang="en-US" sz="2000" dirty="0"/>
              <a:t>)] with Gaussian elimination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each step need to subtract only one row below the current one, and at most two elements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Backsubstitution</a:t>
            </a:r>
            <a:r>
              <a:rPr lang="en-US" sz="2000" dirty="0"/>
              <a:t> step: subtract only single element from the upper </a:t>
            </a:r>
            <a:r>
              <a:rPr lang="en-US" sz="2000" dirty="0" err="1"/>
              <a:t>superdiagonal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32342-7610-6808-3232-698F5A89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16" y="1312685"/>
            <a:ext cx="2788568" cy="1637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D64DF5-B255-BE86-F81F-49C02FB07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0" y="4421263"/>
            <a:ext cx="3644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0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8D2F1-B736-C7BD-94B1-F52901C4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68" y="1325602"/>
            <a:ext cx="4401904" cy="5030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73F7A-4FC9-3623-269A-6F19E679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213" y="1151033"/>
            <a:ext cx="5813638" cy="53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2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97531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Band-diagonal system: in each row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 non-zero elements to the left of the main diagonal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dirty="0"/>
              <a:t> non-zero elements to the right of the main diagonal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79" y="4535514"/>
            <a:ext cx="93230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Generalization of tridiagonal systems (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baseline="-25000" dirty="0"/>
              <a:t> </a:t>
            </a:r>
            <a:r>
              <a:rPr lang="en-US" sz="2000" dirty="0"/>
              <a:t>=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baseline="-25000" dirty="0"/>
              <a:t> </a:t>
            </a:r>
            <a:r>
              <a:rPr lang="en-US" sz="2000" dirty="0"/>
              <a:t>=1)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i="1" dirty="0"/>
              <a:t>k</a:t>
            </a:r>
            <a:r>
              <a:rPr lang="en-US" sz="2000" dirty="0"/>
              <a:t>-nearest-neighbor interaction (linear chain of springs)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High-order finite difference applied to partial differential equations (heat equation)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F9139-012B-4685-F080-3807A8D5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83" y="2507847"/>
            <a:ext cx="3617434" cy="19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3351798"/>
            <a:ext cx="1105347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Solving band-diagonal system proceeds also through Gaussian elimination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each step one has to normalize m</a:t>
            </a:r>
            <a:r>
              <a:rPr lang="en-US" sz="2000" baseline="-25000" dirty="0"/>
              <a:t>upper</a:t>
            </a:r>
            <a:r>
              <a:rPr lang="en-US" sz="2000" dirty="0"/>
              <a:t>+1 elements in the current row, then subtract the current row from 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 rows below it.   </a:t>
            </a:r>
            <a:r>
              <a:rPr lang="en-US" sz="2000" b="1" i="1" dirty="0">
                <a:solidFill>
                  <a:srgbClr val="7030A0"/>
                </a:solidFill>
              </a:rPr>
              <a:t>O(N 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upper</a:t>
            </a:r>
            <a:r>
              <a:rPr lang="en-US" sz="2000" b="1" i="1" baseline="-25000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lower</a:t>
            </a:r>
            <a:r>
              <a:rPr lang="en-US" sz="2000" b="1" i="1" dirty="0">
                <a:solidFill>
                  <a:srgbClr val="7030A0"/>
                </a:solidFill>
              </a:rPr>
              <a:t>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Backsubstitution</a:t>
            </a:r>
            <a:r>
              <a:rPr lang="en-US" sz="2000" dirty="0"/>
              <a:t> step: in each row subtract up to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dirty="0"/>
              <a:t> elements to the right from the main diagonal. </a:t>
            </a:r>
            <a:r>
              <a:rPr lang="en-US" sz="2000" b="1" i="1" dirty="0">
                <a:solidFill>
                  <a:srgbClr val="7030A0"/>
                </a:solidFill>
              </a:rPr>
              <a:t>O(N 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upper</a:t>
            </a:r>
            <a:r>
              <a:rPr lang="en-US" sz="2000" b="1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CB178-CB99-4F70-8F55-66441BD2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058" y="1279161"/>
            <a:ext cx="3535883" cy="1897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D0B40-B501-7087-A58F-F5FFC3F2FCC4}"/>
              </a:ext>
            </a:extLst>
          </p:cNvPr>
          <p:cNvSpPr txBox="1"/>
          <p:nvPr/>
        </p:nvSpPr>
        <p:spPr>
          <a:xfrm>
            <a:off x="767980" y="5319909"/>
            <a:ext cx="9499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Overall complexity:</a:t>
            </a:r>
            <a:r>
              <a:rPr lang="en-US" sz="2000" dirty="0"/>
              <a:t> O(N x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baseline="-25000" dirty="0"/>
              <a:t> </a:t>
            </a:r>
            <a:r>
              <a:rPr lang="en-US" sz="2000" dirty="0"/>
              <a:t>x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)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31078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8F8D5-72E4-D4FE-D007-E153202D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9" y="1151033"/>
            <a:ext cx="3916834" cy="5529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A5A6B-161C-9027-0EED-1D28A0FC6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949" y="1471976"/>
            <a:ext cx="6567915" cy="49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8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734</Words>
  <Application>Microsoft Macintosh PowerPoint</Application>
  <PresentationFormat>Widescreen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Matrix inversion</vt:lpstr>
      <vt:lpstr>Matrix inversion</vt:lpstr>
      <vt:lpstr>Tridiagonal systems</vt:lpstr>
      <vt:lpstr>Solving tridiagonal systems</vt:lpstr>
      <vt:lpstr>Solving tridiagonal systems</vt:lpstr>
      <vt:lpstr>Band-diagonal systems</vt:lpstr>
      <vt:lpstr>Solving band-diagonal systems</vt:lpstr>
      <vt:lpstr>Solving band-diagonal systems</vt:lpstr>
      <vt:lpstr>QR decomposition*</vt:lpstr>
      <vt:lpstr>QR decomposition and systems of linear equations</vt:lpstr>
      <vt:lpstr>Eigenvalue problem</vt:lpstr>
      <vt:lpstr>Eigenvalue problem</vt:lpstr>
      <vt:lpstr>QR algorithm</vt:lpstr>
      <vt:lpstr>QR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1219</cp:revision>
  <cp:lastPrinted>2018-05-12T22:28:36Z</cp:lastPrinted>
  <dcterms:created xsi:type="dcterms:W3CDTF">2018-05-07T16:28:28Z</dcterms:created>
  <dcterms:modified xsi:type="dcterms:W3CDTF">2024-01-22T20:12:07Z</dcterms:modified>
</cp:coreProperties>
</file>