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735" r:id="rId3"/>
    <p:sldId id="613" r:id="rId4"/>
    <p:sldId id="737" r:id="rId5"/>
    <p:sldId id="736" r:id="rId6"/>
    <p:sldId id="738" r:id="rId7"/>
    <p:sldId id="739" r:id="rId8"/>
    <p:sldId id="740" r:id="rId9"/>
    <p:sldId id="743" r:id="rId10"/>
    <p:sldId id="744" r:id="rId11"/>
    <p:sldId id="745" r:id="rId12"/>
    <p:sldId id="746" r:id="rId13"/>
    <p:sldId id="747" r:id="rId14"/>
    <p:sldId id="748" r:id="rId15"/>
    <p:sldId id="752" r:id="rId16"/>
    <p:sldId id="753" r:id="rId17"/>
    <p:sldId id="754" r:id="rId18"/>
    <p:sldId id="755" r:id="rId19"/>
    <p:sldId id="760" r:id="rId20"/>
    <p:sldId id="761" r:id="rId21"/>
    <p:sldId id="756" r:id="rId22"/>
    <p:sldId id="757" r:id="rId23"/>
    <p:sldId id="759" r:id="rId24"/>
    <p:sldId id="758" r:id="rId25"/>
    <p:sldId id="749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5"/>
            <p14:sldId id="613"/>
            <p14:sldId id="737"/>
            <p14:sldId id="736"/>
            <p14:sldId id="738"/>
            <p14:sldId id="739"/>
            <p14:sldId id="740"/>
            <p14:sldId id="743"/>
            <p14:sldId id="744"/>
            <p14:sldId id="745"/>
            <p14:sldId id="746"/>
            <p14:sldId id="747"/>
            <p14:sldId id="748"/>
            <p14:sldId id="752"/>
            <p14:sldId id="753"/>
            <p14:sldId id="754"/>
            <p14:sldId id="755"/>
            <p14:sldId id="760"/>
            <p14:sldId id="761"/>
            <p14:sldId id="756"/>
            <p14:sldId id="757"/>
            <p14:sldId id="759"/>
            <p14:sldId id="758"/>
            <p14:sldId id="7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0808FF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89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109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331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05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9827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005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152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87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0080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1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648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17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1170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839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28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63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ebsites.umich.edu/~mejn/cp/chapters/errors.pdf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lvovch/PHYS6350-ComputationalPhysic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index.html" TargetMode="External"/><Relationship Id="rId2" Type="http://schemas.openxmlformats.org/officeDocument/2006/relationships/hyperlink" Target="http://www-personal.umich.edu/~mejn/cp/chapters/graphics.pdf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5923865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91" y="2613840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2: Data Visualization, Machine Precision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50" y="3170322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19,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281C5-6D63-D2C6-984A-F99D8FF6E593}"/>
              </a:ext>
            </a:extLst>
          </p:cNvPr>
          <p:cNvSpPr txBox="1"/>
          <p:nvPr/>
        </p:nvSpPr>
        <p:spPr>
          <a:xfrm>
            <a:off x="2150369" y="4053622"/>
            <a:ext cx="788215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Data visualization (plotting with matplotlib as an example)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Accuracy of integer and floating-point number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multiple lines to compare functions, profiles, etc.</a:t>
            </a:r>
            <a:endParaRPr lang="uk-UA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E2ED9C2B-4F74-AB6C-734C-666BA131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85" y="1403400"/>
            <a:ext cx="621863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8D90AF-2D23-031D-CD90-4BAE025AB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Insufficient number of data points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539FCCA-7F76-9561-11E2-5AD40FCE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6" y="1787291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EA9E3-265B-6B9A-5A2D-F25A8AFB10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Unlabeled axes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EB289A-6FFF-12DB-7CC7-C419AF11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9" y="1703197"/>
            <a:ext cx="659506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5F415-1E3F-0511-2C8C-B25AF0BE4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3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Indistinguishable line styles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3A7A8B4-8392-3977-BA6D-27ABD99C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9" y="1730493"/>
            <a:ext cx="659506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1BAFC-5DFB-30EC-39E7-CC564A0BE7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40" y="1165086"/>
            <a:ext cx="100903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 all data points are suitable to be joined by lines</a:t>
            </a:r>
          </a:p>
          <a:p>
            <a:endParaRPr lang="en-US" sz="2200" dirty="0"/>
          </a:p>
          <a:p>
            <a:r>
              <a:rPr lang="en-US" sz="2200" dirty="0"/>
              <a:t>Consider the observations of star surface temperature (= x) and brightness (= y)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59B61C3-C2A7-4762-B14A-0F542318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43" y="2376060"/>
            <a:ext cx="5277228" cy="409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568E94-1EC5-635B-6E03-28064CE4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714" y="2679474"/>
            <a:ext cx="2247853" cy="312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DD209-A80C-B308-AB47-AEFA5E59A2D2}"/>
              </a:ext>
            </a:extLst>
          </p:cNvPr>
          <p:cNvSpPr txBox="1"/>
          <p:nvPr/>
        </p:nvSpPr>
        <p:spPr>
          <a:xfrm rot="5400000">
            <a:off x="9569402" y="5871726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CDE8AE-1345-11B3-31A8-252369E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769315-FB38-4E43-931B-7B25AE190E83}"/>
              </a:ext>
            </a:extLst>
          </p:cNvPr>
          <p:cNvSpPr txBox="1"/>
          <p:nvPr/>
        </p:nvSpPr>
        <p:spPr>
          <a:xfrm>
            <a:off x="2126054" y="1288099"/>
            <a:ext cx="7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+mj-lt"/>
              </a:rPr>
              <a:t>Errors and accuracy</a:t>
            </a:r>
            <a:endParaRPr lang="uk-UA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220B-7AB3-2D53-139F-26B7BE119DCA}"/>
              </a:ext>
            </a:extLst>
          </p:cNvPr>
          <p:cNvSpPr txBox="1"/>
          <p:nvPr/>
        </p:nvSpPr>
        <p:spPr>
          <a:xfrm>
            <a:off x="784025" y="5854751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060A-2A6C-421B-50F0-CF6ED6E5A8B0}"/>
              </a:ext>
            </a:extLst>
          </p:cNvPr>
          <p:cNvSpPr txBox="1"/>
          <p:nvPr/>
        </p:nvSpPr>
        <p:spPr>
          <a:xfrm>
            <a:off x="2547581" y="5871950"/>
            <a:ext cx="9644419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  <a:hlinkClick r:id="rId2"/>
              </a:rPr>
              <a:t>Chapter 4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1.1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</p:spTree>
    <p:extLst>
      <p:ext uri="{BB962C8B-B14F-4D97-AF65-F5344CB8AC3E}">
        <p14:creationId xmlns:p14="http://schemas.microsoft.com/office/powerpoint/2010/main" val="3193881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  <a:endParaRPr lang="uk-UA" dirty="0"/>
          </a:p>
        </p:txBody>
      </p:sp>
      <p:pic>
        <p:nvPicPr>
          <p:cNvPr id="17410" name="Picture 2" descr="Signed extension for +5">
            <a:extLst>
              <a:ext uri="{FF2B5EF4-FFF2-40B4-BE49-F238E27FC236}">
                <a16:creationId xmlns:a16="http://schemas.microsoft.com/office/drawing/2014/main" id="{74CDF436-BA0E-8431-DD4D-DF17457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56" y="2087520"/>
            <a:ext cx="2529669" cy="1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igned extension for -5">
            <a:extLst>
              <a:ext uri="{FF2B5EF4-FFF2-40B4-BE49-F238E27FC236}">
                <a16:creationId xmlns:a16="http://schemas.microsoft.com/office/drawing/2014/main" id="{8BB4E21F-3841-1177-4FCF-B157F4B5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42" y="2223998"/>
            <a:ext cx="2926457" cy="8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40" y="1165086"/>
            <a:ext cx="5977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Numbers on a computer are represented by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E4582-7C07-EE45-A580-33A1C232308A}"/>
              </a:ext>
            </a:extLst>
          </p:cNvPr>
          <p:cNvSpPr txBox="1"/>
          <p:nvPr/>
        </p:nvSpPr>
        <p:spPr>
          <a:xfrm>
            <a:off x="723239" y="3680086"/>
            <a:ext cx="85026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Most typical native formats: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32-bit integer, range −2,147,483,647 (-2</a:t>
            </a:r>
            <a:r>
              <a:rPr lang="en-US" sz="2200" baseline="30000" dirty="0"/>
              <a:t>31</a:t>
            </a:r>
            <a:r>
              <a:rPr lang="en-US" sz="2200" dirty="0"/>
              <a:t>) to +2,147,483,647 (2</a:t>
            </a:r>
            <a:r>
              <a:rPr lang="en-US" sz="2200" baseline="30000" dirty="0"/>
              <a:t>31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64-bit integer, range ~ −10</a:t>
            </a:r>
            <a:r>
              <a:rPr lang="en-US" sz="2200" baseline="30000" dirty="0"/>
              <a:t>18</a:t>
            </a:r>
            <a:r>
              <a:rPr lang="en-US" sz="2200" dirty="0"/>
              <a:t> (-2</a:t>
            </a:r>
            <a:r>
              <a:rPr lang="en-US" sz="2200" baseline="30000" dirty="0"/>
              <a:t>63</a:t>
            </a:r>
            <a:r>
              <a:rPr lang="en-US" sz="2200" dirty="0"/>
              <a:t>) to +10</a:t>
            </a:r>
            <a:r>
              <a:rPr lang="en-US" sz="2200" baseline="30000" dirty="0"/>
              <a:t>18</a:t>
            </a:r>
            <a:r>
              <a:rPr lang="en-US" sz="2200" dirty="0"/>
              <a:t> (2</a:t>
            </a:r>
            <a:r>
              <a:rPr lang="en-US" sz="2200" baseline="30000" dirty="0"/>
              <a:t>63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FDF0-A432-7EA3-6FD8-D59AF4B54E67}"/>
              </a:ext>
            </a:extLst>
          </p:cNvPr>
          <p:cNvSpPr txBox="1"/>
          <p:nvPr/>
        </p:nvSpPr>
        <p:spPr>
          <a:xfrm>
            <a:off x="723239" y="5262027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Python supports natively larger numbers but calculations can become slow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B7B57-6D4C-E331-FA09-9317C65A8CF3}"/>
              </a:ext>
            </a:extLst>
          </p:cNvPr>
          <p:cNvSpPr txBox="1"/>
          <p:nvPr/>
        </p:nvSpPr>
        <p:spPr>
          <a:xfrm>
            <a:off x="723239" y="5858834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C++ it is important to avoid under/overflow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2C38B5-0C61-CAC1-29A6-4BA74D9E1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 representation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40" y="1165086"/>
            <a:ext cx="73926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Floating point numbers represented by bit sequences as well</a:t>
            </a:r>
          </a:p>
          <a:p>
            <a:r>
              <a:rPr lang="en-US" sz="2200" dirty="0"/>
              <a:t>separated into: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Sign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Exponent 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Mantissa M (significant digits)</a:t>
            </a:r>
          </a:p>
        </p:txBody>
      </p:sp>
      <p:pic>
        <p:nvPicPr>
          <p:cNvPr id="18434" name="Picture 2" descr="IEEE Standard 754 Floating Point Numbers - GeeksforGeeks">
            <a:extLst>
              <a:ext uri="{FF2B5EF4-FFF2-40B4-BE49-F238E27FC236}">
                <a16:creationId xmlns:a16="http://schemas.microsoft.com/office/drawing/2014/main" id="{EEC24E3E-DFDB-157B-CDAD-30321C79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1773147"/>
            <a:ext cx="5753452" cy="14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3115C-B523-FEF6-3EC1-FAC0060DED87}"/>
              </a:ext>
            </a:extLst>
          </p:cNvPr>
          <p:cNvSpPr txBox="1"/>
          <p:nvPr/>
        </p:nvSpPr>
        <p:spPr>
          <a:xfrm>
            <a:off x="723240" y="3874783"/>
            <a:ext cx="739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consequence: </a:t>
            </a:r>
            <a:r>
              <a:rPr lang="en-US" sz="2200" dirty="0"/>
              <a:t>Floating-point numbers are not exact!</a:t>
            </a:r>
            <a:endParaRPr lang="en-US" sz="2200" b="1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048FB4C-192A-1C3D-C58F-51D0BA608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0916" y="3267696"/>
            <a:ext cx="2533834" cy="289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30A50B-1682-BC39-71ED-5F387D93716D}"/>
              </a:ext>
            </a:extLst>
          </p:cNvPr>
          <p:cNvSpPr txBox="1"/>
          <p:nvPr/>
        </p:nvSpPr>
        <p:spPr>
          <a:xfrm>
            <a:off x="723240" y="4407732"/>
            <a:ext cx="78748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example, with 52 bits one can store about 16 decimal digits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7AEC4-6BF9-E473-4378-EF18B4986B8B}"/>
              </a:ext>
            </a:extLst>
          </p:cNvPr>
          <p:cNvSpPr txBox="1"/>
          <p:nvPr/>
        </p:nvSpPr>
        <p:spPr>
          <a:xfrm>
            <a:off x="723240" y="5073511"/>
            <a:ext cx="739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Range: </a:t>
            </a:r>
            <a:r>
              <a:rPr lang="en-US" sz="2200" dirty="0"/>
              <a:t>from ~ -10</a:t>
            </a:r>
            <a:r>
              <a:rPr lang="en-US" sz="2200" baseline="30000" dirty="0"/>
              <a:t>308</a:t>
            </a:r>
            <a:r>
              <a:rPr lang="en-US" sz="2200" dirty="0"/>
              <a:t> to 10</a:t>
            </a:r>
            <a:r>
              <a:rPr lang="en-US" sz="2200" baseline="30000" dirty="0"/>
              <a:t>308</a:t>
            </a:r>
            <a:r>
              <a:rPr lang="en-US" sz="2200" dirty="0"/>
              <a:t> for a 64-bit float</a:t>
            </a:r>
            <a:endParaRPr lang="en-US" sz="2200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A2F814-DE6E-EA52-B5E8-4BD9DDA1F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 representation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888C0-FBA6-3448-3CEF-D13EE25188AD}"/>
              </a:ext>
            </a:extLst>
          </p:cNvPr>
          <p:cNvSpPr txBox="1"/>
          <p:nvPr/>
        </p:nvSpPr>
        <p:spPr>
          <a:xfrm>
            <a:off x="798392" y="1373876"/>
            <a:ext cx="3036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When you write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ADA5D4-3D7E-FDBF-0035-E1A62A4D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163" y="1988878"/>
            <a:ext cx="951292" cy="253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510C7-96F2-C31C-7A9F-3F530CE241B5}"/>
              </a:ext>
            </a:extLst>
          </p:cNvPr>
          <p:cNvSpPr txBox="1"/>
          <p:nvPr/>
        </p:nvSpPr>
        <p:spPr>
          <a:xfrm>
            <a:off x="798392" y="2690111"/>
            <a:ext cx="2268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it means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739B125-3CDF-5092-C1CB-191CD8E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6354" y="3456370"/>
            <a:ext cx="4357796" cy="359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AF032-9C41-1FC1-0F7B-20AE6DA31BB8}"/>
              </a:ext>
            </a:extLst>
          </p:cNvPr>
          <p:cNvSpPr txBox="1"/>
          <p:nvPr/>
        </p:nvSpPr>
        <p:spPr>
          <a:xfrm>
            <a:off x="8104496" y="3456370"/>
            <a:ext cx="272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 64-bit float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391F25-C5A5-9215-16F0-95BF8D652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79C1E-4696-CB5B-7B88-D54B922F753E}"/>
              </a:ext>
            </a:extLst>
          </p:cNvPr>
          <p:cNvSpPr txBox="1"/>
          <p:nvPr/>
        </p:nvSpPr>
        <p:spPr>
          <a:xfrm>
            <a:off x="1273789" y="1815460"/>
            <a:ext cx="96444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Apart from Teams, course materials will be maintained and updated on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FC2ED-EC66-9A1D-8797-564992A1AFC2}"/>
              </a:ext>
            </a:extLst>
          </p:cNvPr>
          <p:cNvSpPr txBox="1"/>
          <p:nvPr/>
        </p:nvSpPr>
        <p:spPr>
          <a:xfrm>
            <a:off x="2250742" y="2423599"/>
            <a:ext cx="76905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hlinkClick r:id="rId2"/>
              </a:rPr>
              <a:t>https://github.com/vlvovch/PHYS6350-ComputationalPhysics</a:t>
            </a:r>
            <a:endParaRPr lang="en-US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98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7837-4668-C3D0-9DC8-607BED88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184"/>
            <a:ext cx="2678982" cy="57052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7837-4668-C3D0-9DC8-607BED88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184"/>
            <a:ext cx="2678982" cy="570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24262-5FAE-6616-C936-340D01D0474C}"/>
              </a:ext>
            </a:extLst>
          </p:cNvPr>
          <p:cNvSpPr txBox="1"/>
          <p:nvPr/>
        </p:nvSpPr>
        <p:spPr>
          <a:xfrm>
            <a:off x="567459" y="4007893"/>
            <a:ext cx="32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Instead you can 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9D73D-231F-26F9-4657-C8B84ACB2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16" y="4561685"/>
            <a:ext cx="4515241" cy="182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6EB84-6CF2-6294-150A-8BD6F7619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54980"/>
            <a:ext cx="4332574" cy="60333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accumulation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24262-5FAE-6616-C936-340D01D0474C}"/>
              </a:ext>
            </a:extLst>
          </p:cNvPr>
          <p:cNvSpPr txBox="1"/>
          <p:nvPr/>
        </p:nvSpPr>
        <p:spPr>
          <a:xfrm>
            <a:off x="6062956" y="1458494"/>
            <a:ext cx="405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unavoidable round-off error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9980D4-10E7-85E3-2F99-70FF295D6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924" y="1458494"/>
            <a:ext cx="4357796" cy="359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326C8-1A9B-17CA-09B2-2F0F009D0141}"/>
              </a:ext>
            </a:extLst>
          </p:cNvPr>
          <p:cNvSpPr txBox="1"/>
          <p:nvPr/>
        </p:nvSpPr>
        <p:spPr>
          <a:xfrm>
            <a:off x="1099924" y="2652673"/>
            <a:ext cx="735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Errors also accumulate through arithmetic operations, e.g.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A1F0DC7-D77C-2CC7-CEF3-746F809D9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7030" y="3609875"/>
            <a:ext cx="1021379" cy="7081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00496C-D216-E862-34C0-F1F32C9096B0}"/>
                  </a:ext>
                </a:extLst>
              </p:cNvPr>
              <p:cNvSpPr txBox="1"/>
              <p:nvPr/>
            </p:nvSpPr>
            <p:spPr>
              <a:xfrm>
                <a:off x="1103283" y="4568509"/>
                <a:ext cx="7352589" cy="1331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if errors are independent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if errors are correlated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can be large in some other cases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00496C-D216-E862-34C0-F1F32C90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83" y="4568509"/>
                <a:ext cx="7352589" cy="1331134"/>
              </a:xfrm>
              <a:prstGeom prst="rect">
                <a:avLst/>
              </a:prstGeom>
              <a:blipFill>
                <a:blip r:embed="rId7"/>
                <a:stretch>
                  <a:fillRect l="-103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DF13EF-A248-6735-4B24-D52A6BDD3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0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large numbers with small difference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E802-A8F0-8BC7-7426-5606450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" y="1110495"/>
            <a:ext cx="3664459" cy="5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F7D-592A-576D-90F3-57D842F3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507" y="1672102"/>
            <a:ext cx="4146985" cy="698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82F72-A37D-44DF-7843-B50DADBF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320" y="2572433"/>
            <a:ext cx="6735360" cy="53698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18DC19-2E9F-5A93-71FD-31C0BC5274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large numbers with small difference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E802-A8F0-8BC7-7426-5606450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" y="1110495"/>
            <a:ext cx="3664459" cy="5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F7D-592A-576D-90F3-57D842F3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507" y="1672102"/>
            <a:ext cx="4146985" cy="698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E002A-5C82-1B66-BAFB-3727F91BC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33" y="3429000"/>
            <a:ext cx="5670164" cy="224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FF45A-AF6B-2916-669E-8C0717EC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03" y="4017073"/>
            <a:ext cx="5201692" cy="784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82F72-A37D-44DF-7843-B50DADBF4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320" y="2572433"/>
            <a:ext cx="6735360" cy="53698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18DC19-2E9F-5A93-71FD-31C0BC5274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 (see the sample code)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59692-600F-1D1A-5EDA-C58862363FD6}"/>
              </a:ext>
            </a:extLst>
          </p:cNvPr>
          <p:cNvSpPr txBox="1"/>
          <p:nvPr/>
        </p:nvSpPr>
        <p:spPr>
          <a:xfrm>
            <a:off x="721146" y="1274849"/>
            <a:ext cx="7352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Roots of a quadratic equation with |ac|&lt;&lt;b</a:t>
            </a:r>
            <a:r>
              <a:rPr lang="en-US" sz="2400" baseline="30000" dirty="0"/>
              <a:t>2</a:t>
            </a:r>
            <a:r>
              <a:rPr lang="en-US" sz="2400" dirty="0"/>
              <a:t> (cancellation of two large 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numerical derivative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72EE6D1-6876-646E-981F-9B013588D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705" y="2578948"/>
            <a:ext cx="2741865" cy="3641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23A871A-811D-1946-74AA-45870B49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28236" y="2498877"/>
            <a:ext cx="2631368" cy="65375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D4EA3D6-4691-64EB-C3F4-A939B20D7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26551" y="4576730"/>
            <a:ext cx="2774287" cy="582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DABBB1-4498-F698-CBA0-FCE8037F4EC9}"/>
              </a:ext>
            </a:extLst>
          </p:cNvPr>
          <p:cNvSpPr txBox="1"/>
          <p:nvPr/>
        </p:nvSpPr>
        <p:spPr>
          <a:xfrm>
            <a:off x="940700" y="5414070"/>
            <a:ext cx="7352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Sometimes a small </a:t>
            </a:r>
            <a:r>
              <a:rPr lang="en-US" sz="2400" i="1" dirty="0"/>
              <a:t>h</a:t>
            </a:r>
            <a:r>
              <a:rPr lang="en-US" sz="2400" dirty="0"/>
              <a:t> is too small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5D2B321-461A-DC1D-F9E2-253EE16E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761" y="3548466"/>
            <a:ext cx="3653959" cy="28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96EF06-6F4D-2C7E-3970-79EF1BE62D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769315-FB38-4E43-931B-7B25AE190E83}"/>
              </a:ext>
            </a:extLst>
          </p:cNvPr>
          <p:cNvSpPr txBox="1"/>
          <p:nvPr/>
        </p:nvSpPr>
        <p:spPr>
          <a:xfrm>
            <a:off x="2126055" y="2234344"/>
            <a:ext cx="7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+mj-lt"/>
              </a:rPr>
              <a:t>Data visualization</a:t>
            </a:r>
            <a:endParaRPr lang="uk-UA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220B-7AB3-2D53-139F-26B7BE119DCA}"/>
              </a:ext>
            </a:extLst>
          </p:cNvPr>
          <p:cNvSpPr txBox="1"/>
          <p:nvPr/>
        </p:nvSpPr>
        <p:spPr>
          <a:xfrm>
            <a:off x="784025" y="5854751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060A-2A6C-421B-50F0-CF6ED6E5A8B0}"/>
              </a:ext>
            </a:extLst>
          </p:cNvPr>
          <p:cNvSpPr txBox="1"/>
          <p:nvPr/>
        </p:nvSpPr>
        <p:spPr>
          <a:xfrm>
            <a:off x="2547581" y="5871950"/>
            <a:ext cx="9644419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+mj-lt"/>
                <a:ea typeface="DejaVu Sans"/>
                <a:hlinkClick r:id="rId2"/>
              </a:rPr>
              <a:t>Chapter 3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  <a:hlinkClick r:id="rId3"/>
              </a:rPr>
              <a:t>Matplotlib documentation</a:t>
            </a:r>
            <a:endParaRPr lang="en-US" sz="2000" i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4EADB-A881-9B78-1CA7-E080024D30CF}"/>
              </a:ext>
            </a:extLst>
          </p:cNvPr>
          <p:cNvSpPr txBox="1"/>
          <p:nvPr/>
        </p:nvSpPr>
        <p:spPr>
          <a:xfrm>
            <a:off x="3594118" y="3429000"/>
            <a:ext cx="50037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Line plots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Scatter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Contour/density plots (2D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/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Computer programs produce numerical data 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Numbers alone do not always make it easy to understand the structure of behavior of the system</a:t>
                </a: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function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calculate it for 10 equidistant points in the interval x = 0…10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blipFill>
                <a:blip r:embed="rId2"/>
                <a:stretch>
                  <a:fillRect l="-957" t="-1553" b="-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90610-3CCF-5A4B-4C94-E73FBDD43B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/>
              <p:nvPr/>
            </p:nvSpPr>
            <p:spPr>
              <a:xfrm>
                <a:off x="705132" y="1993050"/>
                <a:ext cx="8316038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Computer programs produce numerical data 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Numbers alone do not always make it easy to understand the structure of behavior of the system</a:t>
                </a: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function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calculate it for 10 equidistant points in the interval x = 0…10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" y="1993050"/>
                <a:ext cx="8316038" cy="3139321"/>
              </a:xfrm>
              <a:prstGeom prst="rect">
                <a:avLst/>
              </a:prstGeom>
              <a:blipFill>
                <a:blip r:embed="rId2"/>
                <a:stretch>
                  <a:fillRect l="-953" t="-1553" b="-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AB6D05-2DBA-D1A1-4573-3584F76FC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860" y="2651248"/>
            <a:ext cx="1770535" cy="357213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F267D0-1A16-039F-CD01-14F5404978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6D05-2DBA-D1A1-4573-3584F76F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860" y="1905171"/>
            <a:ext cx="1770535" cy="35721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F4293B-06EB-5B20-136B-000FD9C9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19" y="1426606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0A63D-6E30-D826-6DD6-77D72238E3D6}"/>
              </a:ext>
            </a:extLst>
          </p:cNvPr>
          <p:cNvSpPr txBox="1"/>
          <p:nvPr/>
        </p:nvSpPr>
        <p:spPr>
          <a:xfrm>
            <a:off x="1155419" y="6251847"/>
            <a:ext cx="3286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Let us add more points…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97A34D-30E7-930B-BDAA-0D1E1F3DBF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A8F4D1-2D50-E0CA-8C6A-AC2F4D4B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3" y="1427291"/>
            <a:ext cx="647506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775169-87D6-9B02-5103-6AE7AE1DF3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07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3E165B-536E-19DB-0C77-9F9E15DC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0" y="1434110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92672-4D6D-C336-861F-9EE4ADA2E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5DCCC17-A06C-6DA9-75CF-6B6FDF6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49" y="1430697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4A4C7-116C-7872-E52B-26CB50404C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611</Words>
  <Application>Microsoft Macintosh PowerPoint</Application>
  <PresentationFormat>Widescreen</PresentationFormat>
  <Paragraphs>121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Course materials</vt:lpstr>
      <vt:lpstr>PowerPoint Presentation</vt:lpstr>
      <vt:lpstr>Plotting the data</vt:lpstr>
      <vt:lpstr>Plotting the data</vt:lpstr>
      <vt:lpstr>Putting it on a graph</vt:lpstr>
      <vt:lpstr>Putting it on a graph</vt:lpstr>
      <vt:lpstr>Putting it on a graph</vt:lpstr>
      <vt:lpstr>Putting it on a graph</vt:lpstr>
      <vt:lpstr>Plot multiple lines to compare functions, profiles, etc.</vt:lpstr>
      <vt:lpstr>Things to avoid</vt:lpstr>
      <vt:lpstr>Things to avoid</vt:lpstr>
      <vt:lpstr>Things to avoid</vt:lpstr>
      <vt:lpstr>Scatter plots</vt:lpstr>
      <vt:lpstr>PowerPoint Presentation</vt:lpstr>
      <vt:lpstr>Integer representation</vt:lpstr>
      <vt:lpstr>Floating-point number representation</vt:lpstr>
      <vt:lpstr>Floating-point number representation</vt:lpstr>
      <vt:lpstr>Example: Equality test</vt:lpstr>
      <vt:lpstr>Example: Equality test</vt:lpstr>
      <vt:lpstr>Example: Equality test</vt:lpstr>
      <vt:lpstr>Error accumulation</vt:lpstr>
      <vt:lpstr>Example: Two large numbers with small difference</vt:lpstr>
      <vt:lpstr>Example: Two large numbers with small difference</vt:lpstr>
      <vt:lpstr>Other examples (see the sample code)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1156</cp:revision>
  <cp:lastPrinted>2018-05-12T22:28:36Z</cp:lastPrinted>
  <dcterms:created xsi:type="dcterms:W3CDTF">2018-05-07T16:28:28Z</dcterms:created>
  <dcterms:modified xsi:type="dcterms:W3CDTF">2023-05-01T21:59:05Z</dcterms:modified>
</cp:coreProperties>
</file>