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1060" r:id="rId3"/>
    <p:sldId id="734" r:id="rId4"/>
    <p:sldId id="1171" r:id="rId5"/>
    <p:sldId id="1172" r:id="rId6"/>
    <p:sldId id="1175" r:id="rId7"/>
    <p:sldId id="1174" r:id="rId8"/>
    <p:sldId id="1173" r:id="rId9"/>
    <p:sldId id="1176" r:id="rId10"/>
    <p:sldId id="1177" r:id="rId11"/>
    <p:sldId id="1178" r:id="rId12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734"/>
            <p14:sldId id="1171"/>
            <p14:sldId id="1172"/>
            <p14:sldId id="1175"/>
            <p14:sldId id="1174"/>
            <p14:sldId id="1173"/>
            <p14:sldId id="1176"/>
            <p14:sldId id="1177"/>
            <p14:sldId id="11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0" autoAdjust="0"/>
    <p:restoredTop sz="96250" autoAdjust="0"/>
  </p:normalViewPr>
  <p:slideViewPr>
    <p:cSldViewPr snapToGrid="0">
      <p:cViewPr varScale="1">
        <p:scale>
          <a:sx n="125" d="100"/>
          <a:sy n="125" d="100"/>
        </p:scale>
        <p:origin x="624" y="184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22.01.24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h.edu/measurement-evaluation-center/faculty-course-evaluation/student_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Review and concluding remarks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27,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Partial differential equations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EA50C-243D-B391-18B0-22AF04413A02}"/>
              </a:ext>
            </a:extLst>
          </p:cNvPr>
          <p:cNvSpPr txBox="1"/>
          <p:nvPr/>
        </p:nvSpPr>
        <p:spPr>
          <a:xfrm>
            <a:off x="538176" y="1165086"/>
            <a:ext cx="709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physics problems formulated as systems of PDEs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BB858-B12B-513B-AF05-4468F52AC5EE}"/>
              </a:ext>
            </a:extLst>
          </p:cNvPr>
          <p:cNvSpPr txBox="1"/>
          <p:nvPr/>
        </p:nvSpPr>
        <p:spPr>
          <a:xfrm>
            <a:off x="538176" y="1775186"/>
            <a:ext cx="84763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Discretization of spatial derivatives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Central difference typically o.k.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propagation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Explicit scheme (FTCS)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Often has stability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More easily generalized to multiple dimensions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Crank-Nicolson scheme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More stable and conserves the wave amplitude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Implicit, but only involves a tridiagonal system solution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dimensions are more challenging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Further 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Finite element method (irregular spatial shapes)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Finite volume method  (conservation laws and fluxes)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174B7-1E23-F35F-B8D4-4555B5ED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715" y="1396203"/>
            <a:ext cx="1061924" cy="486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F1534F-A4A4-93A4-9117-18085A6AF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36" t="8303" r="37197" b="79272"/>
          <a:stretch/>
        </p:blipFill>
        <p:spPr>
          <a:xfrm>
            <a:off x="9926715" y="2245100"/>
            <a:ext cx="1061924" cy="450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39CAC6-349F-723D-72FD-C0655E3822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82" t="40694" r="39861" b="41327"/>
          <a:stretch/>
        </p:blipFill>
        <p:spPr>
          <a:xfrm>
            <a:off x="9457377" y="3062118"/>
            <a:ext cx="1505118" cy="5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Random numbers (Monte Carlo method)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EA50C-243D-B391-18B0-22AF04413A02}"/>
              </a:ext>
            </a:extLst>
          </p:cNvPr>
          <p:cNvSpPr txBox="1"/>
          <p:nvPr/>
        </p:nvSpPr>
        <p:spPr>
          <a:xfrm>
            <a:off x="538176" y="1165086"/>
            <a:ext cx="709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Powerful method where other approaches fail (typically when there is a large amount of degrees of freedom involved)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5BB858-B12B-513B-AF05-4468F52AC5EE}"/>
                  </a:ext>
                </a:extLst>
              </p:cNvPr>
              <p:cNvSpPr txBox="1"/>
              <p:nvPr/>
            </p:nvSpPr>
            <p:spPr>
              <a:xfrm>
                <a:off x="538176" y="2082683"/>
                <a:ext cx="8476351" cy="352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base generator (uniform numbers in [0,1] range) must be good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Mersenne Twister is o.k., linear congruential (old compilers) is not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different seed when doing parallel calculations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Common applications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Numerical integration in multiple dimensions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Statistical physics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Intrinsically random processes (quantum mechanics)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answer is always approximate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error typically scales as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5BB858-B12B-513B-AF05-4468F52AC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6" y="2082683"/>
                <a:ext cx="8476351" cy="3521157"/>
              </a:xfrm>
              <a:prstGeom prst="rect">
                <a:avLst/>
              </a:prstGeom>
              <a:blipFill>
                <a:blip r:embed="rId2"/>
                <a:stretch>
                  <a:fillRect l="-599" t="-1079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7B38E32-861D-B749-BA12-B9944536F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476" y="1542323"/>
            <a:ext cx="2109919" cy="16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EEB4A-23EC-8970-CA75-C6A71F5BC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445" t="86402" r="39803" b="513"/>
          <a:stretch/>
        </p:blipFill>
        <p:spPr>
          <a:xfrm>
            <a:off x="9087356" y="4854431"/>
            <a:ext cx="2031101" cy="461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2C67D-6672-D0EB-E0DB-E455001D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51" y="4170927"/>
            <a:ext cx="1159039" cy="5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2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Reminders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14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Final Project </a:t>
            </a:r>
            <a:r>
              <a:rPr lang="en-US" sz="2000" dirty="0"/>
              <a:t>is due today(!)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far about 50% have been 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submissions: allowed but with an increasing penalty (try to get it in this week)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D95B1-30E5-505A-B278-A2B49FC4FA36}"/>
              </a:ext>
            </a:extLst>
          </p:cNvPr>
          <p:cNvSpPr txBox="1"/>
          <p:nvPr/>
        </p:nvSpPr>
        <p:spPr>
          <a:xfrm>
            <a:off x="933245" y="2912968"/>
            <a:ext cx="1056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encouraged to submit feedback through Faculty/Course evaluation</a:t>
            </a:r>
          </a:p>
          <a:p>
            <a:r>
              <a:rPr lang="en-US" sz="2000" dirty="0">
                <a:hlinkClick r:id="rId3"/>
              </a:rPr>
              <a:t>https://uh.edu/measurement-evaluation-center/faculty-course-evaluation/student_info/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3F2BF-945A-6F0F-75EA-5D26B39411BA}"/>
              </a:ext>
            </a:extLst>
          </p:cNvPr>
          <p:cNvSpPr/>
          <p:nvPr/>
        </p:nvSpPr>
        <p:spPr>
          <a:xfrm>
            <a:off x="643887" y="1415263"/>
            <a:ext cx="709349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Homework (40%) </a:t>
            </a:r>
            <a:r>
              <a:rPr lang="en-US" i="1" dirty="0"/>
              <a:t>(completed)</a:t>
            </a:r>
            <a:endParaRPr lang="en-US" i="1" dirty="0">
              <a:solidFill>
                <a:srgbClr val="0808FF"/>
              </a:solidFill>
            </a:endParaRP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Final project (20%)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Mid-term (15%) </a:t>
            </a:r>
            <a:r>
              <a:rPr lang="en-US" i="1" dirty="0"/>
              <a:t>(completed) </a:t>
            </a:r>
            <a:r>
              <a:rPr lang="en-US" sz="2000" dirty="0"/>
              <a:t>and Final (25%)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Multiple choice, short and long answer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49955-6AC1-930C-D2C3-A3E95954B7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What we covered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9D48B-580E-3B19-3C5D-A9F954C3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65086"/>
            <a:ext cx="7772400" cy="480236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EA50C-243D-B391-18B0-22AF04413A02}"/>
              </a:ext>
            </a:extLst>
          </p:cNvPr>
          <p:cNvSpPr txBox="1"/>
          <p:nvPr/>
        </p:nvSpPr>
        <p:spPr>
          <a:xfrm>
            <a:off x="933245" y="2105561"/>
            <a:ext cx="101411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course has been focused on concepts used in computational physics, hence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notebooks and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(Re)implementation of many standard routines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Little focus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7471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Numerical integration and differentiation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EA50C-243D-B391-18B0-22AF04413A02}"/>
              </a:ext>
            </a:extLst>
          </p:cNvPr>
          <p:cNvSpPr txBox="1"/>
          <p:nvPr/>
        </p:nvSpPr>
        <p:spPr>
          <a:xfrm>
            <a:off x="865848" y="1165086"/>
            <a:ext cx="101411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Numerical integration: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quick and dirty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Rectangle or trapezoidal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a single and precise 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 with control over error estimate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E.g. Romberg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repeated calculations of the same kind of integral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Gaussian </a:t>
            </a:r>
            <a:r>
              <a:rPr lang="en-US" sz="2000" dirty="0" err="1"/>
              <a:t>quadratures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C8ED0-A92C-A0E2-2FCA-7FB4CA80C385}"/>
              </a:ext>
            </a:extLst>
          </p:cNvPr>
          <p:cNvSpPr txBox="1"/>
          <p:nvPr/>
        </p:nvSpPr>
        <p:spPr>
          <a:xfrm>
            <a:off x="865847" y="4619036"/>
            <a:ext cx="101411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Numerical derivatives: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central difference schemes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Lower order o.k. in many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Beware of round-off error for small </a:t>
            </a:r>
            <a:r>
              <a:rPr lang="en-US" sz="2000" i="1" dirty="0"/>
              <a:t>h</a:t>
            </a:r>
            <a:r>
              <a:rPr lang="en-US" sz="2000" dirty="0"/>
              <a:t> and/or high-order derivatives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719A247-A65E-29C5-9816-741BC20B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020" y="4200853"/>
            <a:ext cx="3030230" cy="17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C4E55-7658-EB24-3172-331CC234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524" y="1048111"/>
            <a:ext cx="2309628" cy="1765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2CDAD1-6A2B-4BB6-9E5D-5286C8DF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5497" y="3156233"/>
            <a:ext cx="1973276" cy="6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Non-linear equations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EA50C-243D-B391-18B0-22AF04413A02}"/>
              </a:ext>
            </a:extLst>
          </p:cNvPr>
          <p:cNvSpPr txBox="1"/>
          <p:nvPr/>
        </p:nvSpPr>
        <p:spPr>
          <a:xfrm>
            <a:off x="538176" y="1165086"/>
            <a:ext cx="10141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main methods are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Bisection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root is bracketed, guaranteed to converge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Newton-Raphson method (or secant method if cannot compute f’)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Converges fast when the root is nearby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Good to use for refining the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1CCD1-59D1-7A3C-1946-4BD3B31BDA56}"/>
              </a:ext>
            </a:extLst>
          </p:cNvPr>
          <p:cNvSpPr txBox="1"/>
          <p:nvPr/>
        </p:nvSpPr>
        <p:spPr>
          <a:xfrm>
            <a:off x="538175" y="4031632"/>
            <a:ext cx="10141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Systems of non-linear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Newton’s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Fast convergence but requires Jacobian matrix calculation and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Broyden’s</a:t>
            </a:r>
            <a:r>
              <a:rPr lang="en-US" sz="2000" dirty="0"/>
              <a:t>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 need for matrix inversion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85A78-FB51-0915-6925-FA0F7AA7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38" y="2977763"/>
            <a:ext cx="1952672" cy="607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679E8-11F5-B245-6685-0231B22A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619" y="1241442"/>
            <a:ext cx="1776711" cy="12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Ordinary differential equations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EA50C-243D-B391-18B0-22AF04413A02}"/>
              </a:ext>
            </a:extLst>
          </p:cNvPr>
          <p:cNvSpPr txBox="1"/>
          <p:nvPr/>
        </p:nvSpPr>
        <p:spPr>
          <a:xfrm>
            <a:off x="538176" y="1165086"/>
            <a:ext cx="709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physics problems formulated as systems of 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18940-DC27-A75A-5B1B-3139FA20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733" y="1253294"/>
            <a:ext cx="1207438" cy="59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8DD12-0BF2-2565-85E5-E2484001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377" y="3379558"/>
            <a:ext cx="1541569" cy="527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763CF-9831-5B24-4F0B-CBA7EB42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377" y="4550156"/>
            <a:ext cx="1267883" cy="917316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6F506B4-23C5-5DAF-6C9C-84238F7C32E9}"/>
              </a:ext>
            </a:extLst>
          </p:cNvPr>
          <p:cNvSpPr/>
          <p:nvPr/>
        </p:nvSpPr>
        <p:spPr>
          <a:xfrm>
            <a:off x="10139746" y="3943472"/>
            <a:ext cx="176830" cy="450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BB858-B12B-513B-AF05-4468F52AC5EE}"/>
              </a:ext>
            </a:extLst>
          </p:cNvPr>
          <p:cNvSpPr txBox="1"/>
          <p:nvPr/>
        </p:nvSpPr>
        <p:spPr>
          <a:xfrm>
            <a:off x="538176" y="1775186"/>
            <a:ext cx="84763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Good starting point: fourth-order Runge-</a:t>
            </a:r>
            <a:r>
              <a:rPr lang="en-US" sz="2000" dirty="0" err="1"/>
              <a:t>Kutta</a:t>
            </a:r>
            <a:r>
              <a:rPr lang="en-US" sz="2000" dirty="0"/>
              <a:t> (RK4)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not, use adaptive time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Time-reversal symmetry and energy conservation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Leap-frog method (e.g. Molecular dynamics)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Bulirsch-Stoer</a:t>
            </a:r>
            <a:r>
              <a:rPr lang="en-US" sz="2000" dirty="0"/>
              <a:t> method (control over error)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Systems of 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Same as a single ODE component-by-component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or high-order 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a system of first-order 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Stiff/unstable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implicit methods</a:t>
            </a:r>
          </a:p>
        </p:txBody>
      </p:sp>
    </p:spTree>
    <p:extLst>
      <p:ext uri="{BB962C8B-B14F-4D97-AF65-F5344CB8AC3E}">
        <p14:creationId xmlns:p14="http://schemas.microsoft.com/office/powerpoint/2010/main" val="6503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Linear algebra</a:t>
            </a:r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D216FF-FCDC-D162-D545-0F82799E6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BB858-B12B-513B-AF05-4468F52AC5EE}"/>
              </a:ext>
            </a:extLst>
          </p:cNvPr>
          <p:cNvSpPr txBox="1"/>
          <p:nvPr/>
        </p:nvSpPr>
        <p:spPr>
          <a:xfrm>
            <a:off x="748569" y="1346308"/>
            <a:ext cx="84763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 standard/library routines whenever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LU-decomposition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Solve systems of linear </a:t>
            </a:r>
            <a:r>
              <a:rPr lang="en-US" sz="2000" dirty="0" err="1"/>
              <a:t>eqs</a:t>
            </a:r>
            <a:r>
              <a:rPr lang="en-US" sz="2000" dirty="0"/>
              <a:t>. with the same matrix </a:t>
            </a:r>
            <a:r>
              <a:rPr lang="en-US" sz="2000" b="1" dirty="0"/>
              <a:t>A </a:t>
            </a:r>
            <a:r>
              <a:rPr lang="en-US" sz="2000" dirty="0"/>
              <a:t>but varied </a:t>
            </a:r>
            <a:r>
              <a:rPr lang="en-US" sz="2000" b="1" dirty="0"/>
              <a:t>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Tri- and band-diagonal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Appear often, in particular when discretizing PDEs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specific algorithms since they have linear complexity in </a:t>
            </a:r>
            <a:r>
              <a:rPr lang="en-US" sz="2000" i="1" dirty="0"/>
              <a:t>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Eigenvalues and eigenvectors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QR algorithm and diagonalization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Eigenvalues only is easier than eigenvalues + eigenvectors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standard/library routines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BF63F-633A-5C6A-9751-563EE7A0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592" b="-6927"/>
          <a:stretch/>
        </p:blipFill>
        <p:spPr>
          <a:xfrm>
            <a:off x="9789715" y="1940541"/>
            <a:ext cx="817395" cy="3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64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631</Words>
  <Application>Microsoft Macintosh PowerPoint</Application>
  <PresentationFormat>Widescreen</PresentationFormat>
  <Paragraphs>122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Reminders</vt:lpstr>
      <vt:lpstr>Grading</vt:lpstr>
      <vt:lpstr>Overview: What we covered</vt:lpstr>
      <vt:lpstr>Overview</vt:lpstr>
      <vt:lpstr>Overview: Numerical integration and differentiation</vt:lpstr>
      <vt:lpstr>Overview: Non-linear equations</vt:lpstr>
      <vt:lpstr>Overview: Ordinary differential equations</vt:lpstr>
      <vt:lpstr>Overview: Linear algebra</vt:lpstr>
      <vt:lpstr>Overview: Partial differential equations</vt:lpstr>
      <vt:lpstr>Overview: Random numbers (Monte Carlo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1244</cp:revision>
  <cp:lastPrinted>2018-05-12T22:28:36Z</cp:lastPrinted>
  <dcterms:created xsi:type="dcterms:W3CDTF">2018-05-07T16:28:28Z</dcterms:created>
  <dcterms:modified xsi:type="dcterms:W3CDTF">2024-01-22T20:23:01Z</dcterms:modified>
</cp:coreProperties>
</file>