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9" r:id="rId2"/>
    <p:sldId id="735" r:id="rId3"/>
    <p:sldId id="762" r:id="rId4"/>
    <p:sldId id="763" r:id="rId5"/>
    <p:sldId id="764" r:id="rId6"/>
    <p:sldId id="765" r:id="rId7"/>
    <p:sldId id="766" r:id="rId8"/>
    <p:sldId id="767" r:id="rId9"/>
    <p:sldId id="768" r:id="rId10"/>
    <p:sldId id="769" r:id="rId11"/>
    <p:sldId id="770" r:id="rId12"/>
    <p:sldId id="771" r:id="rId13"/>
    <p:sldId id="774" r:id="rId14"/>
    <p:sldId id="777" r:id="rId15"/>
    <p:sldId id="776" r:id="rId16"/>
    <p:sldId id="775" r:id="rId17"/>
    <p:sldId id="778" r:id="rId18"/>
    <p:sldId id="779" r:id="rId19"/>
    <p:sldId id="780" r:id="rId20"/>
    <p:sldId id="781" r:id="rId21"/>
    <p:sldId id="782" r:id="rId22"/>
    <p:sldId id="783" r:id="rId23"/>
    <p:sldId id="784" r:id="rId24"/>
    <p:sldId id="785" r:id="rId25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735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4"/>
            <p14:sldId id="777"/>
            <p14:sldId id="776"/>
            <p14:sldId id="775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FF"/>
    <a:srgbClr val="122EA6"/>
    <a:srgbClr val="3B3838"/>
    <a:srgbClr val="A4A3A3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31" autoAdjust="0"/>
    <p:restoredTop sz="96250" autoAdjust="0"/>
  </p:normalViewPr>
  <p:slideViewPr>
    <p:cSldViewPr snapToGrid="0">
      <p:cViewPr varScale="1">
        <p:scale>
          <a:sx n="118" d="100"/>
          <a:sy n="118" d="100"/>
        </p:scale>
        <p:origin x="216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01.05.23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github.com/vlvovch/PHYS6350-ComputationalPhysics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3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3: Interpolation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January 24, 2023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F7582-D44D-F927-860D-231B612B2A3A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5"/>
              </a:rPr>
              <a:t>https://github.com/vlvovch/PHYS6350-ComputationalPhysics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B600B4-BD93-3CFD-6A38-42DBFF30A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293" y="2993453"/>
            <a:ext cx="2522295" cy="168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32511" y="1297015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Python:</a:t>
            </a: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07D73-36D6-4055-11FF-830E8FAAD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27" y="1900880"/>
            <a:ext cx="5691145" cy="3717448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BF489F7-DFF2-C43F-69D3-7023DBA63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996" y="1297015"/>
            <a:ext cx="3604853" cy="274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CBFEEBE2-A680-586E-4CF6-071019F68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594" y="4039321"/>
            <a:ext cx="3503255" cy="266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602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interpolation: Errors and artefacts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750625" y="1198921"/>
            <a:ext cx="802033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Truncation errors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Round-off errors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Especially for high-order polynomials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B73B4C-4382-B712-57D8-10CB3985E990}"/>
              </a:ext>
            </a:extLst>
          </p:cNvPr>
          <p:cNvSpPr txBox="1"/>
          <p:nvPr/>
        </p:nvSpPr>
        <p:spPr>
          <a:xfrm>
            <a:off x="714230" y="3770194"/>
            <a:ext cx="802033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Truncation errors can be a problem if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High-order derivatives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(n+1)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(x) of the function are significant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choice of </a:t>
            </a:r>
            <a:r>
              <a:rPr lang="en-US" sz="2200" kern="150" dirty="0">
                <a:solidFill>
                  <a:srgbClr val="0808FF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nodes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leads to a large value of the </a:t>
            </a:r>
            <a:r>
              <a:rPr lang="en-US" sz="2200" kern="150" dirty="0">
                <a:solidFill>
                  <a:srgbClr val="0808FF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product factor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E87C58D-8704-9E42-CCE4-CB6388313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3121" y="1765357"/>
            <a:ext cx="2840479" cy="6473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F18146-C6E3-56DD-4B9C-DD819E573B53}"/>
              </a:ext>
            </a:extLst>
          </p:cNvPr>
          <p:cNvSpPr txBox="1"/>
          <p:nvPr/>
        </p:nvSpPr>
        <p:spPr>
          <a:xfrm>
            <a:off x="714229" y="5246427"/>
            <a:ext cx="80203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Runge phenomenon: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Oscillation at the edges of the interval which gets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worse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as the interpolation order is increased</a:t>
            </a:r>
            <a:endParaRPr lang="en-US" sz="2200" b="1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45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interpolation: Runge phenomenon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750625" y="1198921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Consider the Runge function: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31FF26-3B50-4FA2-D150-AD5E4E150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27" y="1096847"/>
            <a:ext cx="1969921" cy="720000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562B8B7D-5B44-7F1F-2D62-E0EABB0BC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88" y="2129546"/>
            <a:ext cx="5040000" cy="382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2960FC-2D04-FC71-B325-19D2FACF538D}"/>
              </a:ext>
            </a:extLst>
          </p:cNvPr>
          <p:cNvSpPr txBox="1"/>
          <p:nvPr/>
        </p:nvSpPr>
        <p:spPr>
          <a:xfrm>
            <a:off x="750625" y="6118939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us do polynomial interpolation using equidistant nodes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533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interpolation: Runge phenomenon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62B8B7D-5B44-7F1F-2D62-E0EABB0BC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6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7D08EC2F-4209-E684-7AFC-5CF883794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6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073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interpolation: Runge phenomenon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62B8B7D-5B44-7F1F-2D62-E0EABB0BC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6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7D08EC2F-4209-E684-7AFC-5CF883794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6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F15A522C-B11B-DCE2-7479-B543B3309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5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817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interpolation: Runge phenomenon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62B8B7D-5B44-7F1F-2D62-E0EABB0BC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6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7D08EC2F-4209-E684-7AFC-5CF883794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6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F15A522C-B11B-DCE2-7479-B543B3309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5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094FCBFB-C7B6-7C16-CFD2-9DD6DCF93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4"/>
            <a:ext cx="5400000" cy="398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571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interpolation: Runge phenomenon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62B8B7D-5B44-7F1F-2D62-E0EABB0BC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6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7D08EC2F-4209-E684-7AFC-5CF883794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6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F15A522C-B11B-DCE2-7479-B543B3309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5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094FCBFB-C7B6-7C16-CFD2-9DD6DCF93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4"/>
            <a:ext cx="5400000" cy="398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D9E216DC-73D1-884E-23BE-C944A6E14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589346"/>
            <a:ext cx="54959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FD0AB9-3816-7AE6-7CC9-6CE82448ADF2}"/>
              </a:ext>
            </a:extLst>
          </p:cNvPr>
          <p:cNvSpPr txBox="1"/>
          <p:nvPr/>
        </p:nvSpPr>
        <p:spPr>
          <a:xfrm>
            <a:off x="766603" y="6251847"/>
            <a:ext cx="540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 have a real problem at the edges!</a:t>
            </a:r>
          </a:p>
        </p:txBody>
      </p:sp>
    </p:spTree>
    <p:extLst>
      <p:ext uri="{BB962C8B-B14F-4D97-AF65-F5344CB8AC3E}">
        <p14:creationId xmlns:p14="http://schemas.microsoft.com/office/powerpoint/2010/main" val="1012582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interpolation: Chebyshev nodes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750625" y="1198921"/>
            <a:ext cx="874366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Recall the truncation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 far, we used the equidistant nodes:</a:t>
            </a:r>
          </a:p>
          <a:p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Can we choose the nodes x</a:t>
            </a:r>
            <a:r>
              <a:rPr lang="en-US" sz="2200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differently to minimize the product factor? </a:t>
            </a:r>
            <a:r>
              <a:rPr lang="en-US" sz="22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Yes!</a:t>
            </a: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B73B4C-4382-B712-57D8-10CB3985E990}"/>
              </a:ext>
            </a:extLst>
          </p:cNvPr>
          <p:cNvSpPr txBox="1"/>
          <p:nvPr/>
        </p:nvSpPr>
        <p:spPr>
          <a:xfrm>
            <a:off x="750625" y="4793606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Chebyshev nodes:</a:t>
            </a:r>
            <a:endParaRPr lang="en-US" sz="2200" b="1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E87C58D-8704-9E42-CCE4-CB6388313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5760" y="1782662"/>
            <a:ext cx="2840479" cy="64736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29646A8-20A7-7949-EA0A-CDC15717F9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6580" y="5365378"/>
            <a:ext cx="5518837" cy="587401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93A65AD-F53D-922F-87E9-DD6C642C3D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03400" y="3246843"/>
            <a:ext cx="549000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34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Equidistant vs Chebyshev nodes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750625" y="1198921"/>
            <a:ext cx="1039634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Plot             as a function of x for different number of nodes n on a (-1,1) interval</a:t>
            </a: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E211BE1-8E4E-76EB-AC73-371B50A0A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2391" y="1165086"/>
            <a:ext cx="930323" cy="569823"/>
          </a:xfrm>
          <a:prstGeom prst="rect">
            <a:avLst/>
          </a:prstGeom>
        </p:spPr>
      </p:pic>
      <p:pic>
        <p:nvPicPr>
          <p:cNvPr id="16394" name="Picture 10">
            <a:extLst>
              <a:ext uri="{FF2B5EF4-FFF2-40B4-BE49-F238E27FC236}">
                <a16:creationId xmlns:a16="http://schemas.microsoft.com/office/drawing/2014/main" id="{FCBB3CE1-7CBA-FAE1-8066-DB1DEE6D1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26" y="2013190"/>
            <a:ext cx="5295229" cy="402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6" name="Picture 12">
            <a:extLst>
              <a:ext uri="{FF2B5EF4-FFF2-40B4-BE49-F238E27FC236}">
                <a16:creationId xmlns:a16="http://schemas.microsoft.com/office/drawing/2014/main" id="{C5F30F97-4608-A900-958F-7288D0D20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55" y="1964532"/>
            <a:ext cx="5655828" cy="412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880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Runge function: Chebyshev nodes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E207A1DA-5C1E-91FC-1543-9D97D18AB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2" y="1422281"/>
            <a:ext cx="551497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49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8C4CE-E0B7-8500-0538-39D6D705150A}"/>
              </a:ext>
            </a:extLst>
          </p:cNvPr>
          <p:cNvSpPr txBox="1"/>
          <p:nvPr/>
        </p:nvSpPr>
        <p:spPr>
          <a:xfrm>
            <a:off x="823412" y="6296029"/>
            <a:ext cx="1612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References: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B6B415-89FF-DAE0-A331-640AEB394452}"/>
              </a:ext>
            </a:extLst>
          </p:cNvPr>
          <p:cNvSpPr txBox="1"/>
          <p:nvPr/>
        </p:nvSpPr>
        <p:spPr>
          <a:xfrm>
            <a:off x="2336759" y="6326806"/>
            <a:ext cx="74653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Chapter 3 of </a:t>
            </a:r>
            <a:r>
              <a:rPr lang="en-US" sz="2000" i="1" dirty="0">
                <a:latin typeface="+mj-lt"/>
              </a:rPr>
              <a:t>Numerical Recipes Third Edition </a:t>
            </a:r>
            <a:r>
              <a:rPr lang="en-US" sz="2000" dirty="0">
                <a:latin typeface="+mj-lt"/>
              </a:rPr>
              <a:t>by W.H. Press et al.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406197"/>
            <a:ext cx="8020337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Sometimes we know the value of some function f(x) at a discrete set of points x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…, </a:t>
            </a:r>
            <a:r>
              <a:rPr lang="en-US" sz="22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but we do not know how to (easily) calculate its value at arbitrary x</a:t>
            </a:r>
          </a:p>
          <a:p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Physical measurements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Long numerical calculations</a:t>
            </a:r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Interpolation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 a method to generate new data points from existing data points consisting of two steps:</a:t>
            </a:r>
          </a:p>
          <a:p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Fitting the interpolating function to data points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Evaluating the interpolating function at a target point x</a:t>
            </a:r>
          </a:p>
        </p:txBody>
      </p:sp>
    </p:spTree>
    <p:extLst>
      <p:ext uri="{BB962C8B-B14F-4D97-AF65-F5344CB8AC3E}">
        <p14:creationId xmlns:p14="http://schemas.microsoft.com/office/powerpoint/2010/main" val="4282798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interpolation: Summary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639BD4-2DBC-A160-CE1A-D2F4BDCED025}"/>
              </a:ext>
            </a:extLst>
          </p:cNvPr>
          <p:cNvSpPr txBox="1"/>
          <p:nvPr/>
        </p:nvSpPr>
        <p:spPr>
          <a:xfrm>
            <a:off x="832510" y="1341068"/>
            <a:ext cx="82387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Generally more accurate than the linear interpolation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Derivatives are continuous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Can be used for numerical integration and differential equations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b="1" dirty="0"/>
              <a:t>Disadvantages: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Implementation not so 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Artefacts possible (such as large oscillations between nodes)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Polynomials of large order susceptible to round-off errors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Not easily generalized to multiple dimensions</a:t>
            </a:r>
          </a:p>
        </p:txBody>
      </p:sp>
    </p:spTree>
    <p:extLst>
      <p:ext uri="{BB962C8B-B14F-4D97-AF65-F5344CB8AC3E}">
        <p14:creationId xmlns:p14="http://schemas.microsoft.com/office/powerpoint/2010/main" val="2596569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>
            <a:extLst>
              <a:ext uri="{FF2B5EF4-FFF2-40B4-BE49-F238E27FC236}">
                <a16:creationId xmlns:a16="http://schemas.microsoft.com/office/drawing/2014/main" id="{80D1328F-91FD-D9B2-D016-2E79747BB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502" y="3836760"/>
            <a:ext cx="3374480" cy="256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Spline interpolation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639BD4-2DBC-A160-CE1A-D2F4BDCED025}"/>
              </a:ext>
            </a:extLst>
          </p:cNvPr>
          <p:cNvSpPr txBox="1"/>
          <p:nvPr/>
        </p:nvSpPr>
        <p:spPr>
          <a:xfrm>
            <a:off x="750624" y="3836760"/>
            <a:ext cx="82387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More accurate than linear interpolation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Derivatives are continuous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Avoids issues with polynomials of high degree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b="1" dirty="0"/>
              <a:t>Disadvantages: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Implementation not so 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Artefacts like large oscillations between nodes are possible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F7AF27-3E8E-5F51-CA6B-55A86DE14390}"/>
              </a:ext>
            </a:extLst>
          </p:cNvPr>
          <p:cNvSpPr txBox="1"/>
          <p:nvPr/>
        </p:nvSpPr>
        <p:spPr>
          <a:xfrm>
            <a:off x="750625" y="1198921"/>
            <a:ext cx="606870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Connect each pair of nodes by a cubic polynomial</a:t>
            </a:r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C0E535E-4455-6320-5262-F91EE721F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7365" y="1807335"/>
            <a:ext cx="4821388" cy="2663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8FC333-AE2B-E83A-68FF-169F28A1B4FB}"/>
              </a:ext>
            </a:extLst>
          </p:cNvPr>
          <p:cNvSpPr txBox="1"/>
          <p:nvPr/>
        </p:nvSpPr>
        <p:spPr>
          <a:xfrm>
            <a:off x="750624" y="2267821"/>
            <a:ext cx="650543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4n coefficients a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d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determined from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n+1 data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continuity of first and second derivatives at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Boundary conditions for first derivative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6A519FBB-4003-4441-E423-0229D0FE4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61" y="1287475"/>
            <a:ext cx="3368921" cy="256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02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dimensions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732427" y="1237669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Functions of more than one variable, e.g. f(</a:t>
            </a:r>
            <a:r>
              <a:rPr lang="en-US" sz="22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= sin(</a:t>
            </a:r>
            <a:r>
              <a:rPr lang="en-US" sz="22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D9C26-4207-944C-16C2-5D0FEAC39B57}"/>
              </a:ext>
            </a:extLst>
          </p:cNvPr>
          <p:cNvSpPr txBox="1"/>
          <p:nvPr/>
        </p:nvSpPr>
        <p:spPr>
          <a:xfrm>
            <a:off x="732427" y="182624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Data points: (</a:t>
            </a:r>
            <a:r>
              <a:rPr lang="en-US" sz="22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US" sz="2200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,f</a:t>
            </a:r>
            <a:r>
              <a:rPr lang="en-US" sz="2200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BC8D102-C848-4C60-EFBD-77962D3CE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19" y="4376510"/>
            <a:ext cx="2728940" cy="181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13C804-99F9-F2B8-6EB1-A4EF2AAE89F3}"/>
              </a:ext>
            </a:extLst>
          </p:cNvPr>
          <p:cNvSpPr txBox="1"/>
          <p:nvPr/>
        </p:nvSpPr>
        <p:spPr>
          <a:xfrm>
            <a:off x="732427" y="2630268"/>
            <a:ext cx="82387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Main methods: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Nearest-neighbor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Successive 1D interpolations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8E031901-8931-3388-A735-1133758F9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435" y="2143402"/>
            <a:ext cx="5113138" cy="435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427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nearest-neighbor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787017" y="2520559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Consider f(</a:t>
            </a:r>
            <a:r>
              <a:rPr lang="en-US" sz="22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= sin(</a:t>
            </a:r>
            <a:r>
              <a:rPr lang="en-US" sz="22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D9C26-4207-944C-16C2-5D0FEAC39B57}"/>
              </a:ext>
            </a:extLst>
          </p:cNvPr>
          <p:cNvSpPr txBox="1"/>
          <p:nvPr/>
        </p:nvSpPr>
        <p:spPr>
          <a:xfrm>
            <a:off x="787017" y="2951446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Data points at integer values </a:t>
            </a:r>
            <a:r>
              <a:rPr lang="en-US" sz="22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=0,1,…6 (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regular grid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13C804-99F9-F2B8-6EB1-A4EF2AAE89F3}"/>
              </a:ext>
            </a:extLst>
          </p:cNvPr>
          <p:cNvSpPr txBox="1"/>
          <p:nvPr/>
        </p:nvSpPr>
        <p:spPr>
          <a:xfrm>
            <a:off x="787018" y="1162311"/>
            <a:ext cx="82387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2D nearest-neighbor:</a:t>
            </a:r>
          </a:p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Simply assign the value of the closest data point to (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the plane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E4A35096-CDD9-D152-A2BE-82A177994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929" y="3579308"/>
            <a:ext cx="3485419" cy="297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E7DCAC61-5B43-4E39-B534-E1D470843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918" y="3569683"/>
            <a:ext cx="3546101" cy="302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246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42" y="50237"/>
            <a:ext cx="11450917" cy="1165085"/>
          </a:xfrm>
        </p:spPr>
        <p:txBody>
          <a:bodyPr/>
          <a:lstStyle/>
          <a:p>
            <a:r>
              <a:rPr lang="en-US" dirty="0"/>
              <a:t>Bilinear interpolation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13C804-99F9-F2B8-6EB1-A4EF2AAE89F3}"/>
              </a:ext>
            </a:extLst>
          </p:cNvPr>
          <p:cNvSpPr txBox="1"/>
          <p:nvPr/>
        </p:nvSpPr>
        <p:spPr>
          <a:xfrm>
            <a:off x="787018" y="1162311"/>
            <a:ext cx="8238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Bilinear interpolation: </a:t>
            </a:r>
            <a:r>
              <a:rPr lang="en-US" sz="2200" dirty="0"/>
              <a:t>apply linear interpolation twice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E4A35096-CDD9-D152-A2BE-82A177994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929" y="3579308"/>
            <a:ext cx="3485419" cy="297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C95211-BE9E-7EAD-89AA-A4BE8B456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670" y="1162311"/>
            <a:ext cx="2136237" cy="2014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3715F2-4E13-69AE-5877-760245B6A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53" y="1713933"/>
            <a:ext cx="7155452" cy="1462892"/>
          </a:xfrm>
          <a:prstGeom prst="rect">
            <a:avLst/>
          </a:prstGeom>
        </p:spPr>
      </p:pic>
      <p:pic>
        <p:nvPicPr>
          <p:cNvPr id="26628" name="Picture 4">
            <a:extLst>
              <a:ext uri="{FF2B5EF4-FFF2-40B4-BE49-F238E27FC236}">
                <a16:creationId xmlns:a16="http://schemas.microsoft.com/office/drawing/2014/main" id="{4C921E59-C783-EA70-E289-01A616F32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084" y="3524716"/>
            <a:ext cx="3636533" cy="309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13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DC2512-C397-B11C-7C44-EDEA4A4446EA}"/>
                  </a:ext>
                </a:extLst>
              </p:cNvPr>
              <p:cNvSpPr txBox="1"/>
              <p:nvPr/>
            </p:nvSpPr>
            <p:spPr>
              <a:xfrm>
                <a:off x="868905" y="1297015"/>
                <a:ext cx="8020337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Recall our </a:t>
                </a:r>
                <a:r>
                  <a:rPr lang="en-US" sz="22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favorite</a:t>
                </a: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a:rPr lang="en-US" sz="2200" b="0" i="0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200" b="0" i="0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sz="2200" b="0" i="0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Imagine that we cannot easily compute sin(x) at arbitrary x but we are given its values at some finite number of points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DC2512-C397-B11C-7C44-EDEA4A444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05" y="1297015"/>
                <a:ext cx="8020337" cy="1446550"/>
              </a:xfrm>
              <a:prstGeom prst="rect">
                <a:avLst/>
              </a:prstGeom>
              <a:blipFill>
                <a:blip r:embed="rId2"/>
                <a:stretch>
                  <a:fillRect l="-989" t="-3376" b="-7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49B7B7E-9AD7-710A-8C6D-033D5495DD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591"/>
          <a:stretch/>
        </p:blipFill>
        <p:spPr>
          <a:xfrm>
            <a:off x="1882606" y="3101453"/>
            <a:ext cx="1770535" cy="233648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9297D60-AF2A-BB13-D2C1-3E1C459C7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49" y="2875494"/>
            <a:ext cx="4531722" cy="332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919C54-5F08-1545-B35B-E52658823B97}"/>
              </a:ext>
            </a:extLst>
          </p:cNvPr>
          <p:cNvSpPr txBox="1"/>
          <p:nvPr/>
        </p:nvSpPr>
        <p:spPr>
          <a:xfrm>
            <a:off x="868904" y="625184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Consider different methods of interpolating the function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65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 interpolation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32511" y="1297015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Simply assign the value of the closest data point to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x,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i.e.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A picture containing colorful, red, light, traffic light&#10;&#10;Description automatically generated">
            <a:extLst>
              <a:ext uri="{FF2B5EF4-FFF2-40B4-BE49-F238E27FC236}">
                <a16:creationId xmlns:a16="http://schemas.microsoft.com/office/drawing/2014/main" id="{3B9773F0-5A42-02F8-AA6A-15849F27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433" y="3372134"/>
            <a:ext cx="3485582" cy="27884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00EBE2-A540-50DB-6C9F-F6AC4D6903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325"/>
          <a:stretch/>
        </p:blipFill>
        <p:spPr>
          <a:xfrm>
            <a:off x="2871651" y="1923611"/>
            <a:ext cx="5253315" cy="10407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88B8A8-06C2-BBE1-46B7-5202170DF2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862" t="37100" r="5476" b="28663"/>
          <a:stretch/>
        </p:blipFill>
        <p:spPr>
          <a:xfrm>
            <a:off x="5786224" y="2040096"/>
            <a:ext cx="1493921" cy="34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1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 interpolation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32511" y="1297015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Python:</a:t>
            </a: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F90597-B0D0-5225-6F5C-3BC6AB4B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49" y="1863842"/>
            <a:ext cx="6356938" cy="34351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3C64AC-B8E3-5BAE-BD12-CCA198B4B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837" y="2098137"/>
            <a:ext cx="4226133" cy="30467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DCD10F-5D05-B3BB-BA8A-20C120F40A54}"/>
              </a:ext>
            </a:extLst>
          </p:cNvPr>
          <p:cNvSpPr txBox="1"/>
          <p:nvPr/>
        </p:nvSpPr>
        <p:spPr>
          <a:xfrm>
            <a:off x="832511" y="5603719"/>
            <a:ext cx="54158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Very 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Easy to generalize to multiple dimensions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86513F-53BA-A932-257C-A7A4985573D4}"/>
              </a:ext>
            </a:extLst>
          </p:cNvPr>
          <p:cNvSpPr txBox="1"/>
          <p:nvPr/>
        </p:nvSpPr>
        <p:spPr>
          <a:xfrm>
            <a:off x="6980828" y="5603719"/>
            <a:ext cx="54158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Disadvantages: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Limited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Better &amp; easy options available</a:t>
            </a:r>
          </a:p>
        </p:txBody>
      </p:sp>
    </p:spTree>
    <p:extLst>
      <p:ext uri="{BB962C8B-B14F-4D97-AF65-F5344CB8AC3E}">
        <p14:creationId xmlns:p14="http://schemas.microsoft.com/office/powerpoint/2010/main" val="3905062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interpolation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750625" y="1198921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us have the data points (x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6FFE30C-AFD2-5E80-571F-DF8760AB2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895" y="225142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7E4CF8-0B14-29AD-6C6C-C27C96E12608}"/>
              </a:ext>
            </a:extLst>
          </p:cNvPr>
          <p:cNvSpPr txBox="1"/>
          <p:nvPr/>
        </p:nvSpPr>
        <p:spPr>
          <a:xfrm>
            <a:off x="750625" y="1879086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Linear interpolant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 a straight line between these points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3F6D8-B322-6F70-479D-65912E07CA15}"/>
              </a:ext>
            </a:extLst>
          </p:cNvPr>
          <p:cNvSpPr txBox="1"/>
          <p:nvPr/>
        </p:nvSpPr>
        <p:spPr>
          <a:xfrm>
            <a:off x="750624" y="2644588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Use it to calculate the function value at any x in-between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9FAB35-D9E2-46B9-0C71-AE6B201C9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987" y="3248928"/>
            <a:ext cx="3687413" cy="6649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3EE382-3C57-0F11-8F18-39412438EDED}"/>
              </a:ext>
            </a:extLst>
          </p:cNvPr>
          <p:cNvSpPr txBox="1"/>
          <p:nvPr/>
        </p:nvSpPr>
        <p:spPr>
          <a:xfrm>
            <a:off x="750624" y="4271864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 a larger set of points x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&lt; x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&lt; … &lt; </a:t>
            </a:r>
            <a:r>
              <a:rPr lang="en-US" sz="22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find the interval (x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enveloping x and use the linear interpolant formula</a:t>
            </a:r>
            <a:endParaRPr lang="en-US" sz="2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87C9FA-84F6-997E-FDD4-0E504E801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000" y="5558914"/>
            <a:ext cx="3686400" cy="634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A164E5-AAE6-B1A6-11AC-8FF2E0862886}"/>
              </a:ext>
            </a:extLst>
          </p:cNvPr>
          <p:cNvSpPr txBox="1"/>
          <p:nvPr/>
        </p:nvSpPr>
        <p:spPr>
          <a:xfrm>
            <a:off x="9076088" y="5306989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Credit: Wikipedia</a:t>
            </a:r>
          </a:p>
        </p:txBody>
      </p:sp>
    </p:spTree>
    <p:extLst>
      <p:ext uri="{BB962C8B-B14F-4D97-AF65-F5344CB8AC3E}">
        <p14:creationId xmlns:p14="http://schemas.microsoft.com/office/powerpoint/2010/main" val="89580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interpolation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32511" y="1228050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Python:</a:t>
            </a: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CD10F-5D05-B3BB-BA8A-20C120F40A54}"/>
              </a:ext>
            </a:extLst>
          </p:cNvPr>
          <p:cNvSpPr txBox="1"/>
          <p:nvPr/>
        </p:nvSpPr>
        <p:spPr>
          <a:xfrm>
            <a:off x="582302" y="5603719"/>
            <a:ext cx="60960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Simple, and generalizes to multiple dimensions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More accurate than nearest-neighbor appr.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86513F-53BA-A932-257C-A7A4985573D4}"/>
              </a:ext>
            </a:extLst>
          </p:cNvPr>
          <p:cNvSpPr txBox="1"/>
          <p:nvPr/>
        </p:nvSpPr>
        <p:spPr>
          <a:xfrm>
            <a:off x="6519080" y="5603719"/>
            <a:ext cx="56729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Disadvantages: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Limited accuracy compared to polynomials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Not good for derivatives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303C34-3102-A53D-0381-70405D755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34" y="1665668"/>
            <a:ext cx="6279936" cy="3749890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CF5EEDA2-01BD-FFDD-47CD-3A4E69E3A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33" y="1685007"/>
            <a:ext cx="4741415" cy="360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09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 (Lagrange form)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750625" y="1198921"/>
            <a:ext cx="80203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Theorem: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There exists a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unique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polynomial of order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that interpolates through n+1 data points (x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), …, (</a:t>
            </a:r>
            <a:r>
              <a:rPr lang="en-US" sz="22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US" sz="2200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E4CF8-0B14-29AD-6C6C-C27C96E12608}"/>
              </a:ext>
            </a:extLst>
          </p:cNvPr>
          <p:cNvSpPr txBox="1"/>
          <p:nvPr/>
        </p:nvSpPr>
        <p:spPr>
          <a:xfrm>
            <a:off x="750624" y="2096673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How to build such a polynomial?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3F6D8-B322-6F70-479D-65912E07CA15}"/>
              </a:ext>
            </a:extLst>
          </p:cNvPr>
          <p:cNvSpPr txBox="1"/>
          <p:nvPr/>
        </p:nvSpPr>
        <p:spPr>
          <a:xfrm>
            <a:off x="750624" y="2644588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Lagrange basis functions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1C40D8D-9510-F40E-408D-95F37E4D3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994" y="2030032"/>
            <a:ext cx="3277311" cy="249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0F45FF-8A7E-1D8B-61A0-194673B7C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348" y="3218310"/>
            <a:ext cx="2292652" cy="7261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C1F617-6774-6735-C821-4CFD20249117}"/>
              </a:ext>
            </a:extLst>
          </p:cNvPr>
          <p:cNvSpPr txBox="1"/>
          <p:nvPr/>
        </p:nvSpPr>
        <p:spPr>
          <a:xfrm>
            <a:off x="750623" y="4150571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Easy to see that for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i="1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one has 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F7808E-AF29-CD14-DDAC-1B17C418D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309" y="4230741"/>
            <a:ext cx="1537762" cy="3507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B73B4C-4382-B712-57D8-10CB3985E990}"/>
              </a:ext>
            </a:extLst>
          </p:cNvPr>
          <p:cNvSpPr txBox="1"/>
          <p:nvPr/>
        </p:nvSpPr>
        <p:spPr>
          <a:xfrm>
            <a:off x="750623" y="4868048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Therefore: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1C1BDA6-5D49-6DCF-8ECD-B8A8BDCDA2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32031" y="5298935"/>
            <a:ext cx="2457518" cy="62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750625" y="1198921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 our example f(x) = sin(x)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1C40D8D-9510-F40E-408D-95F37E4D3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192" y="1663643"/>
            <a:ext cx="3604853" cy="274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B73B4C-4382-B712-57D8-10CB3985E990}"/>
              </a:ext>
            </a:extLst>
          </p:cNvPr>
          <p:cNvSpPr txBox="1"/>
          <p:nvPr/>
        </p:nvSpPr>
        <p:spPr>
          <a:xfrm>
            <a:off x="750625" y="4307724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one obtains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97D3AC-A6E0-6229-13D3-587665DD5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591"/>
          <a:stretch/>
        </p:blipFill>
        <p:spPr>
          <a:xfrm>
            <a:off x="2918080" y="1835426"/>
            <a:ext cx="1770535" cy="23364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CBB474-955F-0DBE-B758-DAEAAB3D79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14"/>
          <a:stretch/>
        </p:blipFill>
        <p:spPr>
          <a:xfrm>
            <a:off x="1642281" y="5066252"/>
            <a:ext cx="7274712" cy="43088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022576C-1ACF-19D3-30A7-8DE4DABE6D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2547" y="5196529"/>
            <a:ext cx="397847" cy="2310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1F9C95-93CB-2AE6-748C-E74F988B2548}"/>
              </a:ext>
            </a:extLst>
          </p:cNvPr>
          <p:cNvSpPr txBox="1"/>
          <p:nvPr/>
        </p:nvSpPr>
        <p:spPr>
          <a:xfrm>
            <a:off x="750624" y="5837297"/>
            <a:ext cx="80203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practice,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Lagrange form is more stable with respect to round-off errors </a:t>
            </a:r>
          </a:p>
        </p:txBody>
      </p:sp>
    </p:spTree>
    <p:extLst>
      <p:ext uri="{BB962C8B-B14F-4D97-AF65-F5344CB8AC3E}">
        <p14:creationId xmlns:p14="http://schemas.microsoft.com/office/powerpoint/2010/main" val="5238506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842</Words>
  <Application>Microsoft Macintosh PowerPoint</Application>
  <PresentationFormat>Widescreen</PresentationFormat>
  <Paragraphs>132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Interpolation</vt:lpstr>
      <vt:lpstr>Interpolation</vt:lpstr>
      <vt:lpstr>Nearest-neighbor interpolation</vt:lpstr>
      <vt:lpstr>Nearest-neighbor interpolation</vt:lpstr>
      <vt:lpstr>Linear interpolation</vt:lpstr>
      <vt:lpstr>Linear interpolation</vt:lpstr>
      <vt:lpstr>Polynomial interpolation (Lagrange form)</vt:lpstr>
      <vt:lpstr>Polynomial interpolation</vt:lpstr>
      <vt:lpstr>Polynomial interpolation</vt:lpstr>
      <vt:lpstr>Polynomial interpolation: Errors and artefacts</vt:lpstr>
      <vt:lpstr>Polynomial interpolation: Runge phenomenon</vt:lpstr>
      <vt:lpstr>Polynomial interpolation: Runge phenomenon</vt:lpstr>
      <vt:lpstr>Polynomial interpolation: Runge phenomenon</vt:lpstr>
      <vt:lpstr>Polynomial interpolation: Runge phenomenon</vt:lpstr>
      <vt:lpstr>Polynomial interpolation: Runge phenomenon</vt:lpstr>
      <vt:lpstr>Polynomial interpolation: Chebyshev nodes</vt:lpstr>
      <vt:lpstr>Equidistant vs Chebyshev nodes</vt:lpstr>
      <vt:lpstr>Back to the Runge function: Chebyshev nodes</vt:lpstr>
      <vt:lpstr>Polynomial interpolation: Summary</vt:lpstr>
      <vt:lpstr>Spline interpolation</vt:lpstr>
      <vt:lpstr>Multiple dimensions</vt:lpstr>
      <vt:lpstr>2D nearest-neighbor</vt:lpstr>
      <vt:lpstr>Bilinear interpolation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1163</cp:revision>
  <cp:lastPrinted>2018-05-12T22:28:36Z</cp:lastPrinted>
  <dcterms:created xsi:type="dcterms:W3CDTF">2018-05-07T16:28:28Z</dcterms:created>
  <dcterms:modified xsi:type="dcterms:W3CDTF">2023-05-01T22:04:55Z</dcterms:modified>
</cp:coreProperties>
</file>