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9" r:id="rId2"/>
    <p:sldId id="848" r:id="rId3"/>
    <p:sldId id="876" r:id="rId4"/>
    <p:sldId id="877" r:id="rId5"/>
    <p:sldId id="878" r:id="rId6"/>
    <p:sldId id="879" r:id="rId7"/>
    <p:sldId id="880" r:id="rId8"/>
    <p:sldId id="881" r:id="rId9"/>
    <p:sldId id="882" r:id="rId10"/>
    <p:sldId id="883" r:id="rId11"/>
    <p:sldId id="884" r:id="rId12"/>
    <p:sldId id="885" r:id="rId13"/>
    <p:sldId id="886" r:id="rId14"/>
    <p:sldId id="887" r:id="rId15"/>
    <p:sldId id="888" r:id="rId16"/>
    <p:sldId id="889" r:id="rId17"/>
    <p:sldId id="890" r:id="rId18"/>
    <p:sldId id="891" r:id="rId19"/>
    <p:sldId id="892" r:id="rId20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848"/>
            <p14:sldId id="876"/>
            <p14:sldId id="877"/>
            <p14:sldId id="878"/>
            <p14:sldId id="879"/>
            <p14:sldId id="880"/>
            <p14:sldId id="881"/>
            <p14:sldId id="882"/>
            <p14:sldId id="883"/>
            <p14:sldId id="884"/>
            <p14:sldId id="885"/>
            <p14:sldId id="886"/>
            <p14:sldId id="887"/>
            <p14:sldId id="888"/>
            <p14:sldId id="889"/>
            <p14:sldId id="890"/>
            <p14:sldId id="891"/>
            <p14:sldId id="8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A3A3"/>
    <a:srgbClr val="0808FF"/>
    <a:srgbClr val="122EA6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31" autoAdjust="0"/>
    <p:restoredTop sz="94984" autoAdjust="0"/>
  </p:normalViewPr>
  <p:slideViewPr>
    <p:cSldViewPr snapToGrid="0">
      <p:cViewPr varScale="1">
        <p:scale>
          <a:sx n="118" d="100"/>
          <a:sy n="118" d="100"/>
        </p:scale>
        <p:origin x="216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01.05.23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vlvovch/PHYS6350-ComputationalPhysics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://www-personal.umich.edu/~mejn/cp/programs/gaussxw.p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7.svg"/><Relationship Id="rId7" Type="http://schemas.openxmlformats.org/officeDocument/2006/relationships/image" Target="../media/image46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244" y="5573114"/>
            <a:ext cx="7772399" cy="555922"/>
          </a:xfrm>
        </p:spPr>
        <p:txBody>
          <a:bodyPr>
            <a:norm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7: Numerical Integration: Part 2</a:t>
            </a:r>
            <a:endParaRPr lang="uk-UA" sz="2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96605-FB44-46DD-8F22-288AE93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7448" y="4896146"/>
            <a:ext cx="4447989" cy="415925"/>
          </a:xfrm>
        </p:spPr>
        <p:txBody>
          <a:bodyPr>
            <a:normAutofit/>
          </a:bodyPr>
          <a:lstStyle/>
          <a:p>
            <a:r>
              <a:rPr lang="en-US" dirty="0">
                <a:latin typeface="LM Sans 10" panose="00000500000000000000" pitchFamily="50" charset="0"/>
              </a:rPr>
              <a:t>February 7, 2023</a:t>
            </a:r>
            <a:endParaRPr lang="uk-UA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DF7582-D44D-F927-860D-231B612B2A3A}"/>
              </a:ext>
            </a:extLst>
          </p:cNvPr>
          <p:cNvSpPr txBox="1"/>
          <p:nvPr/>
        </p:nvSpPr>
        <p:spPr>
          <a:xfrm>
            <a:off x="325785" y="6337559"/>
            <a:ext cx="1078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Course materials:</a:t>
            </a:r>
            <a:r>
              <a:rPr lang="en-US" dirty="0">
                <a:latin typeface="LM Sans 10" panose="00000500000000000000" pitchFamily="50" charset="0"/>
              </a:rPr>
              <a:t> </a:t>
            </a:r>
            <a:r>
              <a:rPr lang="en-US" dirty="0">
                <a:hlinkClick r:id="rId5"/>
              </a:rPr>
              <a:t>https://github.com/vlvovch/PHYS6350-ComputationalPhysics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16F921-059C-BA40-9924-4B565930C180}"/>
              </a:ext>
            </a:extLst>
          </p:cNvPr>
          <p:cNvSpPr txBox="1"/>
          <p:nvPr/>
        </p:nvSpPr>
        <p:spPr>
          <a:xfrm>
            <a:off x="2150363" y="3108574"/>
            <a:ext cx="91557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DejaVu Sans"/>
              </a:rPr>
              <a:t>High-order quadrature</a:t>
            </a:r>
            <a:endParaRPr lang="en-US" sz="2200" dirty="0">
              <a:effectLst/>
              <a:latin typeface="+mj-lt"/>
              <a:ea typeface="DejaVu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Gaussian quadrature</a:t>
            </a:r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Newton-Cotes </a:t>
            </a:r>
            <a:r>
              <a:rPr lang="en-US" dirty="0" err="1"/>
              <a:t>quadratures</a:t>
            </a:r>
            <a:r>
              <a:rPr lang="en-US" dirty="0"/>
              <a:t>: oscillating weights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8C1392-6833-9A38-ACBB-34921218C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93" y="1556485"/>
            <a:ext cx="417475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221659F-49BF-6C0B-583E-802C36D72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467" y="1557592"/>
            <a:ext cx="4034187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A190AA-43CD-25D5-1D5E-27FA727F9453}"/>
              </a:ext>
            </a:extLst>
          </p:cNvPr>
          <p:cNvSpPr txBox="1"/>
          <p:nvPr/>
        </p:nvSpPr>
        <p:spPr>
          <a:xfrm>
            <a:off x="957003" y="5183812"/>
            <a:ext cx="637207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For large N one has highly oscillatory weights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+mj-lt"/>
                <a:ea typeface="DejaVu Sans"/>
              </a:rPr>
              <a:t>Manifestation of the Runge phenomenon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DejaVu Sans"/>
              </a:rPr>
              <a:t>Also bad </a:t>
            </a:r>
            <a:r>
              <a:rPr lang="en-US" sz="2200" dirty="0" err="1">
                <a:latin typeface="+mj-lt"/>
                <a:ea typeface="DejaVu Sans"/>
              </a:rPr>
              <a:t>wrt</a:t>
            </a:r>
            <a:r>
              <a:rPr lang="en-US" sz="2200" dirty="0">
                <a:latin typeface="+mj-lt"/>
                <a:ea typeface="DejaVu Sans"/>
              </a:rPr>
              <a:t> round-off error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857648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Clenshaw</a:t>
            </a:r>
            <a:r>
              <a:rPr lang="en-US" dirty="0"/>
              <a:t>-Curtis quadrature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D857AE-B0E9-7AB5-F80D-5476BA468840}"/>
              </a:ext>
            </a:extLst>
          </p:cNvPr>
          <p:cNvSpPr txBox="1"/>
          <p:nvPr/>
        </p:nvSpPr>
        <p:spPr>
          <a:xfrm>
            <a:off x="900751" y="1236090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Chebyshev nodes minimize the Runge phenomenon</a:t>
            </a:r>
            <a:endParaRPr lang="en-US" sz="22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614F86B-901C-0381-3E28-646B254C8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9452" y="1844256"/>
            <a:ext cx="5518837" cy="5874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C410F6-CBBC-005E-B9AF-A0C22CBE971A}"/>
              </a:ext>
            </a:extLst>
          </p:cNvPr>
          <p:cNvSpPr txBox="1"/>
          <p:nvPr/>
        </p:nvSpPr>
        <p:spPr>
          <a:xfrm>
            <a:off x="900750" y="2696220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corresponding quadrature is </a:t>
            </a:r>
            <a:r>
              <a:rPr lang="en-US" sz="2200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Clenshaw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-Curtis</a:t>
            </a:r>
            <a:endParaRPr lang="en-US" sz="22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E3FA853-42B8-F64F-B538-09BD2874C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329" y="3391670"/>
            <a:ext cx="3823341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DD666F-6E31-B18B-36D9-DF49FA807DF6}"/>
              </a:ext>
            </a:extLst>
          </p:cNvPr>
          <p:cNvSpPr txBox="1"/>
          <p:nvPr/>
        </p:nvSpPr>
        <p:spPr>
          <a:xfrm>
            <a:off x="2629467" y="3472120"/>
            <a:ext cx="144666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Weights*:</a:t>
            </a:r>
            <a:endParaRPr lang="en-US" sz="22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9D420A-1907-E92D-C594-94EED646A45F}"/>
              </a:ext>
            </a:extLst>
          </p:cNvPr>
          <p:cNvSpPr txBox="1"/>
          <p:nvPr/>
        </p:nvSpPr>
        <p:spPr>
          <a:xfrm>
            <a:off x="900750" y="6500694"/>
            <a:ext cx="586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*For efficient calculation use discrete cosine transform</a:t>
            </a:r>
          </a:p>
        </p:txBody>
      </p:sp>
    </p:spTree>
    <p:extLst>
      <p:ext uri="{BB962C8B-B14F-4D97-AF65-F5344CB8AC3E}">
        <p14:creationId xmlns:p14="http://schemas.microsoft.com/office/powerpoint/2010/main" val="2494312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Clenshaw</a:t>
            </a:r>
            <a:r>
              <a:rPr lang="en-US" dirty="0"/>
              <a:t>-Curtis quadrature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B270A66-DB5B-483A-8552-F2CBFA01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000" y="1262755"/>
            <a:ext cx="2880000" cy="5008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CC0867-F3BD-32AC-168F-5E1D0E5FA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06" y="2028256"/>
            <a:ext cx="8477985" cy="443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01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quadrature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595ED-3B14-6B31-4530-5D53F047CD3B}"/>
              </a:ext>
            </a:extLst>
          </p:cNvPr>
          <p:cNvSpPr txBox="1"/>
          <p:nvPr/>
        </p:nvSpPr>
        <p:spPr>
          <a:xfrm>
            <a:off x="900751" y="1236090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 far, we’ve see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that an n-point quadrature</a:t>
            </a:r>
            <a:endParaRPr lang="en-US" sz="22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900751" y="2696779"/>
            <a:ext cx="826144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ives the exact result when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f(x)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 a polynomial of degree up to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n-1,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 any choice of distinct nodes 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i="1" kern="150" baseline="-25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2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F35CB-45AE-8A7C-2A7A-8A0FF1183D32}"/>
              </a:ext>
            </a:extLst>
          </p:cNvPr>
          <p:cNvSpPr txBox="1"/>
          <p:nvPr/>
        </p:nvSpPr>
        <p:spPr>
          <a:xfrm>
            <a:off x="900752" y="3706987"/>
            <a:ext cx="765184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node positions </a:t>
            </a:r>
            <a:r>
              <a:rPr lang="en-US" sz="2200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kern="150" baseline="-25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provide additional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degrees of freedom.</a:t>
            </a:r>
          </a:p>
          <a:p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It turns out this can be exploited to obtain a quadrature that is </a:t>
            </a:r>
            <a:r>
              <a:rPr lang="en-US" sz="2200" kern="150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exact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when f(x) is a </a:t>
            </a:r>
            <a:r>
              <a:rPr lang="en-US" sz="2200" kern="150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polynomial up to degree </a:t>
            </a:r>
            <a:r>
              <a:rPr lang="en-US" sz="2200" i="1" kern="150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2n-1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6DA102-3CB2-7C7A-80D1-8E6B11B7DF02}"/>
              </a:ext>
            </a:extLst>
          </p:cNvPr>
          <p:cNvSpPr txBox="1"/>
          <p:nvPr/>
        </p:nvSpPr>
        <p:spPr>
          <a:xfrm>
            <a:off x="900751" y="5394304"/>
            <a:ext cx="765184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corresponding quadrature is called </a:t>
            </a:r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Gaussian quadrature</a:t>
            </a:r>
            <a:endParaRPr lang="en-US" sz="2200" b="1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709414-3A9D-10E4-5791-28723DAF8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076" y="1710188"/>
            <a:ext cx="2695848" cy="76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2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Gauss-Legendre quadrature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595ED-3B14-6B31-4530-5D53F047CD3B}"/>
              </a:ext>
            </a:extLst>
          </p:cNvPr>
          <p:cNvSpPr txBox="1"/>
          <p:nvPr/>
        </p:nvSpPr>
        <p:spPr>
          <a:xfrm>
            <a:off x="900751" y="1236090"/>
            <a:ext cx="98900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 us focus on the interval (-1,1). It can be mapped to (</a:t>
            </a:r>
            <a:r>
              <a:rPr lang="en-US" sz="2200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by a transformation</a:t>
            </a:r>
            <a:endParaRPr lang="en-US" sz="22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900752" y="2690525"/>
            <a:ext cx="402866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Gauss-Legendre quadrature:</a:t>
            </a:r>
            <a:endParaRPr lang="en-US" sz="2200" b="1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6A8170-C47E-46DF-59DB-FF14D5D17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108" y="1879773"/>
            <a:ext cx="2430001" cy="54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D0C9FD-7F0A-6958-ABE3-EB4741F25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894" y="1879773"/>
            <a:ext cx="1535478" cy="540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620D0C8-191D-A1DA-0E82-8933E9978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9415" y="3314794"/>
            <a:ext cx="2333167" cy="5803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2F04ED-6BE1-D946-F782-2EAF5C51E5BB}"/>
                  </a:ext>
                </a:extLst>
              </p:cNvPr>
              <p:cNvSpPr txBox="1"/>
              <p:nvPr/>
            </p:nvSpPr>
            <p:spPr>
              <a:xfrm>
                <a:off x="900750" y="4144960"/>
                <a:ext cx="9890079" cy="1107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:r>
                  <a:rPr lang="en-US" sz="2200" i="1" kern="150" dirty="0" err="1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kern="150" baseline="-25000" dirty="0" err="1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the roots of the </a:t>
                </a:r>
                <a:r>
                  <a:rPr lang="en-US" sz="2200" i="1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Legendre polynomial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kern="150" dirty="0">
                  <a:solidFill>
                    <a:srgbClr val="0808FF"/>
                  </a:solidFill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kern="150" dirty="0">
                  <a:solidFill>
                    <a:srgbClr val="0808FF"/>
                  </a:solidFill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and the weights are given by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2F04ED-6BE1-D946-F782-2EAF5C51E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50" y="4144960"/>
                <a:ext cx="9890079" cy="1107996"/>
              </a:xfrm>
              <a:prstGeom prst="rect">
                <a:avLst/>
              </a:prstGeom>
              <a:blipFill>
                <a:blip r:embed="rId6"/>
                <a:stretch>
                  <a:fillRect l="-801" t="-4396" b="-9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Graphic 14">
            <a:extLst>
              <a:ext uri="{FF2B5EF4-FFF2-40B4-BE49-F238E27FC236}">
                <a16:creationId xmlns:a16="http://schemas.microsoft.com/office/drawing/2014/main" id="{B5E5FE79-6FBC-5C25-8862-32547F3DFC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09998" y="5621910"/>
            <a:ext cx="3972000" cy="54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6826D9-2279-247A-6FA5-06475033DC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8545" y="2690525"/>
            <a:ext cx="3295936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00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Gauss-Legendre quadrature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595ED-3B14-6B31-4530-5D53F047CD3B}"/>
              </a:ext>
            </a:extLst>
          </p:cNvPr>
          <p:cNvSpPr txBox="1"/>
          <p:nvPr/>
        </p:nvSpPr>
        <p:spPr>
          <a:xfrm>
            <a:off x="900751" y="1236090"/>
            <a:ext cx="98900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How to find the nodes 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i="1" kern="150" baseline="-25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 weights 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200" i="1" kern="150" baseline="-25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2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900749" y="2272006"/>
            <a:ext cx="93441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 the Gauss-Legendre quadrature an efficient procedure exists </a:t>
            </a:r>
          </a:p>
          <a:p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(see e.g. 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http://www-personal.umich.edu/~mejn/cp/programs/gaussxw.py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B8DEE8-41D3-5F88-3AD1-520539EAE243}"/>
              </a:ext>
            </a:extLst>
          </p:cNvPr>
          <p:cNvSpPr txBox="1"/>
          <p:nvPr/>
        </p:nvSpPr>
        <p:spPr>
          <a:xfrm>
            <a:off x="900749" y="1754048"/>
            <a:ext cx="98900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general, we can use </a:t>
            </a:r>
            <a:r>
              <a:rPr lang="en-US" sz="2200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PolyRoots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i="1" kern="150" baseline="-25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 e.g. Romberg method for 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200" i="1" kern="150" baseline="-25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2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CE0264-7552-C411-598A-3BA1A6F34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042" y="3215298"/>
            <a:ext cx="3963429" cy="3480317"/>
          </a:xfrm>
          <a:prstGeom prst="rect">
            <a:avLst/>
          </a:prstGeom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D9BE365E-DDF1-BDFA-8F3E-00B83CC4C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51692"/>
            <a:ext cx="4384059" cy="330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603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Gauss-Legendre quadrature: polynomials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FF467EF-551E-AE70-42C2-5F92DFD89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5354" y="1232142"/>
            <a:ext cx="2728125" cy="6219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21246B-0FE3-E4F8-2B7E-769B40FDC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347" y="2051723"/>
            <a:ext cx="7704488" cy="15317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7FA4B6-BF5C-4689-D579-380A4CA27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46" y="4733869"/>
            <a:ext cx="5486875" cy="73158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2BB2507-DF80-A517-0F4B-5FA6F3B1F6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8961" y="3933699"/>
            <a:ext cx="3060000" cy="5364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DBAD98-1770-2533-F4D1-D0E6A9CF89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1103" y="2584727"/>
            <a:ext cx="3543607" cy="299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19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Gaussian </a:t>
            </a:r>
            <a:r>
              <a:rPr lang="en-US" dirty="0" err="1"/>
              <a:t>quadratures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595ED-3B14-6B31-4530-5D53F047CD3B}"/>
              </a:ext>
            </a:extLst>
          </p:cNvPr>
          <p:cNvSpPr txBox="1"/>
          <p:nvPr/>
        </p:nvSpPr>
        <p:spPr>
          <a:xfrm>
            <a:off x="900751" y="1236090"/>
            <a:ext cx="99173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method of Gaussian </a:t>
            </a:r>
            <a:r>
              <a:rPr lang="en-US" sz="2000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quadratures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can be generalized to integrals of the following type</a:t>
            </a: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900751" y="2629414"/>
            <a:ext cx="102676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this case it is possible to construct an n-point quadrature that provides the exact answer when f(x) is a polynomial of degree up to 2n - 1. The weights </a:t>
            </a:r>
            <a:r>
              <a:rPr lang="en-US" sz="2000" i="1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i="1" kern="150" baseline="-25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are given by</a:t>
            </a: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6DA102-3CB2-7C7A-80D1-8E6B11B7DF02}"/>
                  </a:ext>
                </a:extLst>
              </p:cNvPr>
              <p:cNvSpPr txBox="1"/>
              <p:nvPr/>
            </p:nvSpPr>
            <p:spPr>
              <a:xfrm>
                <a:off x="900752" y="5621910"/>
                <a:ext cx="85071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sz="2000" i="1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= -1, b = 1, </a:t>
                </a:r>
                <a14:m>
                  <m:oMath xmlns:m="http://schemas.openxmlformats.org/officeDocument/2006/math">
                    <m:r>
                      <a:rPr lang="en-US" sz="2000" i="1" kern="15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d>
                      <m:dPr>
                        <m:ctrlPr>
                          <a:rPr lang="en-US" sz="2000" b="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kern="15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we have Gauss-Legendre quadrature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6DA102-3CB2-7C7A-80D1-8E6B11B7D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52" y="5621910"/>
                <a:ext cx="8507106" cy="400110"/>
              </a:xfrm>
              <a:prstGeom prst="rect">
                <a:avLst/>
              </a:prstGeom>
              <a:blipFill>
                <a:blip r:embed="rId2"/>
                <a:stretch>
                  <a:fillRect l="-78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5997707-3025-173F-EF72-6B31FE493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508" y="1771181"/>
            <a:ext cx="3013332" cy="72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E63B1A-0FD8-B1D2-A72E-081C6CA7C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077" y="3475533"/>
            <a:ext cx="2713846" cy="7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457476-9733-EC18-0493-52FE728FE1D5}"/>
                  </a:ext>
                </a:extLst>
              </p:cNvPr>
              <p:cNvSpPr txBox="1"/>
              <p:nvPr/>
            </p:nvSpPr>
            <p:spPr>
              <a:xfrm>
                <a:off x="900751" y="6144760"/>
                <a:ext cx="9216789" cy="414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sz="2000" i="1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= -1, b = 1, </a:t>
                </a:r>
                <a14:m>
                  <m:oMath xmlns:m="http://schemas.openxmlformats.org/officeDocument/2006/math">
                    <m:r>
                      <a:rPr lang="en-US" sz="2000" i="1" kern="15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d>
                      <m:dPr>
                        <m:ctrlPr>
                          <a:rPr lang="en-US" sz="2000" b="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kern="15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kern="15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kern="15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r>
                              <a:rPr lang="en-US" sz="2000" b="0" i="1" kern="15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000" b="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sup>
                    </m:sSup>
                    <m:sSup>
                      <m:sSupPr>
                        <m:ctrlPr>
                          <a:rPr lang="en-US" sz="2000" i="1" kern="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kern="1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kern="1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r>
                              <a:rPr lang="en-US" sz="2000" i="1" kern="1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000" i="1" kern="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sup>
                    </m:sSup>
                  </m:oMath>
                </a14:m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we have Gauss-Jacobi quadrature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457476-9733-EC18-0493-52FE728FE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51" y="6144760"/>
                <a:ext cx="9216789" cy="414601"/>
              </a:xfrm>
              <a:prstGeom prst="rect">
                <a:avLst/>
              </a:prstGeom>
              <a:blipFill>
                <a:blip r:embed="rId5"/>
                <a:stretch>
                  <a:fillRect l="-728" t="-4412"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60769A6-20B2-8794-9135-08856AF909F5}"/>
                  </a:ext>
                </a:extLst>
              </p:cNvPr>
              <p:cNvSpPr txBox="1"/>
              <p:nvPr/>
            </p:nvSpPr>
            <p:spPr>
              <a:xfrm>
                <a:off x="900751" y="4210103"/>
                <a:ext cx="1026766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and the nodes </a:t>
                </a:r>
                <a:r>
                  <a:rPr lang="en-US" sz="2000" i="1" kern="150" dirty="0" err="1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kern="150" baseline="-25000" dirty="0" err="1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the roots of a polynomial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satisfying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60769A6-20B2-8794-9135-08856AF90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51" y="4210103"/>
                <a:ext cx="10267667" cy="400110"/>
              </a:xfrm>
              <a:prstGeom prst="rect">
                <a:avLst/>
              </a:prstGeom>
              <a:blipFill>
                <a:blip r:embed="rId6"/>
                <a:stretch>
                  <a:fillRect l="-65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092B7D41-7B72-FA99-CBB1-30CA309198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3903" y="4801628"/>
            <a:ext cx="4484193" cy="71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15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Gaussian </a:t>
            </a:r>
            <a:r>
              <a:rPr lang="en-US" dirty="0" err="1"/>
              <a:t>quadratures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595ED-3B14-6B31-4530-5D53F047CD3B}"/>
              </a:ext>
            </a:extLst>
          </p:cNvPr>
          <p:cNvSpPr txBox="1"/>
          <p:nvPr/>
        </p:nvSpPr>
        <p:spPr>
          <a:xfrm>
            <a:off x="900751" y="1236090"/>
            <a:ext cx="99173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interval (</a:t>
            </a:r>
            <a:r>
              <a:rPr lang="en-US" sz="2000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does not have to be finite</a:t>
            </a: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900751" y="1865774"/>
            <a:ext cx="101857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Gauss-Laguerre quadrature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Fermi-Dirac/Bose-Einstein integrals of relativistic systems</a:t>
            </a:r>
            <a:endParaRPr lang="en-US" sz="20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Gauss-Hermite quadrature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Expectation value of a function of a normally distributed random variable</a:t>
            </a:r>
            <a:endParaRPr lang="en-US" sz="20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23CDF8A-4956-7E73-063E-3B13A6EEF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9720" y="2384749"/>
            <a:ext cx="2897144" cy="606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6EAEA1-685C-4523-CFC0-B300B1EDAC1E}"/>
                  </a:ext>
                </a:extLst>
              </p:cNvPr>
              <p:cNvSpPr txBox="1"/>
              <p:nvPr/>
            </p:nvSpPr>
            <p:spPr>
              <a:xfrm>
                <a:off x="6096000" y="2454738"/>
                <a:ext cx="52748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i="1" kern="150" dirty="0" err="1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kern="150" baseline="-25000" dirty="0" err="1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the roots of Laguerre polynomial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0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6EAEA1-685C-4523-CFC0-B300B1EDA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454738"/>
                <a:ext cx="5274861" cy="400110"/>
              </a:xfrm>
              <a:prstGeom prst="rect">
                <a:avLst/>
              </a:prstGeom>
              <a:blipFill>
                <a:blip r:embed="rId4"/>
                <a:stretch>
                  <a:fillRect l="-1156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phic 15">
            <a:extLst>
              <a:ext uri="{FF2B5EF4-FFF2-40B4-BE49-F238E27FC236}">
                <a16:creationId xmlns:a16="http://schemas.microsoft.com/office/drawing/2014/main" id="{FC8B6631-2431-259D-5741-6FB6DFF802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49720" y="4554591"/>
            <a:ext cx="2983812" cy="606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FE79C05-4859-85D3-3F82-0BCEA07FB7E1}"/>
                  </a:ext>
                </a:extLst>
              </p:cNvPr>
              <p:cNvSpPr txBox="1"/>
              <p:nvPr/>
            </p:nvSpPr>
            <p:spPr>
              <a:xfrm>
                <a:off x="6096000" y="4003153"/>
                <a:ext cx="50428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kern="150" baseline="-25000" dirty="0" err="1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the roots of Hermite polynomial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0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FE79C05-4859-85D3-3F82-0BCEA07FB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03153"/>
                <a:ext cx="5042849" cy="400110"/>
              </a:xfrm>
              <a:prstGeom prst="rect">
                <a:avLst/>
              </a:prstGeom>
              <a:blipFill>
                <a:blip r:embed="rId7"/>
                <a:stretch>
                  <a:fillRect l="-1209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216064EC-26A6-B67D-D09E-0A20BF93E84E}"/>
              </a:ext>
            </a:extLst>
          </p:cNvPr>
          <p:cNvSpPr txBox="1"/>
          <p:nvPr/>
        </p:nvSpPr>
        <p:spPr>
          <a:xfrm>
            <a:off x="900751" y="6297995"/>
            <a:ext cx="99173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One can also map (semi-)infinite interval to (-1,1) and use the Gauss-Legendre quadrature</a:t>
            </a:r>
          </a:p>
        </p:txBody>
      </p:sp>
    </p:spTree>
    <p:extLst>
      <p:ext uri="{BB962C8B-B14F-4D97-AF65-F5344CB8AC3E}">
        <p14:creationId xmlns:p14="http://schemas.microsoft.com/office/powerpoint/2010/main" val="2128154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Choosing the integration method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896201" y="1429046"/>
            <a:ext cx="897568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Rectangle/trapezoidal rule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Good for quick calculations not requiring great accuracy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Does not rely on the integrand being smooth; a good choice for noisy/singular integrands, equally spaced points</a:t>
            </a: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Romberg method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Control over error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Good for relatively smooth functions evaluated at equidistant 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Gaussian quadrature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Theoretically most accurate if the function is relatively smooth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Good for many repeated calculations of the same type of integral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Requires unequally spaced nodes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Error can be challenging to control, especially for non-smooth functions</a:t>
            </a: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41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 so far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2" y="1283371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Rectangle rule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1DD4C7-FE16-81C8-36F0-8AC88043C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642" y="1714258"/>
            <a:ext cx="3224715" cy="7933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60E68E-61D7-FCF4-5DC1-856D466CF62E}"/>
              </a:ext>
            </a:extLst>
          </p:cNvPr>
          <p:cNvSpPr txBox="1"/>
          <p:nvPr/>
        </p:nvSpPr>
        <p:spPr>
          <a:xfrm>
            <a:off x="823411" y="2507640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Trapezoidal rule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2589D9-7908-9ABF-98DC-0D715FEE6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174" y="2939909"/>
            <a:ext cx="3103649" cy="792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595471-CBFC-246C-8DAF-FE93B03F11E2}"/>
              </a:ext>
            </a:extLst>
          </p:cNvPr>
          <p:cNvSpPr txBox="1"/>
          <p:nvPr/>
        </p:nvSpPr>
        <p:spPr>
          <a:xfrm>
            <a:off x="823410" y="3757576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Simpson’s rule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C8BD837-F0D5-8865-F655-1288D379D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267" y="4259906"/>
            <a:ext cx="4765461" cy="78562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5E8D8DE-7A1D-CAD6-047A-BA53A19018FF}"/>
              </a:ext>
            </a:extLst>
          </p:cNvPr>
          <p:cNvSpPr txBox="1"/>
          <p:nvPr/>
        </p:nvSpPr>
        <p:spPr>
          <a:xfrm>
            <a:off x="823410" y="5415405"/>
            <a:ext cx="29388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All can be written as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4E2CD48-D85D-5C14-4851-F1910E22B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4683" y="5775227"/>
            <a:ext cx="252262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8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the interpolating polynomial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2" y="1283372"/>
            <a:ext cx="9089412" cy="429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There is a systematic way to derive a numerical integration scheme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60E68E-61D7-FCF4-5DC1-856D466CF62E}"/>
              </a:ext>
            </a:extLst>
          </p:cNvPr>
          <p:cNvSpPr txBox="1"/>
          <p:nvPr/>
        </p:nvSpPr>
        <p:spPr>
          <a:xfrm>
            <a:off x="823410" y="2539531"/>
            <a:ext cx="96535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which will give an exact result when f(x) is a polynomial up to a certain degree.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595471-CBFC-246C-8DAF-FE93B03F11E2}"/>
              </a:ext>
            </a:extLst>
          </p:cNvPr>
          <p:cNvSpPr txBox="1"/>
          <p:nvPr/>
        </p:nvSpPr>
        <p:spPr>
          <a:xfrm>
            <a:off x="823410" y="3145679"/>
            <a:ext cx="1013574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Recall the interpolating polynomial through N+1 points where f(x) can be evaluated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E8D8DE-7A1D-CAD6-047A-BA53A19018FF}"/>
              </a:ext>
            </a:extLst>
          </p:cNvPr>
          <p:cNvSpPr txBox="1"/>
          <p:nvPr/>
        </p:nvSpPr>
        <p:spPr>
          <a:xfrm>
            <a:off x="773368" y="4758611"/>
            <a:ext cx="3237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Then, the integral reads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A2747B-627E-6BD7-9DF1-F50434827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213" y="3936863"/>
            <a:ext cx="3237330" cy="72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57EB40-5AE0-BB0F-CAD4-CCED3EF09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787" y="3936863"/>
            <a:ext cx="2270767" cy="72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92B8E3-8E09-C534-B544-077E53D09A57}"/>
              </a:ext>
            </a:extLst>
          </p:cNvPr>
          <p:cNvSpPr txBox="1"/>
          <p:nvPr/>
        </p:nvSpPr>
        <p:spPr>
          <a:xfrm>
            <a:off x="5770728" y="5509316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5E11FE3-7523-1E30-6EB4-F66BD51FC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713" y="5400759"/>
            <a:ext cx="1993846" cy="64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3B0475A-BAD2-8A7A-5BD8-7158AFD741E2}"/>
              </a:ext>
            </a:extLst>
          </p:cNvPr>
          <p:cNvSpPr txBox="1"/>
          <p:nvPr/>
        </p:nvSpPr>
        <p:spPr>
          <a:xfrm>
            <a:off x="773368" y="6303610"/>
            <a:ext cx="82728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This expression is exact when f(x) is a polynomial up to degree 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9C32EBC-DE74-3B86-8BA0-CE62B7B839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614" y="1753305"/>
            <a:ext cx="2522628" cy="72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22AEB30-E548-2CA4-1A6A-3B707559C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0607" y="5400759"/>
            <a:ext cx="3784563" cy="64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5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Newton-Cotes </a:t>
            </a:r>
            <a:r>
              <a:rPr lang="en-US" dirty="0" err="1"/>
              <a:t>quadratures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60E68E-61D7-FCF4-5DC1-856D466CF62E}"/>
              </a:ext>
            </a:extLst>
          </p:cNvPr>
          <p:cNvSpPr txBox="1"/>
          <p:nvPr/>
        </p:nvSpPr>
        <p:spPr>
          <a:xfrm>
            <a:off x="823410" y="2222339"/>
            <a:ext cx="96535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ith 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i="1" kern="150" baseline="-25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distributed equidistantly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595471-CBFC-246C-8DAF-FE93B03F11E2}"/>
              </a:ext>
            </a:extLst>
          </p:cNvPr>
          <p:cNvSpPr txBox="1"/>
          <p:nvPr/>
        </p:nvSpPr>
        <p:spPr>
          <a:xfrm>
            <a:off x="823410" y="3039728"/>
            <a:ext cx="1013574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Closed Newton-Cotes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Open Newton-Cotes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DFE9A2-FD4C-2146-81D4-A364097C8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051" y="3530479"/>
            <a:ext cx="5339995" cy="36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A66AC0-D78E-44C7-131B-CA4A719F9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051" y="5210002"/>
            <a:ext cx="5815396" cy="36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549F71-1874-40F4-DEF4-607A7EA5C16A}"/>
              </a:ext>
            </a:extLst>
          </p:cNvPr>
          <p:cNvSpPr txBox="1"/>
          <p:nvPr/>
        </p:nvSpPr>
        <p:spPr>
          <a:xfrm>
            <a:off x="1372460" y="3930910"/>
            <a:ext cx="2663588" cy="37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1: trapezoidal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36540C-439C-BBA4-440C-311ABE6FC61C}"/>
              </a:ext>
            </a:extLst>
          </p:cNvPr>
          <p:cNvSpPr txBox="1"/>
          <p:nvPr/>
        </p:nvSpPr>
        <p:spPr>
          <a:xfrm>
            <a:off x="1372460" y="4317412"/>
            <a:ext cx="2663588" cy="37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2: Simpson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CA2BF9-C2C8-9FD1-18E5-221C2AC0D32E}"/>
              </a:ext>
            </a:extLst>
          </p:cNvPr>
          <p:cNvSpPr txBox="1"/>
          <p:nvPr/>
        </p:nvSpPr>
        <p:spPr>
          <a:xfrm>
            <a:off x="1366051" y="5616618"/>
            <a:ext cx="2663588" cy="37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0: rectangle rule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691EF57-2CF4-04DE-41D8-052FF51DF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5402" y="4503596"/>
            <a:ext cx="2368251" cy="18000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DB58B7C-94DF-E117-6808-1486882F9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063" y="2374904"/>
            <a:ext cx="2252928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5B674CC-1BD9-887F-D548-B71F33673A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5881" y="1287998"/>
            <a:ext cx="3600237" cy="61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6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Newton-Cotes </a:t>
            </a:r>
            <a:r>
              <a:rPr lang="en-US" dirty="0" err="1"/>
              <a:t>quadratures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60E68E-61D7-FCF4-5DC1-856D466CF62E}"/>
              </a:ext>
            </a:extLst>
          </p:cNvPr>
          <p:cNvSpPr txBox="1"/>
          <p:nvPr/>
        </p:nvSpPr>
        <p:spPr>
          <a:xfrm>
            <a:off x="823410" y="1287998"/>
            <a:ext cx="9653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weights can be computed just once using one of the earlier methods (e.g. Romberg)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929AA-57F1-5389-339B-DC4C5D54D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077" y="1794992"/>
            <a:ext cx="1993846" cy="64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335600-AD7F-B222-A714-D2D682528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10" y="3158931"/>
            <a:ext cx="4665124" cy="288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C41398-C25D-C91D-48F5-2D5D63212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828" y="2592108"/>
            <a:ext cx="4665600" cy="348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1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Newton-Cotes </a:t>
            </a:r>
            <a:r>
              <a:rPr lang="en-US" dirty="0" err="1"/>
              <a:t>quadratures</a:t>
            </a:r>
            <a:r>
              <a:rPr lang="en-US" dirty="0"/>
              <a:t>: example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FF467EF-551E-AE70-42C2-5F92DFD89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8602" y="1316038"/>
            <a:ext cx="2728125" cy="6219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78FE29-A038-6C19-2A70-E86EE697C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76" y="2237835"/>
            <a:ext cx="8315434" cy="18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38B988-DDB3-64F0-A45C-E568C89C1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110" y="4288145"/>
            <a:ext cx="8316000" cy="1555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9A19D6-75B5-07B2-7879-D48D876EC8E9}"/>
              </a:ext>
            </a:extLst>
          </p:cNvPr>
          <p:cNvSpPr txBox="1"/>
          <p:nvPr/>
        </p:nvSpPr>
        <p:spPr>
          <a:xfrm>
            <a:off x="702676" y="6094277"/>
            <a:ext cx="71934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effectLst/>
                <a:latin typeface="+mj-lt"/>
                <a:ea typeface="DejaVu Sans"/>
              </a:rPr>
              <a:t>Exact result (to machine precision) from N = 4</a:t>
            </a:r>
          </a:p>
        </p:txBody>
      </p:sp>
    </p:spTree>
    <p:extLst>
      <p:ext uri="{BB962C8B-B14F-4D97-AF65-F5344CB8AC3E}">
        <p14:creationId xmlns:p14="http://schemas.microsoft.com/office/powerpoint/2010/main" val="2134874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Newton-Cotes </a:t>
            </a:r>
            <a:r>
              <a:rPr lang="en-US" dirty="0" err="1"/>
              <a:t>quadratures</a:t>
            </a:r>
            <a:r>
              <a:rPr lang="en-US" dirty="0"/>
              <a:t>: Runge phenomenon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F6FC4-3B45-6D28-1696-E97F59B9524B}"/>
              </a:ext>
            </a:extLst>
          </p:cNvPr>
          <p:cNvSpPr txBox="1"/>
          <p:nvPr/>
        </p:nvSpPr>
        <p:spPr>
          <a:xfrm>
            <a:off x="764274" y="1299004"/>
            <a:ext cx="341194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Recall the Runge function: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8BEB6B-84CA-FCC7-8DE1-02DEDB8F2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27" y="1213822"/>
            <a:ext cx="1969921" cy="720000"/>
          </a:xfrm>
          <a:prstGeom prst="rect">
            <a:avLst/>
          </a:prstGeom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4B095207-4A8B-8997-9F64-1E8A0940C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7" y="2162552"/>
            <a:ext cx="54959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95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Newton-Cotes </a:t>
            </a:r>
            <a:r>
              <a:rPr lang="en-US" dirty="0" err="1"/>
              <a:t>quadratures</a:t>
            </a:r>
            <a:r>
              <a:rPr lang="en-US" dirty="0"/>
              <a:t>: Runge phenomenon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B270A66-DB5B-483A-8552-F2CBFA01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000" y="1262755"/>
            <a:ext cx="2880000" cy="5008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92AE9E-BB20-3EF4-3E48-509B8C58F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30" y="2014761"/>
            <a:ext cx="8066469" cy="16765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42F6AD-0900-1E51-FF42-928E714F0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030" y="3869064"/>
            <a:ext cx="8192210" cy="19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5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Newton-Cotes </a:t>
            </a:r>
            <a:r>
              <a:rPr lang="en-US" dirty="0" err="1"/>
              <a:t>quadratures</a:t>
            </a:r>
            <a:r>
              <a:rPr lang="en-US" dirty="0"/>
              <a:t>: Runge phenomenon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B270A66-DB5B-483A-8552-F2CBFA01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000" y="1262755"/>
            <a:ext cx="2880000" cy="5008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92AE9E-BB20-3EF4-3E48-509B8C58F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30" y="2014761"/>
            <a:ext cx="8066469" cy="16765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42F6AD-0900-1E51-FF42-928E714F0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030" y="3869064"/>
            <a:ext cx="8192210" cy="19051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60278C-2AB7-237A-C954-9FF2BA3934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030" y="6033303"/>
            <a:ext cx="6980525" cy="3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474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739</Words>
  <Application>Microsoft Macintosh PowerPoint</Application>
  <PresentationFormat>Widescreen</PresentationFormat>
  <Paragraphs>106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Gill Sans MT</vt:lpstr>
      <vt:lpstr>LM Sans 10</vt:lpstr>
      <vt:lpstr>Тема Office</vt:lpstr>
      <vt:lpstr>Computational Physics (PHYS6350)</vt:lpstr>
      <vt:lpstr>Numerical integration so far</vt:lpstr>
      <vt:lpstr>Integrating the interpolating polynomial</vt:lpstr>
      <vt:lpstr>Newton-Cotes quadratures</vt:lpstr>
      <vt:lpstr>Newton-Cotes quadratures</vt:lpstr>
      <vt:lpstr>Newton-Cotes quadratures: example</vt:lpstr>
      <vt:lpstr>Newton-Cotes quadratures: Runge phenomenon</vt:lpstr>
      <vt:lpstr>Newton-Cotes quadratures: Runge phenomenon</vt:lpstr>
      <vt:lpstr>Newton-Cotes quadratures: Runge phenomenon</vt:lpstr>
      <vt:lpstr>Newton-Cotes quadratures: oscillating weights</vt:lpstr>
      <vt:lpstr>Clenshaw-Curtis quadrature</vt:lpstr>
      <vt:lpstr>Clenshaw-Curtis quadrature</vt:lpstr>
      <vt:lpstr>Gaussian quadrature</vt:lpstr>
      <vt:lpstr>Gauss-Legendre quadrature</vt:lpstr>
      <vt:lpstr>Gauss-Legendre quadrature</vt:lpstr>
      <vt:lpstr>Gauss-Legendre quadrature: polynomials</vt:lpstr>
      <vt:lpstr>Generalized Gaussian quadratures</vt:lpstr>
      <vt:lpstr>Generalized Gaussian quadratures</vt:lpstr>
      <vt:lpstr>Summary: Choosing the integration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Vovchenko, Volodymyr</cp:lastModifiedBy>
  <cp:revision>1181</cp:revision>
  <cp:lastPrinted>2018-05-12T22:28:36Z</cp:lastPrinted>
  <dcterms:created xsi:type="dcterms:W3CDTF">2018-05-07T16:28:28Z</dcterms:created>
  <dcterms:modified xsi:type="dcterms:W3CDTF">2023-05-02T00:59:27Z</dcterms:modified>
</cp:coreProperties>
</file>