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9" r:id="rId2"/>
    <p:sldId id="848" r:id="rId3"/>
    <p:sldId id="849" r:id="rId4"/>
    <p:sldId id="851" r:id="rId5"/>
    <p:sldId id="852" r:id="rId6"/>
    <p:sldId id="850" r:id="rId7"/>
    <p:sldId id="853" r:id="rId8"/>
    <p:sldId id="854" r:id="rId9"/>
    <p:sldId id="856" r:id="rId10"/>
    <p:sldId id="857" r:id="rId11"/>
    <p:sldId id="858" r:id="rId12"/>
    <p:sldId id="859" r:id="rId13"/>
    <p:sldId id="860" r:id="rId14"/>
    <p:sldId id="861" r:id="rId15"/>
    <p:sldId id="862" r:id="rId16"/>
    <p:sldId id="864" r:id="rId17"/>
    <p:sldId id="863" r:id="rId18"/>
    <p:sldId id="865" r:id="rId19"/>
    <p:sldId id="866" r:id="rId20"/>
    <p:sldId id="867" r:id="rId21"/>
    <p:sldId id="868" r:id="rId22"/>
    <p:sldId id="869" r:id="rId23"/>
    <p:sldId id="870" r:id="rId24"/>
    <p:sldId id="871" r:id="rId25"/>
    <p:sldId id="872" r:id="rId26"/>
    <p:sldId id="873" r:id="rId27"/>
    <p:sldId id="874" r:id="rId28"/>
    <p:sldId id="875" r:id="rId29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848"/>
            <p14:sldId id="849"/>
            <p14:sldId id="851"/>
            <p14:sldId id="852"/>
            <p14:sldId id="850"/>
            <p14:sldId id="853"/>
            <p14:sldId id="854"/>
            <p14:sldId id="856"/>
            <p14:sldId id="857"/>
            <p14:sldId id="858"/>
            <p14:sldId id="859"/>
            <p14:sldId id="860"/>
            <p14:sldId id="861"/>
            <p14:sldId id="862"/>
            <p14:sldId id="864"/>
            <p14:sldId id="863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  <p14:sldId id="874"/>
            <p14:sldId id="8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3"/>
    <a:srgbClr val="0808FF"/>
    <a:srgbClr val="122EA6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31" autoAdjust="0"/>
    <p:restoredTop sz="94984" autoAdjust="0"/>
  </p:normalViewPr>
  <p:slideViewPr>
    <p:cSldViewPr snapToGrid="0">
      <p:cViewPr varScale="1">
        <p:scale>
          <a:sx n="118" d="100"/>
          <a:sy n="118" d="100"/>
        </p:scale>
        <p:origin x="21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7.sv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7.svg"/><Relationship Id="rId7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Relationship Id="rId9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7.svg"/><Relationship Id="rId7" Type="http://schemas.openxmlformats.org/officeDocument/2006/relationships/image" Target="../media/image5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6: Numerical Integration: Part 1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2,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6F921-059C-BA40-9924-4B565930C180}"/>
              </a:ext>
            </a:extLst>
          </p:cNvPr>
          <p:cNvSpPr txBox="1"/>
          <p:nvPr/>
        </p:nvSpPr>
        <p:spPr>
          <a:xfrm>
            <a:off x="2150363" y="3108574"/>
            <a:ext cx="91557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Basic methods for numerical integration (r</a:t>
            </a:r>
            <a:r>
              <a:rPr lang="en-US" sz="2200" dirty="0">
                <a:effectLst/>
                <a:latin typeface="+mj-lt"/>
                <a:ea typeface="DejaVu Sans"/>
              </a:rPr>
              <a:t>ectangle, trapezoid, Simpson)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Adaptive quadrature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Improper integrals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437" y="3810174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18032" y="4764405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541DE-3A5B-797B-F179-786DFCF57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841" y="1858703"/>
            <a:ext cx="4989788" cy="3710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4DA4FD-950E-6448-57D3-44F960EFE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689" y="1809711"/>
            <a:ext cx="5029928" cy="1406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E0034A-80C1-0AA2-792D-9B84939A7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392" y="5505572"/>
            <a:ext cx="3338522" cy="61641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3FF4DF0-C549-443D-9A45-B5A2B6F7C3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6096" r="22739"/>
          <a:stretch/>
        </p:blipFill>
        <p:spPr>
          <a:xfrm>
            <a:off x="8570063" y="1220646"/>
            <a:ext cx="1340556" cy="4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9C572CE-A250-835C-D18E-4EA66FEA2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68" y="2241174"/>
            <a:ext cx="4897464" cy="36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6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Recall the error estimates for rectangular and trapezoidal rules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45025" y="3046616"/>
            <a:ext cx="65552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Combine them to eliminate the O(h</a:t>
            </a:r>
            <a:r>
              <a:rPr lang="en-US" sz="2200" baseline="30000" dirty="0">
                <a:latin typeface="+mj-lt"/>
                <a:ea typeface="DejaVu Sans"/>
              </a:rPr>
              <a:t>2</a:t>
            </a:r>
            <a:r>
              <a:rPr lang="en-US" sz="2200" dirty="0">
                <a:latin typeface="+mj-lt"/>
                <a:ea typeface="DejaVu Sans"/>
              </a:rPr>
              <a:t>) error term: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61" y="4501772"/>
            <a:ext cx="72038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i.e.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6F712-5F62-E9B8-B1DC-96276E21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201" y="1439965"/>
            <a:ext cx="2038527" cy="1867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A3A0A-3844-5802-7FD8-865BBF597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49" y="2146674"/>
            <a:ext cx="3338522" cy="616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8E22D5-EDC9-6A77-24D2-FD19DB290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78" y="2207283"/>
            <a:ext cx="3116380" cy="527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26FF12-DC77-76FE-CE1F-56C2063C9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211" y="3653925"/>
            <a:ext cx="1641260" cy="671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C94654-F6BA-FE9D-7071-242A47FD2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321" y="4823368"/>
            <a:ext cx="4765461" cy="785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55DFE-A79F-7124-2859-309280503032}"/>
              </a:ext>
            </a:extLst>
          </p:cNvPr>
          <p:cNvSpPr txBox="1"/>
          <p:nvPr/>
        </p:nvSpPr>
        <p:spPr>
          <a:xfrm>
            <a:off x="945026" y="5936676"/>
            <a:ext cx="78476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An equivalent way to obtain the rule: replace the integrand by the parabolic interpolation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30142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C94654-F6BA-FE9D-7071-242A47FD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244" y="1341415"/>
            <a:ext cx="4765461" cy="785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55DFE-A79F-7124-2859-309280503032}"/>
              </a:ext>
            </a:extLst>
          </p:cNvPr>
          <p:cNvSpPr txBox="1"/>
          <p:nvPr/>
        </p:nvSpPr>
        <p:spPr>
          <a:xfrm>
            <a:off x="877867" y="2303373"/>
            <a:ext cx="78476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error for the Simpson’s rule is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15480-70DC-8880-8373-CFD42379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591" y="2847940"/>
            <a:ext cx="2128024" cy="313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4F2F1E-BB2F-44E6-A1A1-56DC61195579}"/>
              </a:ext>
            </a:extLst>
          </p:cNvPr>
          <p:cNvSpPr txBox="1"/>
          <p:nvPr/>
        </p:nvSpPr>
        <p:spPr>
          <a:xfrm>
            <a:off x="877866" y="3265331"/>
            <a:ext cx="78476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method is exact for polynomials up to third order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2353DB6-5149-11BE-D2A0-9EC53DA6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58" y="3799895"/>
            <a:ext cx="3643071" cy="274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DDF0C742-59D0-AB19-38B5-3F57C785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1" y="3799895"/>
            <a:ext cx="3470007" cy="27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01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304" y="1324501"/>
            <a:ext cx="2728125" cy="621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0849" y="5943688"/>
            <a:ext cx="93210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Simpson’s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trap</a:t>
            </a:r>
            <a:r>
              <a:rPr lang="en-US" sz="2200" dirty="0">
                <a:latin typeface="+mj-lt"/>
                <a:ea typeface="DejaVu Sans"/>
              </a:rPr>
              <a:t> = 6.66 using three points, which is already not too bad!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3211B-8056-61DF-A58B-77EB148C5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577" y="2247267"/>
            <a:ext cx="4217971" cy="313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1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2922" y="2616804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06177" y="4764406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3FF4DF0-C549-443D-9A45-B5A2B6F7C3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096" r="22739"/>
          <a:stretch/>
        </p:blipFill>
        <p:spPr>
          <a:xfrm>
            <a:off x="9189996" y="1442504"/>
            <a:ext cx="1340556" cy="4996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946B89-48FD-EEEE-463D-D4B7D0CE7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177" y="1424861"/>
            <a:ext cx="7482722" cy="668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2A56B7-5D95-11B8-F72F-FC565DDDA38A}"/>
              </a:ext>
            </a:extLst>
          </p:cNvPr>
          <p:cNvSpPr txBox="1"/>
          <p:nvPr/>
        </p:nvSpPr>
        <p:spPr>
          <a:xfrm>
            <a:off x="1006177" y="3097643"/>
            <a:ext cx="2435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N</a:t>
            </a:r>
            <a:r>
              <a:rPr lang="en-US" sz="2200" dirty="0"/>
              <a:t> must be even!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BAB2C-372A-455F-B2EE-3569D54F6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994" y="5498150"/>
            <a:ext cx="2128024" cy="3137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DDA414-FEA1-8AF5-E534-1C4F99BB30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2207" y="2616804"/>
            <a:ext cx="4670291" cy="35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2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8AAA2D-B05A-CF8A-C7EC-E6AF1E0DE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519" y="2228431"/>
            <a:ext cx="4912962" cy="36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C3CE480F-FCC0-E567-6AF8-C8F450AD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9" y="2328998"/>
            <a:ext cx="3600000" cy="270000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8A01F6DD-3876-5BF1-778F-530922039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89" y="2328998"/>
            <a:ext cx="3600000" cy="2700000"/>
          </a:xfrm>
          <a:prstGeom prst="rect">
            <a:avLst/>
          </a:prstGeom>
        </p:spPr>
      </p:pic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27DCFE-FF2E-3281-A11F-EC91363F8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459" y="2328998"/>
            <a:ext cx="3600000" cy="270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8F3937-217A-91D7-167A-E3C384DB3B86}"/>
              </a:ext>
            </a:extLst>
          </p:cNvPr>
          <p:cNvSpPr txBox="1"/>
          <p:nvPr/>
        </p:nvSpPr>
        <p:spPr>
          <a:xfrm>
            <a:off x="5463153" y="1849465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Trapezoid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6C5C-F2C0-BBDC-29D3-863F57292A82}"/>
              </a:ext>
            </a:extLst>
          </p:cNvPr>
          <p:cNvSpPr txBox="1"/>
          <p:nvPr/>
        </p:nvSpPr>
        <p:spPr>
          <a:xfrm>
            <a:off x="1735810" y="1849464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Rectangle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3B5ED-4D90-4AA3-A317-37294356DF81}"/>
              </a:ext>
            </a:extLst>
          </p:cNvPr>
          <p:cNvSpPr txBox="1"/>
          <p:nvPr/>
        </p:nvSpPr>
        <p:spPr>
          <a:xfrm>
            <a:off x="9366143" y="1849465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Simpson</a:t>
            </a:r>
          </a:p>
        </p:txBody>
      </p:sp>
    </p:spTree>
    <p:extLst>
      <p:ext uri="{BB962C8B-B14F-4D97-AF65-F5344CB8AC3E}">
        <p14:creationId xmlns:p14="http://schemas.microsoft.com/office/powerpoint/2010/main" val="5390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D1590-E60E-928B-4887-577F10593CC6}"/>
                  </a:ext>
                </a:extLst>
              </p:cNvPr>
              <p:cNvSpPr txBox="1"/>
              <p:nvPr/>
            </p:nvSpPr>
            <p:spPr>
              <a:xfrm>
                <a:off x="906962" y="1154318"/>
                <a:ext cx="7477622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+mj-lt"/>
                    <a:ea typeface="DejaVu Sans"/>
                  </a:rPr>
                  <a:t>We would like to control the error in our calculation</a:t>
                </a:r>
              </a:p>
              <a:p>
                <a:endParaRPr lang="en-US" sz="2200" dirty="0">
                  <a:latin typeface="+mj-lt"/>
                  <a:ea typeface="DejaVu Sans"/>
                </a:endParaRPr>
              </a:p>
              <a:p>
                <a:r>
                  <a:rPr lang="en-US" sz="2200" dirty="0">
                    <a:effectLst/>
                    <a:latin typeface="+mj-lt"/>
                    <a:ea typeface="DejaVu Sans"/>
                  </a:rPr>
                  <a:t>This can be achieved by doubling the number of subintervals and keeping track of the error estimate</a:t>
                </a:r>
              </a:p>
              <a:p>
                <a:endParaRPr lang="en-US" sz="2200" dirty="0">
                  <a:latin typeface="+mj-lt"/>
                  <a:ea typeface="DejaVu Sans"/>
                </a:endParaRPr>
              </a:p>
              <a:p>
                <a:r>
                  <a:rPr lang="en-US" sz="2200" dirty="0">
                    <a:effectLst/>
                    <a:latin typeface="+mj-lt"/>
                    <a:ea typeface="DejaVu Sans"/>
                  </a:rPr>
                  <a:t>Recall that in the rectangle/trapezoidal rule the error is proportional to </a:t>
                </a:r>
                <a:r>
                  <a:rPr lang="en-US" sz="2200" i="1" dirty="0">
                    <a:effectLst/>
                    <a:latin typeface="+mj-lt"/>
                    <a:ea typeface="DejaVu Sans"/>
                  </a:rPr>
                  <a:t>h</a:t>
                </a:r>
                <a:r>
                  <a:rPr lang="en-US" sz="2200" i="1" baseline="30000" dirty="0">
                    <a:effectLst/>
                    <a:latin typeface="+mj-lt"/>
                    <a:ea typeface="DejaVu Sans"/>
                  </a:rPr>
                  <a:t>2</a:t>
                </a:r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endParaRPr lang="en-US" sz="2200" i="1" dirty="0">
                  <a:latin typeface="+mj-lt"/>
                  <a:ea typeface="DejaVu Sans"/>
                </a:endParaRPr>
              </a:p>
              <a:p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r>
                  <a:rPr lang="en-US" sz="2200" dirty="0">
                    <a:latin typeface="+mj-lt"/>
                    <a:ea typeface="DejaVu Sans"/>
                  </a:rPr>
                  <a:t>At step </a:t>
                </a:r>
                <a:r>
                  <a:rPr lang="en-US" sz="2200" i="1" dirty="0">
                    <a:latin typeface="+mj-lt"/>
                    <a:ea typeface="DejaVu Sans"/>
                  </a:rPr>
                  <a:t>k</a:t>
                </a:r>
                <a:r>
                  <a:rPr lang="en-US" sz="2200" dirty="0">
                    <a:latin typeface="+mj-lt"/>
                    <a:ea typeface="DejaVu Sans"/>
                  </a:rPr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200" dirty="0">
                    <a:effectLst/>
                    <a:latin typeface="+mj-lt"/>
                    <a:ea typeface="DejaVu Sans"/>
                  </a:rPr>
                  <a:t> therefore</a:t>
                </a:r>
              </a:p>
              <a:p>
                <a:r>
                  <a:rPr lang="en-US" sz="2200" dirty="0">
                    <a:latin typeface="+mj-lt"/>
                    <a:ea typeface="DejaVu Sans"/>
                  </a:rPr>
                  <a:t>and the error at step </a:t>
                </a:r>
                <a:r>
                  <a:rPr lang="en-US" sz="2200" i="1" dirty="0">
                    <a:latin typeface="+mj-lt"/>
                    <a:ea typeface="DejaVu Sans"/>
                  </a:rPr>
                  <a:t>k</a:t>
                </a:r>
                <a:r>
                  <a:rPr lang="en-US" sz="2200" dirty="0">
                    <a:latin typeface="+mj-lt"/>
                    <a:ea typeface="DejaVu Sans"/>
                  </a:rPr>
                  <a:t> is estimated as</a:t>
                </a:r>
                <a:endParaRPr lang="en-US" sz="2200" dirty="0">
                  <a:effectLst/>
                  <a:latin typeface="+mj-lt"/>
                  <a:ea typeface="DejaVu San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D1590-E60E-928B-4887-577F1059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62" y="1154318"/>
                <a:ext cx="7477622" cy="4154984"/>
              </a:xfrm>
              <a:prstGeom prst="rect">
                <a:avLst/>
              </a:prstGeom>
              <a:blipFill>
                <a:blip r:embed="rId2"/>
                <a:stretch>
                  <a:fillRect l="-1060" t="-1026" b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D623B8B5-DF90-C77D-78B5-00F0D3EE2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8801" y="3752608"/>
            <a:ext cx="1434398" cy="2924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D9C7635-9E2A-85D5-6D74-B33A36CFC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9141" y="4607657"/>
            <a:ext cx="3755272" cy="319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5720F2-3383-64DB-8ED5-BEFEDBD5A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4655" y="1412355"/>
            <a:ext cx="2383577" cy="165556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2A94C14-E8FB-8C66-9234-99E2A48E6A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1799" y="5676559"/>
            <a:ext cx="2293981" cy="3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6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2D2E8-A8BC-AA4A-02E2-C6DF94072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4" t="845" r="-2244" b="-845"/>
          <a:stretch/>
        </p:blipFill>
        <p:spPr>
          <a:xfrm>
            <a:off x="875652" y="1286074"/>
            <a:ext cx="8288139" cy="3058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58A0A5-80D4-10E6-6D8F-5F16F9BB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488" y="3472836"/>
            <a:ext cx="8455462" cy="31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8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8C4CE-E0B7-8500-0538-39D6D705150A}"/>
              </a:ext>
            </a:extLst>
          </p:cNvPr>
          <p:cNvSpPr txBox="1"/>
          <p:nvPr/>
        </p:nvSpPr>
        <p:spPr>
          <a:xfrm>
            <a:off x="823412" y="5871950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Generic problem: evaluate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FE55A-6407-CF71-B137-256529516942}"/>
              </a:ext>
            </a:extLst>
          </p:cNvPr>
          <p:cNvSpPr txBox="1"/>
          <p:nvPr/>
        </p:nvSpPr>
        <p:spPr>
          <a:xfrm>
            <a:off x="2547581" y="5871950"/>
            <a:ext cx="964441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Chapter 5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effectLst/>
              <a:latin typeface="+mj-lt"/>
              <a:ea typeface="DejaVu Sans"/>
            </a:endParaRPr>
          </a:p>
          <a:p>
            <a:r>
              <a:rPr lang="en-US" sz="2000" dirty="0">
                <a:latin typeface="+mj-lt"/>
              </a:rPr>
              <a:t>Chapter 4 of </a:t>
            </a:r>
            <a:r>
              <a:rPr lang="en-US" sz="2000" i="1" dirty="0">
                <a:latin typeface="+mj-lt"/>
              </a:rPr>
              <a:t>Numerical Recipes Third Edition </a:t>
            </a:r>
            <a:r>
              <a:rPr lang="en-US" sz="2000" dirty="0">
                <a:latin typeface="+mj-lt"/>
              </a:rPr>
              <a:t>by W.H. Press et al.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2858615"/>
            <a:ext cx="6662269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We need numerical integration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Cannot/difficult integrate analytically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Only know the integrand </a:t>
            </a:r>
            <a:r>
              <a:rPr lang="en-US" sz="2200" i="1" dirty="0">
                <a:latin typeface="+mj-lt"/>
              </a:rPr>
              <a:t>f(x)</a:t>
            </a:r>
            <a:r>
              <a:rPr lang="en-US" sz="2200" dirty="0">
                <a:latin typeface="+mj-lt"/>
              </a:rPr>
              <a:t> at certain points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43CFC08-1235-8CDE-F2DD-A68F5B34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4263" y="1956696"/>
            <a:ext cx="1547671" cy="6134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02F771C-D18E-D20F-A60E-1E1090113411}"/>
              </a:ext>
            </a:extLst>
          </p:cNvPr>
          <p:cNvGrpSpPr/>
          <p:nvPr/>
        </p:nvGrpSpPr>
        <p:grpSpPr>
          <a:xfrm>
            <a:off x="8198282" y="1249392"/>
            <a:ext cx="3170306" cy="2709857"/>
            <a:chOff x="8198282" y="1249392"/>
            <a:chExt cx="3170306" cy="270985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7204BD-D78E-5C56-043E-BC2D16B1C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8282" y="1249392"/>
              <a:ext cx="3170306" cy="270985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02AB91-2301-2994-9C7C-E196377BC653}"/>
                </a:ext>
              </a:extLst>
            </p:cNvPr>
            <p:cNvSpPr txBox="1"/>
            <p:nvPr/>
          </p:nvSpPr>
          <p:spPr>
            <a:xfrm>
              <a:off x="9783435" y="2858615"/>
              <a:ext cx="403277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i="1" dirty="0"/>
                <a:t> I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484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E13B50-5087-DBD3-3C97-7640CE7E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12" y="2113746"/>
            <a:ext cx="8280000" cy="3312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Simpson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F2F3C-2377-77C5-7AEF-D626EEDC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80" y="4821746"/>
            <a:ext cx="8456400" cy="1712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6EAC2-A385-27B0-152C-A13121BE826F}"/>
              </a:ext>
            </a:extLst>
          </p:cNvPr>
          <p:cNvSpPr txBox="1"/>
          <p:nvPr/>
        </p:nvSpPr>
        <p:spPr>
          <a:xfrm>
            <a:off x="656094" y="119425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For Simpson’s rule 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47CAF0E-5A09-0652-8BD0-CBC05C8BB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3379" y="1248013"/>
            <a:ext cx="2203021" cy="312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FF779B-AB8D-F290-1D0C-A0EA8090D24C}"/>
              </a:ext>
            </a:extLst>
          </p:cNvPr>
          <p:cNvSpPr txBox="1"/>
          <p:nvPr/>
        </p:nvSpPr>
        <p:spPr>
          <a:xfrm>
            <a:off x="6020705" y="118886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(understand why 15 and not 3?)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64131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</a:t>
            </a:r>
            <a:r>
              <a:rPr lang="en-US" dirty="0" err="1"/>
              <a:t>quadratures</a:t>
            </a:r>
            <a:r>
              <a:rPr lang="en-US" dirty="0"/>
              <a:t>: Romberg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6EAC2-A385-27B0-152C-A13121BE826F}"/>
              </a:ext>
            </a:extLst>
          </p:cNvPr>
          <p:cNvSpPr txBox="1"/>
          <p:nvPr/>
        </p:nvSpPr>
        <p:spPr>
          <a:xfrm>
            <a:off x="656094" y="1194250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Recall that we obtained error estimate for trapezoidal method at step k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C3A797E-E61E-8A13-215A-2776B7F9B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9009" y="1832979"/>
            <a:ext cx="2293981" cy="347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7887C-1757-DC9D-0D18-BC53B94C7F8A}"/>
              </a:ext>
            </a:extLst>
          </p:cNvPr>
          <p:cNvSpPr txBox="1"/>
          <p:nvPr/>
        </p:nvSpPr>
        <p:spPr>
          <a:xfrm>
            <a:off x="656094" y="2441864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On the other hand, by definition, 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FA32967-D4B4-23BE-E7CE-CD7D7FC4A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9009" y="2481819"/>
            <a:ext cx="1449679" cy="350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B82BDB-92D9-24D5-A998-4514ECFF31BC}"/>
              </a:ext>
            </a:extLst>
          </p:cNvPr>
          <p:cNvSpPr txBox="1"/>
          <p:nvPr/>
        </p:nvSpPr>
        <p:spPr>
          <a:xfrm>
            <a:off x="656094" y="3138501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Therefore, we can improve our estimate of the integral as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2F89CB-EF47-9B61-0A5F-9782BCFFFA2B}"/>
              </a:ext>
            </a:extLst>
          </p:cNvPr>
          <p:cNvSpPr txBox="1"/>
          <p:nvPr/>
        </p:nvSpPr>
        <p:spPr>
          <a:xfrm>
            <a:off x="656094" y="4455501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effectLst/>
                <a:latin typeface="+mj-lt"/>
                <a:ea typeface="DejaVu Sans"/>
              </a:rPr>
              <a:t>Romberg method: </a:t>
            </a:r>
            <a:r>
              <a:rPr lang="en-US" sz="2200" dirty="0">
                <a:effectLst/>
                <a:latin typeface="+mj-lt"/>
                <a:ea typeface="DejaVu Sans"/>
              </a:rPr>
              <a:t>continu</a:t>
            </a:r>
            <a:r>
              <a:rPr lang="en-US" sz="2200" dirty="0">
                <a:latin typeface="+mj-lt"/>
                <a:ea typeface="DejaVu Sans"/>
              </a:rPr>
              <a:t>e this procedure iteratively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BE8F2DE-2E57-2FF8-0FE6-8FF3C4D9E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2058" y="3758864"/>
            <a:ext cx="3527883" cy="52357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8B9993F-28CD-E71B-BAD5-42E641E8E9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88168" y="5145053"/>
            <a:ext cx="3021039" cy="45438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A863D4A-E764-09AC-BC0C-EC489E8F2FFE}"/>
              </a:ext>
            </a:extLst>
          </p:cNvPr>
          <p:cNvSpPr txBox="1"/>
          <p:nvPr/>
        </p:nvSpPr>
        <p:spPr>
          <a:xfrm>
            <a:off x="656094" y="5791796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u</a:t>
            </a:r>
            <a:r>
              <a:rPr lang="en-US" sz="2200" dirty="0">
                <a:effectLst/>
                <a:latin typeface="+mj-lt"/>
                <a:ea typeface="DejaVu Sans"/>
              </a:rPr>
              <a:t>ntil the desired accuracy is reached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600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BA6F5-CD36-134F-BA44-9E28BDF6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00" y="1220213"/>
            <a:ext cx="9163844" cy="4179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B72C0-807C-2C88-CDF9-6A3C7E14E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0" y="5754759"/>
            <a:ext cx="6839543" cy="7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5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64740" y="1419380"/>
            <a:ext cx="765877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Contain integrable singularities (typically at the endpoints)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(Semi-)infinite integration range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97" y="1860257"/>
            <a:ext cx="2471018" cy="841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28E1BE-07BA-3EDA-B405-21CCED17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38" y="3529118"/>
            <a:ext cx="1926717" cy="918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7D5443-533F-B39A-80A8-EB3FD8D29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229" y="3618764"/>
            <a:ext cx="1926000" cy="8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67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Singularities at endpoints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64741" y="1419380"/>
            <a:ext cx="746283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Even though if the singularities at integration endpoints are integrable, the trapezoidal, Simpson, etc. methods will fail because they evaluate the integrand at the endpoints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Solution: </a:t>
            </a:r>
            <a:r>
              <a:rPr lang="en-US" sz="2200" dirty="0">
                <a:latin typeface="+mj-lt"/>
              </a:rPr>
              <a:t>use method that does use the endpoints (e.g. </a:t>
            </a:r>
            <a:r>
              <a:rPr lang="en-US" sz="2200" b="1" dirty="0">
                <a:latin typeface="+mj-lt"/>
              </a:rPr>
              <a:t>rectangle rule</a:t>
            </a:r>
            <a:r>
              <a:rPr lang="en-US" sz="2200" dirty="0">
                <a:latin typeface="+mj-lt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689" y="1307484"/>
            <a:ext cx="2713706" cy="9242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7E014F-3A8B-2C7F-8263-1AC47C23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57" y="2844114"/>
            <a:ext cx="7247248" cy="11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Singularities at endpoints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906" y="1165086"/>
            <a:ext cx="2713706" cy="924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A01A9-74D5-9B7E-FB19-22E55D1CFF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6"/>
          <a:stretch/>
        </p:blipFill>
        <p:spPr>
          <a:xfrm>
            <a:off x="3560429" y="2249363"/>
            <a:ext cx="7927607" cy="3825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7CE35-2FA4-B720-51EE-62EE52D74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64" y="2310664"/>
            <a:ext cx="2157898" cy="4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(Semi-)infinite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E1FA1-272D-AE65-797F-84C3B9BBB014}"/>
              </a:ext>
            </a:extLst>
          </p:cNvPr>
          <p:cNvSpPr txBox="1"/>
          <p:nvPr/>
        </p:nvSpPr>
        <p:spPr>
          <a:xfrm>
            <a:off x="1022889" y="1278326"/>
            <a:ext cx="96564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Solution: </a:t>
            </a:r>
            <a:r>
              <a:rPr lang="en-US" sz="2200" dirty="0">
                <a:latin typeface="+mj-lt"/>
              </a:rPr>
              <a:t>map to a finite interval [e.g. (0,1)] by a change of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A6E020-CB9A-2618-0D12-1619EE14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01" y="2424144"/>
            <a:ext cx="1297868" cy="788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683ECC-980D-B406-C1C0-3E9ACC36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97" y="2665186"/>
            <a:ext cx="1305275" cy="476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A44FE1-5788-2CA8-65AA-86B188041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385" y="2509560"/>
            <a:ext cx="4512881" cy="788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9A20B1-E632-E251-782E-0105F70DF646}"/>
              </a:ext>
            </a:extLst>
          </p:cNvPr>
          <p:cNvSpPr txBox="1"/>
          <p:nvPr/>
        </p:nvSpPr>
        <p:spPr>
          <a:xfrm>
            <a:off x="1089467" y="3486975"/>
            <a:ext cx="7225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Infinite: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65533-237D-FB5B-B68F-B894F2389D84}"/>
              </a:ext>
            </a:extLst>
          </p:cNvPr>
          <p:cNvSpPr txBox="1"/>
          <p:nvPr/>
        </p:nvSpPr>
        <p:spPr>
          <a:xfrm>
            <a:off x="1089467" y="1974853"/>
            <a:ext cx="7225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Semi-infinite: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009F31-BA20-02F0-42A4-136A6E860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237" y="4032518"/>
            <a:ext cx="1358032" cy="7544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6B8EAE-9846-33A1-5AF1-17F0A987E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4697" y="3981067"/>
            <a:ext cx="1305275" cy="7876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CC64B2-21AE-77FB-9A2D-4DB3F70C6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6479" y="4041246"/>
            <a:ext cx="4714660" cy="67545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E8D0807-EBAA-4D71-2CA6-EF5B20E31391}"/>
              </a:ext>
            </a:extLst>
          </p:cNvPr>
          <p:cNvSpPr/>
          <p:nvPr/>
        </p:nvSpPr>
        <p:spPr>
          <a:xfrm>
            <a:off x="2755058" y="2680392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B637D43-F9AD-8CAC-C1C5-809563D9CC2D}"/>
              </a:ext>
            </a:extLst>
          </p:cNvPr>
          <p:cNvSpPr/>
          <p:nvPr/>
        </p:nvSpPr>
        <p:spPr>
          <a:xfrm>
            <a:off x="5477594" y="2710645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A9A2484-F74B-B19B-90DE-A8C808DC178E}"/>
              </a:ext>
            </a:extLst>
          </p:cNvPr>
          <p:cNvSpPr/>
          <p:nvPr/>
        </p:nvSpPr>
        <p:spPr>
          <a:xfrm>
            <a:off x="2757157" y="4262724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9B338F4-1D8F-7165-F8E5-8930589CEBAC}"/>
              </a:ext>
            </a:extLst>
          </p:cNvPr>
          <p:cNvSpPr/>
          <p:nvPr/>
        </p:nvSpPr>
        <p:spPr>
          <a:xfrm>
            <a:off x="5477594" y="4223229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CA8A0-5525-D44C-0EC7-76A1BD3B7610}"/>
              </a:ext>
            </a:extLst>
          </p:cNvPr>
          <p:cNvSpPr txBox="1"/>
          <p:nvPr/>
        </p:nvSpPr>
        <p:spPr>
          <a:xfrm>
            <a:off x="1022889" y="5460207"/>
            <a:ext cx="99395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Then apply a standard method (e.g. rectangle rule to avoid endpoint singularities) to </a:t>
            </a:r>
            <a:r>
              <a:rPr lang="de-DE" sz="2200" dirty="0">
                <a:latin typeface="+mj-lt"/>
              </a:rPr>
              <a:t>g</a:t>
            </a:r>
            <a:r>
              <a:rPr lang="en-US" sz="2200" dirty="0">
                <a:latin typeface="+mj-lt"/>
              </a:rPr>
              <a:t>(t)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447617-826B-CDF0-A5F4-6D4332D01606}"/>
              </a:ext>
            </a:extLst>
          </p:cNvPr>
          <p:cNvSpPr txBox="1"/>
          <p:nvPr/>
        </p:nvSpPr>
        <p:spPr>
          <a:xfrm>
            <a:off x="1022889" y="6430036"/>
            <a:ext cx="9939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NB: Other options for the change of variable are possible</a:t>
            </a:r>
          </a:p>
        </p:txBody>
      </p:sp>
    </p:spTree>
    <p:extLst>
      <p:ext uri="{BB962C8B-B14F-4D97-AF65-F5344CB8AC3E}">
        <p14:creationId xmlns:p14="http://schemas.microsoft.com/office/powerpoint/2010/main" val="121292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Semi-infinite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429C3-D6B0-E83F-BE80-FC9A9B2B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16" y="1165086"/>
            <a:ext cx="1982568" cy="945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85CEC-7219-34D1-35EB-2A290AE0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24" y="2249986"/>
            <a:ext cx="8486152" cy="42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7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85F5F-EDD1-0B12-51EB-0EAFA061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44" y="1123828"/>
            <a:ext cx="4057711" cy="94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CB6D62-986F-9BB8-1DFF-C49D1407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548" y="1982805"/>
            <a:ext cx="8610904" cy="45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5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8872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Interpret the integral as the area under the curve and approximate by a rectangle evaluated at midpoint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B976D-7D7C-2BAC-E587-616E7961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54" y="2068098"/>
            <a:ext cx="3396965" cy="835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33734" y="3213556"/>
            <a:ext cx="51890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(from Euler-McLaurin formula):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3D3202-7D25-FF2C-AF3B-44472875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315" y="1509140"/>
            <a:ext cx="2771763" cy="20656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7BF017-B9BE-18CE-9C9A-EE95E4C94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505" y="3954140"/>
            <a:ext cx="4816538" cy="706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59" y="4970612"/>
            <a:ext cx="71934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rule is exact for the integration of linear functions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269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02696" y="4758220"/>
            <a:ext cx="532762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Although the rectangle is a poor approximate of the line (which is a trapezoid here), the errors cancel out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F7F72D-2537-4DC7-7947-87A2D141D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59" y="1446347"/>
            <a:ext cx="4494723" cy="33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DBA8B07-ADDA-D358-7EB1-EBB184761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5390" y="1905888"/>
            <a:ext cx="2324103" cy="608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1CB99-96BE-CBF6-D3AB-9CB5CC06A124}"/>
              </a:ext>
            </a:extLst>
          </p:cNvPr>
          <p:cNvSpPr txBox="1"/>
          <p:nvPr/>
        </p:nvSpPr>
        <p:spPr>
          <a:xfrm>
            <a:off x="1006018" y="1395140"/>
            <a:ext cx="15417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Example: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5294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1CB99-96BE-CBF6-D3AB-9CB5CC06A124}"/>
              </a:ext>
            </a:extLst>
          </p:cNvPr>
          <p:cNvSpPr txBox="1"/>
          <p:nvPr/>
        </p:nvSpPr>
        <p:spPr>
          <a:xfrm>
            <a:off x="1006017" y="1395139"/>
            <a:ext cx="29047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Another example: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0738" y="1299605"/>
            <a:ext cx="2728125" cy="6219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D9D18B-553E-D17F-3292-71663D1B8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738" y="2097409"/>
            <a:ext cx="4803854" cy="36186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6016" y="6186495"/>
            <a:ext cx="57150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Rectangle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rect</a:t>
            </a:r>
            <a:r>
              <a:rPr lang="en-US" sz="2200" dirty="0">
                <a:latin typeface="+mj-lt"/>
                <a:ea typeface="DejaVu Sans"/>
              </a:rPr>
              <a:t> = 2 which is way off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2973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rectangular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Split the integration interval into </a:t>
            </a:r>
            <a:r>
              <a:rPr lang="en-US" sz="2200" i="1" dirty="0">
                <a:latin typeface="+mj-lt"/>
                <a:ea typeface="DejaVu Sans"/>
              </a:rPr>
              <a:t>N</a:t>
            </a:r>
            <a:r>
              <a:rPr lang="en-US" sz="2200" dirty="0">
                <a:latin typeface="+mj-lt"/>
                <a:ea typeface="DejaVu Sans"/>
              </a:rPr>
              <a:t> sub-intervals and apply the rectangle rule separately to each one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22BAA-8D85-E002-C2A1-3F16A327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053" y="2119184"/>
            <a:ext cx="5182465" cy="3960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D0BE55-06D7-8359-BBCA-10BFBB91C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25" y="2281859"/>
            <a:ext cx="4376368" cy="159243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427" y="4342282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54195" y="5048289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91B4BF-C767-1732-D97F-A29154D8A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8873" y="5776893"/>
            <a:ext cx="3725118" cy="63040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F85CB2A2-7E06-D985-0DD1-20B8B6697A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6096" r="22739"/>
          <a:stretch/>
        </p:blipFill>
        <p:spPr>
          <a:xfrm>
            <a:off x="8570063" y="1220646"/>
            <a:ext cx="1340556" cy="4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7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rectangular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2DD5FF41-2ED5-CDFD-3B58-845D01E4E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393" y="2143018"/>
            <a:ext cx="5471214" cy="41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Approximate the integral by a trapezoid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33734" y="3213556"/>
            <a:ext cx="51890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59" y="4970612"/>
            <a:ext cx="72038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rule is exact for the integration of linear functions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678C2-D03F-E7C8-D29D-FAA445DF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891" y="1327129"/>
            <a:ext cx="2301148" cy="1740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DE3E8-3221-F5E9-5F9A-7EA0E616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82" y="1744285"/>
            <a:ext cx="3551985" cy="906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7909D-E52E-F04C-7A10-47370ADF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772" y="3838430"/>
            <a:ext cx="4975593" cy="728386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4E31A71-8DB6-613A-9D4F-4CB37A19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28" y="4325350"/>
            <a:ext cx="2850074" cy="215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8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304" y="1324501"/>
            <a:ext cx="2728125" cy="621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0850" y="5943688"/>
            <a:ext cx="79158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Trapezoidal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trap</a:t>
            </a:r>
            <a:r>
              <a:rPr lang="en-US" sz="2200" dirty="0">
                <a:latin typeface="+mj-lt"/>
                <a:ea typeface="DejaVu Sans"/>
              </a:rPr>
              <a:t> = 16, way off and in the opposite direction relative to rectangle rule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5341F-C1E7-0C60-72BD-68BF04DBE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252" y="2207970"/>
            <a:ext cx="4505317" cy="33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040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684</Words>
  <Application>Microsoft Macintosh PowerPoint</Application>
  <PresentationFormat>Widescreen</PresentationFormat>
  <Paragraphs>105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Numerical integration</vt:lpstr>
      <vt:lpstr>Numerical integration: rectangular (midpoint) rule</vt:lpstr>
      <vt:lpstr>Numerical integration: rectangular (midpoint) rule</vt:lpstr>
      <vt:lpstr>Numerical integration: rectangular (midpoint) rule</vt:lpstr>
      <vt:lpstr>Extended (composite) rectangular rule</vt:lpstr>
      <vt:lpstr>Extended (composite) rectangular rule</vt:lpstr>
      <vt:lpstr>Numerical integration: trapezoidal rule</vt:lpstr>
      <vt:lpstr>Numerical integration: trapezoidal rule</vt:lpstr>
      <vt:lpstr>Extended trapezoidal rule</vt:lpstr>
      <vt:lpstr>Extended (composite) trapezoidal rule</vt:lpstr>
      <vt:lpstr>Numerical integration: Simpson’s rule</vt:lpstr>
      <vt:lpstr>Numerical integration: Simpson’s rule</vt:lpstr>
      <vt:lpstr>Numerical integration: Simpson’s rule</vt:lpstr>
      <vt:lpstr>Extended Simpson’s rule</vt:lpstr>
      <vt:lpstr>Extended Simpson’s rule</vt:lpstr>
      <vt:lpstr>Comparing the methods</vt:lpstr>
      <vt:lpstr>Adaptive quadrature</vt:lpstr>
      <vt:lpstr>Adaptive trapezoidal rule</vt:lpstr>
      <vt:lpstr>Adaptive Simpson rule</vt:lpstr>
      <vt:lpstr>Adaptive quadratures: Romberg method</vt:lpstr>
      <vt:lpstr>Romberg method</vt:lpstr>
      <vt:lpstr>Improper integrals</vt:lpstr>
      <vt:lpstr>Improper integrals: Singularities at endpoints</vt:lpstr>
      <vt:lpstr>Improper integrals: Singularities at endpoints</vt:lpstr>
      <vt:lpstr>Improper integrals: (Semi-)infinite intervals</vt:lpstr>
      <vt:lpstr>Improper integrals: Semi-infinite intervals</vt:lpstr>
      <vt:lpstr>Improper integrals: Infinite intervals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1174</cp:revision>
  <cp:lastPrinted>2018-05-12T22:28:36Z</cp:lastPrinted>
  <dcterms:created xsi:type="dcterms:W3CDTF">2018-05-07T16:28:28Z</dcterms:created>
  <dcterms:modified xsi:type="dcterms:W3CDTF">2023-05-01T22:56:02Z</dcterms:modified>
</cp:coreProperties>
</file>