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9" r:id="rId2"/>
    <p:sldId id="907" r:id="rId3"/>
    <p:sldId id="930" r:id="rId4"/>
    <p:sldId id="931" r:id="rId5"/>
    <p:sldId id="932" r:id="rId6"/>
    <p:sldId id="933" r:id="rId7"/>
    <p:sldId id="951" r:id="rId8"/>
    <p:sldId id="934" r:id="rId9"/>
    <p:sldId id="935" r:id="rId10"/>
    <p:sldId id="936" r:id="rId11"/>
    <p:sldId id="937" r:id="rId12"/>
    <p:sldId id="938" r:id="rId13"/>
    <p:sldId id="939" r:id="rId14"/>
    <p:sldId id="940" r:id="rId15"/>
    <p:sldId id="941" r:id="rId16"/>
    <p:sldId id="942" r:id="rId17"/>
    <p:sldId id="943" r:id="rId18"/>
    <p:sldId id="944" r:id="rId19"/>
    <p:sldId id="945" r:id="rId20"/>
    <p:sldId id="946" r:id="rId21"/>
    <p:sldId id="947" r:id="rId22"/>
    <p:sldId id="948" r:id="rId23"/>
    <p:sldId id="949" r:id="rId24"/>
    <p:sldId id="908" r:id="rId25"/>
    <p:sldId id="950" r:id="rId26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907"/>
            <p14:sldId id="930"/>
            <p14:sldId id="931"/>
            <p14:sldId id="932"/>
            <p14:sldId id="933"/>
            <p14:sldId id="951"/>
            <p14:sldId id="934"/>
            <p14:sldId id="935"/>
            <p14:sldId id="936"/>
            <p14:sldId id="937"/>
            <p14:sldId id="938"/>
            <p14:sldId id="939"/>
            <p14:sldId id="940"/>
            <p14:sldId id="941"/>
            <p14:sldId id="942"/>
            <p14:sldId id="943"/>
            <p14:sldId id="944"/>
            <p14:sldId id="945"/>
            <p14:sldId id="946"/>
            <p14:sldId id="947"/>
            <p14:sldId id="948"/>
            <p14:sldId id="949"/>
            <p14:sldId id="908"/>
            <p14:sldId id="9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14" autoAdjust="0"/>
    <p:restoredTop sz="94984" autoAdjust="0"/>
  </p:normalViewPr>
  <p:slideViewPr>
    <p:cSldViewPr snapToGrid="0">
      <p:cViewPr varScale="1">
        <p:scale>
          <a:sx n="130" d="100"/>
          <a:sy n="130" d="100"/>
        </p:scale>
        <p:origin x="93" y="14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21.02.2023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>
                <a:latin typeface="LM Sans 10" panose="00000500000000000000" pitchFamily="50" charset="0"/>
              </a:rPr>
              <a:t>Lecture 10: </a:t>
            </a:r>
            <a:r>
              <a:rPr lang="en-US" sz="2200" dirty="0">
                <a:latin typeface="LM Sans 10" panose="00000500000000000000" pitchFamily="50" charset="0"/>
              </a:rPr>
              <a:t>Ordinary Differential Equations Part II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February 21, 2023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141143-21CB-7E6D-DADA-52E3F27C9C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2451" y="3465933"/>
            <a:ext cx="1237980" cy="47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Leapfrog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96201" y="1303415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the RK2 (midpoint) method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1797D-4B5F-4553-3679-7D66873C879A}"/>
              </a:ext>
            </a:extLst>
          </p:cNvPr>
          <p:cNvSpPr txBox="1"/>
          <p:nvPr/>
        </p:nvSpPr>
        <p:spPr>
          <a:xfrm>
            <a:off x="896200" y="2918445"/>
            <a:ext cx="11027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Leapfrog method: given x(t) and x(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/2), estimate x(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and x(t+3h/2) using first equation only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93A103-735A-FF2F-4B56-73143A134B40}"/>
              </a:ext>
            </a:extLst>
          </p:cNvPr>
          <p:cNvSpPr txBox="1"/>
          <p:nvPr/>
        </p:nvSpPr>
        <p:spPr>
          <a:xfrm>
            <a:off x="851402" y="409277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Euler’s half-step is used in the first iteration only.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B48F97-FAEA-F9E3-669E-9EA635656B11}"/>
              </a:ext>
            </a:extLst>
          </p:cNvPr>
          <p:cNvSpPr txBox="1"/>
          <p:nvPr/>
        </p:nvSpPr>
        <p:spPr>
          <a:xfrm>
            <a:off x="7909971" y="3579722"/>
            <a:ext cx="2389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22EA6"/>
                </a:solidFill>
              </a:rPr>
              <a:t>Leapfrog method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AAC8-8E2B-E4A3-7346-7970F64C6143}"/>
              </a:ext>
            </a:extLst>
          </p:cNvPr>
          <p:cNvSpPr txBox="1"/>
          <p:nvPr/>
        </p:nvSpPr>
        <p:spPr>
          <a:xfrm>
            <a:off x="851402" y="5460445"/>
            <a:ext cx="60966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Error: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(per time step):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…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(N=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i="1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time steps):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6E0448-82A9-0FAB-65E5-43F3B25C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575" y="1090271"/>
            <a:ext cx="3451981" cy="1658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5CA581-09E0-2B76-A072-698B5E030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776" y="1813170"/>
            <a:ext cx="3355420" cy="2730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4E6AD9-58F2-70B2-F343-D61D5F02E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752" y="2111816"/>
            <a:ext cx="2507806" cy="4239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958C4F-CB2E-3E3B-E2B8-FC65A00E1F72}"/>
              </a:ext>
            </a:extLst>
          </p:cNvPr>
          <p:cNvSpPr txBox="1"/>
          <p:nvPr/>
        </p:nvSpPr>
        <p:spPr>
          <a:xfrm>
            <a:off x="8369476" y="1395748"/>
            <a:ext cx="51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RK2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DF424A-1B56-5D20-9B9E-841534C2592B}"/>
              </a:ext>
            </a:extLst>
          </p:cNvPr>
          <p:cNvSpPr txBox="1"/>
          <p:nvPr/>
        </p:nvSpPr>
        <p:spPr>
          <a:xfrm>
            <a:off x="8330807" y="1964781"/>
            <a:ext cx="516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leapfrog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5C6780-4D9F-D4AE-04F3-F5558A031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273" y="3495610"/>
            <a:ext cx="3979390" cy="53605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3A49792-6406-2C3B-719C-5A129227DC39}"/>
              </a:ext>
            </a:extLst>
          </p:cNvPr>
          <p:cNvSpPr txBox="1"/>
          <p:nvPr/>
        </p:nvSpPr>
        <p:spPr>
          <a:xfrm>
            <a:off x="851402" y="4575055"/>
            <a:ext cx="97831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method is </a:t>
            </a: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time reversible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By changing h-&gt;-h one recovers x(t) and x(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/2) from previous iteration.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3FBBDA-32A6-EF84-51F1-CEBFB38254E5}"/>
              </a:ext>
            </a:extLst>
          </p:cNvPr>
          <p:cNvSpPr txBox="1"/>
          <p:nvPr/>
        </p:nvSpPr>
        <p:spPr>
          <a:xfrm>
            <a:off x="6352449" y="6233061"/>
            <a:ext cx="3646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Odd powers in the global error propagated from Euler’s half-step at 1</a:t>
            </a:r>
            <a:r>
              <a:rPr lang="en-US" sz="1400" baseline="30000" dirty="0"/>
              <a:t>st</a:t>
            </a:r>
            <a:r>
              <a:rPr lang="en-US" sz="1400" dirty="0"/>
              <a:t> iteration</a:t>
            </a:r>
          </a:p>
        </p:txBody>
      </p:sp>
    </p:spTree>
    <p:extLst>
      <p:ext uri="{BB962C8B-B14F-4D97-AF65-F5344CB8AC3E}">
        <p14:creationId xmlns:p14="http://schemas.microsoft.com/office/powerpoint/2010/main" val="3592367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Leapfrog method implementation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7470B3-BE25-EAB5-3785-FEE78199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26" y="1864990"/>
            <a:ext cx="5639439" cy="2766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0B97CA-EAC6-84C7-224F-4981849D5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183" y="1864990"/>
            <a:ext cx="5072876" cy="253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1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Leapfrog method and non-linear pendulum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506B1-FE0A-AAA3-BD8C-BFC787C5B139}"/>
              </a:ext>
            </a:extLst>
          </p:cNvPr>
          <p:cNvSpPr txBox="1"/>
          <p:nvPr/>
        </p:nvSpPr>
        <p:spPr>
          <a:xfrm>
            <a:off x="710010" y="1223829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Time-reversal symmetry implies average energy conservation</a:t>
            </a:r>
            <a:endParaRPr lang="en-US" sz="20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0B3835-50DE-7595-E8DE-16BAEC0BB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182" y="1304895"/>
            <a:ext cx="2149985" cy="17798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B0238A-870B-5304-E6DF-695A5D1EC69C}"/>
              </a:ext>
            </a:extLst>
          </p:cNvPr>
          <p:cNvSpPr txBox="1"/>
          <p:nvPr/>
        </p:nvSpPr>
        <p:spPr>
          <a:xfrm>
            <a:off x="710010" y="1679641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pendulum energy is</a:t>
            </a:r>
            <a:endParaRPr lang="en-US" sz="20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557F69-4E9C-A254-6C6F-3B8BE2FE2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297" y="2135453"/>
            <a:ext cx="2523024" cy="4087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1DC0E9-56AB-A91A-0241-1472EC763FD5}"/>
              </a:ext>
            </a:extLst>
          </p:cNvPr>
          <p:cNvSpPr txBox="1"/>
          <p:nvPr/>
        </p:nvSpPr>
        <p:spPr>
          <a:xfrm>
            <a:off x="710009" y="2554560"/>
            <a:ext cx="80203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solve it with the leapfrog and RK2 methods and see how energy evolves with time </a:t>
            </a:r>
            <a:endParaRPr lang="en-US" sz="20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BA1B55E-15E5-F3C6-7EA1-2DEF9FE56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71" y="3469225"/>
            <a:ext cx="3883997" cy="296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464DAACF-4428-E817-9DEF-D6E184323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802" y="3523817"/>
            <a:ext cx="3671480" cy="28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5804A3-E90C-A260-1E9D-325A3B86DB5F}"/>
              </a:ext>
            </a:extLst>
          </p:cNvPr>
          <p:cNvSpPr txBox="1"/>
          <p:nvPr/>
        </p:nvSpPr>
        <p:spPr>
          <a:xfrm>
            <a:off x="9551157" y="5553105"/>
            <a:ext cx="119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h=0.1 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7586E7-FE6C-3DA6-1DBE-362F52E31330}"/>
              </a:ext>
            </a:extLst>
          </p:cNvPr>
          <p:cNvSpPr txBox="1"/>
          <p:nvPr/>
        </p:nvSpPr>
        <p:spPr>
          <a:xfrm>
            <a:off x="1674984" y="5634171"/>
            <a:ext cx="119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h=0.02 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13F6B3-9703-800D-28CD-1EEA72A3D64E}"/>
              </a:ext>
            </a:extLst>
          </p:cNvPr>
          <p:cNvSpPr txBox="1"/>
          <p:nvPr/>
        </p:nvSpPr>
        <p:spPr>
          <a:xfrm>
            <a:off x="710008" y="6385593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Energy is drifting in RK2 but conserved (on average) in leapfrog method</a:t>
            </a:r>
          </a:p>
        </p:txBody>
      </p:sp>
    </p:spTree>
    <p:extLst>
      <p:ext uri="{BB962C8B-B14F-4D97-AF65-F5344CB8AC3E}">
        <p14:creationId xmlns:p14="http://schemas.microsoft.com/office/powerpoint/2010/main" val="1944254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midpoint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AAC8-8E2B-E4A3-7346-7970F64C6143}"/>
              </a:ext>
            </a:extLst>
          </p:cNvPr>
          <p:cNvSpPr txBox="1"/>
          <p:nvPr/>
        </p:nvSpPr>
        <p:spPr>
          <a:xfrm>
            <a:off x="687629" y="1275132"/>
            <a:ext cx="94617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the error in the leapfrog method when integratin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 from t to </a:t>
            </a:r>
            <a:r>
              <a:rPr lang="en-US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in steps of h = H/N</a:t>
            </a:r>
            <a:endParaRPr lang="en-US" sz="18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(per time step):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…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(N=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H/h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time steps):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3FBBDA-32A6-EF84-51F1-CEBFB38254E5}"/>
              </a:ext>
            </a:extLst>
          </p:cNvPr>
          <p:cNvSpPr txBox="1"/>
          <p:nvPr/>
        </p:nvSpPr>
        <p:spPr>
          <a:xfrm>
            <a:off x="687629" y="2557264"/>
            <a:ext cx="844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Odd powers in the global error are propagated from Euler’s half-step at 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87999-5A7C-8CB7-CE9E-F720B8DC9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565" y="2529960"/>
            <a:ext cx="2507806" cy="423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3C99AA-1E29-03AF-5770-8B3054CA2D11}"/>
              </a:ext>
            </a:extLst>
          </p:cNvPr>
          <p:cNvSpPr txBox="1"/>
          <p:nvPr/>
        </p:nvSpPr>
        <p:spPr>
          <a:xfrm>
            <a:off x="687629" y="3148172"/>
            <a:ext cx="844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can be canceled out with an additional Euler half-step at the end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967A78-A343-4DC2-BD61-D4AF63BF65DA}"/>
              </a:ext>
            </a:extLst>
          </p:cNvPr>
          <p:cNvSpPr txBox="1"/>
          <p:nvPr/>
        </p:nvSpPr>
        <p:spPr>
          <a:xfrm>
            <a:off x="687629" y="3697715"/>
            <a:ext cx="10944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y</a:t>
            </a:r>
            <a:r>
              <a:rPr lang="en-US" baseline="-25000" dirty="0" err="1"/>
              <a:t>n</a:t>
            </a:r>
            <a:r>
              <a:rPr lang="en-US" dirty="0"/>
              <a:t> = x(</a:t>
            </a:r>
            <a:r>
              <a:rPr lang="en-US" dirty="0" err="1"/>
              <a:t>t+H-h</a:t>
            </a:r>
            <a:r>
              <a:rPr lang="en-US" dirty="0"/>
              <a:t>/2) and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= x(</a:t>
            </a:r>
            <a:r>
              <a:rPr lang="en-US" dirty="0" err="1"/>
              <a:t>t+H</a:t>
            </a:r>
            <a:r>
              <a:rPr lang="en-US" dirty="0"/>
              <a:t>) be the solution estimates resulting from the leapfrog method.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E8A220B-9F0E-CF4D-DD2F-E643684D0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27" y="4192731"/>
            <a:ext cx="3339966" cy="5556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FC0C90E-94C8-368F-2EC7-075FB2746E74}"/>
              </a:ext>
            </a:extLst>
          </p:cNvPr>
          <p:cNvSpPr txBox="1"/>
          <p:nvPr/>
        </p:nvSpPr>
        <p:spPr>
          <a:xfrm>
            <a:off x="4643607" y="4301302"/>
            <a:ext cx="272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22EA6"/>
                </a:solidFill>
              </a:rPr>
              <a:t>modified midpoint method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2A973D-D940-F5A1-195C-EFDDE51703E2}"/>
              </a:ext>
            </a:extLst>
          </p:cNvPr>
          <p:cNvSpPr txBox="1"/>
          <p:nvPr/>
        </p:nvSpPr>
        <p:spPr>
          <a:xfrm>
            <a:off x="687629" y="4850845"/>
            <a:ext cx="4666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error: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… (even powers only)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1F3FF9C-FD33-82E9-C1CF-C5E540B13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4234" y="4168303"/>
            <a:ext cx="3930137" cy="22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7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Bulirsch-Stoer</a:t>
            </a:r>
            <a:r>
              <a:rPr lang="en-US" dirty="0"/>
              <a:t>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AAC8-8E2B-E4A3-7346-7970F64C6143}"/>
              </a:ext>
            </a:extLst>
          </p:cNvPr>
          <p:cNvSpPr txBox="1"/>
          <p:nvPr/>
        </p:nvSpPr>
        <p:spPr>
          <a:xfrm>
            <a:off x="687628" y="1084544"/>
            <a:ext cx="9953075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error in the modified midpoint method when integratin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 from t to </a:t>
            </a:r>
            <a:r>
              <a:rPr lang="en-US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in steps of </a:t>
            </a:r>
            <a:r>
              <a:rPr lang="en-US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kern="150" baseline="-25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= H/n</a:t>
            </a:r>
            <a:endParaRPr lang="en-US" sz="18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+ … (even powers only)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3FBBDA-32A6-EF84-51F1-CEBFB38254E5}"/>
              </a:ext>
            </a:extLst>
          </p:cNvPr>
          <p:cNvSpPr txBox="1"/>
          <p:nvPr/>
        </p:nvSpPr>
        <p:spPr>
          <a:xfrm>
            <a:off x="687628" y="1989120"/>
            <a:ext cx="8442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Bulirsch-Stoer</a:t>
            </a:r>
            <a:r>
              <a:rPr lang="en-US" b="1" dirty="0"/>
              <a:t> method: </a:t>
            </a:r>
            <a:r>
              <a:rPr lang="en-US" dirty="0"/>
              <a:t>Use the modified midpoint method with various steps </a:t>
            </a:r>
            <a:r>
              <a:rPr lang="en-US" i="1" dirty="0"/>
              <a:t>n </a:t>
            </a:r>
            <a:r>
              <a:rPr lang="en-US" dirty="0"/>
              <a:t>to cancel error terms of higher and higher order (Richardson extrapolation, similar to Romberg integration)</a:t>
            </a:r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3C99AA-1E29-03AF-5770-8B3054CA2D11}"/>
              </a:ext>
            </a:extLst>
          </p:cNvPr>
          <p:cNvSpPr txBox="1"/>
          <p:nvPr/>
        </p:nvSpPr>
        <p:spPr>
          <a:xfrm>
            <a:off x="687628" y="2957584"/>
            <a:ext cx="915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i="1" dirty="0"/>
              <a:t>R</a:t>
            </a:r>
            <a:r>
              <a:rPr lang="en-US" i="1" baseline="-25000" dirty="0"/>
              <a:t>n,1</a:t>
            </a:r>
            <a:r>
              <a:rPr lang="en-US" dirty="0"/>
              <a:t> be an estimate of </a:t>
            </a:r>
            <a:r>
              <a:rPr lang="en-US" i="1" dirty="0"/>
              <a:t>x(</a:t>
            </a:r>
            <a:r>
              <a:rPr lang="en-US" i="1" dirty="0" err="1"/>
              <a:t>t+H</a:t>
            </a:r>
            <a:r>
              <a:rPr lang="en-US" i="1" dirty="0"/>
              <a:t>)</a:t>
            </a:r>
            <a:r>
              <a:rPr lang="en-US" dirty="0"/>
              <a:t> from the n-step modified midpoint method (</a:t>
            </a:r>
            <a:r>
              <a:rPr lang="en-US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i="1" kern="150" baseline="-25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= H/n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8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1DA81-2028-A16F-8DE4-18BC18824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677" y="3457183"/>
            <a:ext cx="2466493" cy="293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00C5AE-FE89-1366-C61A-F3D6068918C6}"/>
              </a:ext>
            </a:extLst>
          </p:cNvPr>
          <p:cNvSpPr txBox="1"/>
          <p:nvPr/>
        </p:nvSpPr>
        <p:spPr>
          <a:xfrm>
            <a:off x="687628" y="3867194"/>
            <a:ext cx="91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constructs high-order approximations </a:t>
            </a:r>
            <a:r>
              <a:rPr lang="en-US" i="1" dirty="0" err="1"/>
              <a:t>R</a:t>
            </a:r>
            <a:r>
              <a:rPr lang="en-US" i="1" baseline="-25000" dirty="0" err="1"/>
              <a:t>n,m</a:t>
            </a:r>
            <a:r>
              <a:rPr lang="en-US" dirty="0"/>
              <a:t> such that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CDE0E-46CE-0FB0-9F1E-1D6143B87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677" y="4274421"/>
            <a:ext cx="2581722" cy="3479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8D78F8-9194-4206-50C4-8A646311EA6A}"/>
              </a:ext>
            </a:extLst>
          </p:cNvPr>
          <p:cNvSpPr txBox="1"/>
          <p:nvPr/>
        </p:nvSpPr>
        <p:spPr>
          <a:xfrm>
            <a:off x="687628" y="4660257"/>
            <a:ext cx="915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Romberg integration one can derive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1C6D3C-ACCC-12D3-B8F6-5618815D0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241" y="5067484"/>
            <a:ext cx="3057251" cy="6323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ACC6D9-B3D7-8EC9-36A9-DF76C1FB14DA}"/>
              </a:ext>
            </a:extLst>
          </p:cNvPr>
          <p:cNvSpPr txBox="1"/>
          <p:nvPr/>
        </p:nvSpPr>
        <p:spPr>
          <a:xfrm>
            <a:off x="8314855" y="5214368"/>
            <a:ext cx="2221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srgbClr val="122EA6"/>
                </a:solidFill>
              </a:rPr>
              <a:t>Bulirsch-Stoer</a:t>
            </a:r>
            <a:r>
              <a:rPr lang="en-US" sz="1600" i="1" dirty="0">
                <a:solidFill>
                  <a:srgbClr val="122EA6"/>
                </a:solidFill>
              </a:rPr>
              <a:t>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CBFB6A-52FD-98B0-457C-5B4077ACBBAB}"/>
                  </a:ext>
                </a:extLst>
              </p:cNvPr>
              <p:cNvSpPr txBox="1"/>
              <p:nvPr/>
            </p:nvSpPr>
            <p:spPr>
              <a:xfrm>
                <a:off x="687628" y="5737701"/>
                <a:ext cx="91569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method stops when the desired accuracy is achieved, |</a:t>
                </a:r>
                <a:r>
                  <a:rPr lang="en-US" i="1" dirty="0"/>
                  <a:t>R</a:t>
                </a:r>
                <a:r>
                  <a:rPr lang="en-US" i="1" baseline="-25000" dirty="0"/>
                  <a:t>n,n</a:t>
                </a:r>
                <a:r>
                  <a:rPr lang="en-US" i="1" dirty="0"/>
                  <a:t>-R</a:t>
                </a:r>
                <a:r>
                  <a:rPr lang="en-US" i="1" baseline="-25000" dirty="0"/>
                  <a:t>n,n-1</a:t>
                </a:r>
                <a:r>
                  <a:rPr lang="en-US" dirty="0"/>
                  <a:t>|&lt;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CBFB6A-52FD-98B0-457C-5B4077AC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8" y="5737701"/>
                <a:ext cx="9156956" cy="369332"/>
              </a:xfrm>
              <a:prstGeom prst="rect">
                <a:avLst/>
              </a:prstGeom>
              <a:blipFill>
                <a:blip r:embed="rId5"/>
                <a:stretch>
                  <a:fillRect l="-599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5254B3B-E03D-2C90-D713-B2B3DAB4711C}"/>
              </a:ext>
            </a:extLst>
          </p:cNvPr>
          <p:cNvSpPr txBox="1"/>
          <p:nvPr/>
        </p:nvSpPr>
        <p:spPr>
          <a:xfrm>
            <a:off x="687628" y="6161432"/>
            <a:ext cx="9156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/>
              <a:t>n</a:t>
            </a:r>
            <a:r>
              <a:rPr lang="en-US" dirty="0"/>
              <a:t> grows too large, it is better to split the (</a:t>
            </a:r>
            <a:r>
              <a:rPr lang="en-US" dirty="0" err="1"/>
              <a:t>t,t+H</a:t>
            </a:r>
            <a:r>
              <a:rPr lang="en-US" dirty="0"/>
              <a:t>) interval into two subintervals (</a:t>
            </a:r>
            <a:r>
              <a:rPr lang="en-US" dirty="0" err="1"/>
              <a:t>t,t+H</a:t>
            </a:r>
            <a:r>
              <a:rPr lang="en-US" dirty="0"/>
              <a:t>/2) &amp; (</a:t>
            </a:r>
            <a:r>
              <a:rPr lang="en-US" dirty="0" err="1"/>
              <a:t>t+H</a:t>
            </a:r>
            <a:r>
              <a:rPr lang="en-US" dirty="0"/>
              <a:t>/2,t+H) and apply the method recursively to each of them</a:t>
            </a:r>
          </a:p>
        </p:txBody>
      </p:sp>
    </p:spTree>
    <p:extLst>
      <p:ext uri="{BB962C8B-B14F-4D97-AF65-F5344CB8AC3E}">
        <p14:creationId xmlns:p14="http://schemas.microsoft.com/office/powerpoint/2010/main" val="400910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Bulirsch-Stoer</a:t>
            </a:r>
            <a:r>
              <a:rPr lang="en-US" dirty="0"/>
              <a:t> method implementation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C57AC-77AB-C912-5DDF-B700A7138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96" y="1313862"/>
            <a:ext cx="10240207" cy="474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78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Bulirsch-Stoer</a:t>
            </a:r>
            <a:r>
              <a:rPr lang="en-US" dirty="0"/>
              <a:t> method implementation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52A58F-B29D-BF3E-CEBB-A8DA8A12D247}"/>
              </a:ext>
            </a:extLst>
          </p:cNvPr>
          <p:cNvSpPr txBox="1"/>
          <p:nvPr/>
        </p:nvSpPr>
        <p:spPr>
          <a:xfrm>
            <a:off x="687628" y="1084544"/>
            <a:ext cx="9953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N-step </a:t>
            </a:r>
            <a:r>
              <a:rPr lang="en-US" sz="18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Bulirsch-Stoer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apply the H step N times:</a:t>
            </a:r>
            <a:endParaRPr lang="en-US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90B1C-2DF8-DC78-E42A-E979A427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09" y="1812928"/>
            <a:ext cx="9693982" cy="234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92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Bulirsch-Stoer</a:t>
            </a:r>
            <a:r>
              <a:rPr lang="en-US" dirty="0"/>
              <a:t> method and non-linear pendulum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506B1-FE0A-AAA3-BD8C-BFC787C5B139}"/>
              </a:ext>
            </a:extLst>
          </p:cNvPr>
          <p:cNvSpPr txBox="1"/>
          <p:nvPr/>
        </p:nvSpPr>
        <p:spPr>
          <a:xfrm>
            <a:off x="710010" y="1223829"/>
            <a:ext cx="82429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Apply the method to non-linear pendulum with the initial H = 10 (single step) and a maximum of 10 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substeps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The method will adjust H as needed.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0B3835-50DE-7595-E8DE-16BAEC0BB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182" y="1304895"/>
            <a:ext cx="2149985" cy="1779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75A8DC-4197-5950-3A3F-38DEB7287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19" y="2036627"/>
            <a:ext cx="5483854" cy="1382277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F56838E4-A33D-3E98-2CD1-4D29707A3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41" y="3556496"/>
            <a:ext cx="5072419" cy="262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05A7870-FA85-1A88-3CA9-0B974A66F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884" y="3556496"/>
            <a:ext cx="3362094" cy="262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5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Bulirsch-Stoer</a:t>
            </a:r>
            <a:r>
              <a:rPr lang="en-US" dirty="0"/>
              <a:t> method and the comet motion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506B1-FE0A-AAA3-BD8C-BFC787C5B139}"/>
              </a:ext>
            </a:extLst>
          </p:cNvPr>
          <p:cNvSpPr txBox="1"/>
          <p:nvPr/>
        </p:nvSpPr>
        <p:spPr>
          <a:xfrm>
            <a:off x="710010" y="1223829"/>
            <a:ext cx="8242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Same for the comet motion. Accuracy: 1 km per day</a:t>
            </a:r>
          </a:p>
        </p:txBody>
      </p:sp>
      <p:pic>
        <p:nvPicPr>
          <p:cNvPr id="4" name="Picture 3" descr="A picture containing sky, line, colorful, smoke&#10;&#10;Description automatically generated">
            <a:extLst>
              <a:ext uri="{FF2B5EF4-FFF2-40B4-BE49-F238E27FC236}">
                <a16:creationId xmlns:a16="http://schemas.microsoft.com/office/drawing/2014/main" id="{600E52BD-A603-D0D3-0AA6-3E7C622D8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202" y="1371245"/>
            <a:ext cx="3804016" cy="1365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D63120-13C8-48F5-1C8D-E58114B8D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82" y="1703494"/>
            <a:ext cx="5911097" cy="1083157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721A9DD6-4EDF-287D-0347-5B30B344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5" y="3163773"/>
            <a:ext cx="3612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54BB6EF-8DA7-122B-4487-F5BC0DA2B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80" y="3239709"/>
            <a:ext cx="3485987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2A75C894-1CB8-4C1D-9E34-00B54AD51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392" y="3239709"/>
            <a:ext cx="388581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270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506B1-FE0A-AAA3-BD8C-BFC787C5B139}"/>
              </a:ext>
            </a:extLst>
          </p:cNvPr>
          <p:cNvSpPr txBox="1"/>
          <p:nvPr/>
        </p:nvSpPr>
        <p:spPr>
          <a:xfrm>
            <a:off x="710010" y="1223829"/>
            <a:ext cx="824292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SIR model is the simplest model for infection disease dynamics in the population. The population is split into susceptible (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), infected (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), and recovered/immune (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parts.</a:t>
            </a:r>
          </a:p>
          <a:p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SIR equations read: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72448E2-15F5-2E59-2D65-7AB38BEE9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4355" y="3153561"/>
            <a:ext cx="1729146" cy="18170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E8EE48-4068-64D3-5663-9192590ED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90" y="5158119"/>
            <a:ext cx="4293929" cy="3282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C30D3C-8A7B-D8B9-D084-F0F4FA93E5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940" y="5584129"/>
            <a:ext cx="4131000" cy="27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837D5A-25CB-93A5-7267-7D4F38514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811" y="5934385"/>
            <a:ext cx="8517834" cy="3746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88321C-CB6B-1B3F-04BB-FCFBB38D1C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4344" y="3015034"/>
            <a:ext cx="4969459" cy="18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39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time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51403" y="1134822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 a single ODE we devised an adaptive RK4 scheme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2E3793-2D08-39C0-4563-CA1FFBAD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009" y="1688048"/>
            <a:ext cx="1237980" cy="477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51403" y="2275096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Time step is adjusted 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1A629A-0627-8879-1F81-B101033DDF67}"/>
                  </a:ext>
                </a:extLst>
              </p:cNvPr>
              <p:cNvSpPr txBox="1"/>
              <p:nvPr/>
            </p:nvSpPr>
            <p:spPr>
              <a:xfrm>
                <a:off x="851403" y="3133796"/>
                <a:ext cx="97831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𝑅𝐾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𝑅𝐾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d>
                      <m:dPr>
                        <m:ctrlP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5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𝑅𝐾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i="1" kern="15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5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1A629A-0627-8879-1F81-B101033DD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03" y="3133796"/>
                <a:ext cx="9783130" cy="400110"/>
              </a:xfrm>
              <a:prstGeom prst="rect">
                <a:avLst/>
              </a:prstGeom>
              <a:blipFill>
                <a:blip r:embed="rId4"/>
                <a:stretch>
                  <a:fillRect l="-68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E1797D-4B5F-4553-3679-7D66873C879A}"/>
                  </a:ext>
                </a:extLst>
              </p:cNvPr>
              <p:cNvSpPr txBox="1"/>
              <p:nvPr/>
            </p:nvSpPr>
            <p:spPr>
              <a:xfrm>
                <a:off x="851403" y="3616133"/>
                <a:ext cx="97831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How to generalize </a:t>
                </a:r>
                <a14:m>
                  <m:oMath xmlns:m="http://schemas.openxmlformats.org/officeDocument/2006/math">
                    <m:r>
                      <a:rPr lang="en-US" sz="2000" i="1" kern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=|x</a:t>
                </a:r>
                <a:r>
                  <a:rPr lang="en-US" sz="2000" kern="150" baseline="-250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-x</a:t>
                </a:r>
                <a:r>
                  <a:rPr lang="en-US" sz="2000" kern="150" baseline="-250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| it to system of ODEs where we have a state vector </a:t>
                </a:r>
                <a:r>
                  <a:rPr lang="en-US" sz="2000" b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E1797D-4B5F-4553-3679-7D66873C8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03" y="3616133"/>
                <a:ext cx="9783130" cy="400110"/>
              </a:xfrm>
              <a:prstGeom prst="rect">
                <a:avLst/>
              </a:prstGeom>
              <a:blipFill>
                <a:blip r:embed="rId5"/>
                <a:stretch>
                  <a:fillRect l="-685"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>
            <a:extLst>
              <a:ext uri="{FF2B5EF4-FFF2-40B4-BE49-F238E27FC236}">
                <a16:creationId xmlns:a16="http://schemas.microsoft.com/office/drawing/2014/main" id="{524F8023-FC09-F6A4-B5F0-F71BD18BA6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0692" y="2563689"/>
            <a:ext cx="1657350" cy="447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73D04F-0B90-525A-7DCB-F7C77F990A3B}"/>
              </a:ext>
            </a:extLst>
          </p:cNvPr>
          <p:cNvSpPr txBox="1"/>
          <p:nvPr/>
        </p:nvSpPr>
        <p:spPr>
          <a:xfrm>
            <a:off x="851403" y="4098470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answer depends on the physical problem at hand. One could take for example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3AEFFC7-1DF4-B72F-D00A-5BA4A67542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58608" y="4617065"/>
            <a:ext cx="1274784" cy="2415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959951-7762-4C0A-6567-F6C9D0054467}"/>
                  </a:ext>
                </a:extLst>
              </p:cNvPr>
              <p:cNvSpPr txBox="1"/>
              <p:nvPr/>
            </p:nvSpPr>
            <p:spPr>
              <a:xfrm>
                <a:off x="851403" y="5097031"/>
                <a:ext cx="978313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Alternatively, if the accuracy of only one variable matters (e.g. the position but not velocity), one can use just this one coordinate to define </a:t>
                </a:r>
                <a14:m>
                  <m:oMath xmlns:m="http://schemas.openxmlformats.org/officeDocument/2006/math">
                    <m:r>
                      <a:rPr lang="en-US" sz="2000" i="1" kern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959951-7762-4C0A-6567-F6C9D0054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03" y="5097031"/>
                <a:ext cx="9783130" cy="707886"/>
              </a:xfrm>
              <a:prstGeom prst="rect">
                <a:avLst/>
              </a:prstGeom>
              <a:blipFill>
                <a:blip r:embed="rId10"/>
                <a:stretch>
                  <a:fillRect l="-685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43270D3-FD25-15A9-7379-7183AC6C92C6}"/>
              </a:ext>
            </a:extLst>
          </p:cNvPr>
          <p:cNvSpPr txBox="1"/>
          <p:nvPr/>
        </p:nvSpPr>
        <p:spPr>
          <a:xfrm>
            <a:off x="851403" y="5929641"/>
            <a:ext cx="97831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implementation of the adaptive step in systems of ODEs should thus allow for flexibility to define the accuracy</a:t>
            </a:r>
          </a:p>
        </p:txBody>
      </p:sp>
    </p:spTree>
    <p:extLst>
      <p:ext uri="{BB962C8B-B14F-4D97-AF65-F5344CB8AC3E}">
        <p14:creationId xmlns:p14="http://schemas.microsoft.com/office/powerpoint/2010/main" val="3681384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506B1-FE0A-AAA3-BD8C-BFC787C5B139}"/>
              </a:ext>
            </a:extLst>
          </p:cNvPr>
          <p:cNvSpPr txBox="1"/>
          <p:nvPr/>
        </p:nvSpPr>
        <p:spPr>
          <a:xfrm>
            <a:off x="710010" y="1223829"/>
            <a:ext cx="8242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Solve the SIR model equations using e.g. 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Bulirsch-Stoer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32EF03-53BD-4332-36ED-6C619CE9D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64" y="2321778"/>
            <a:ext cx="4196553" cy="16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27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model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506B1-FE0A-AAA3-BD8C-BFC787C5B139}"/>
              </a:ext>
            </a:extLst>
          </p:cNvPr>
          <p:cNvSpPr txBox="1"/>
          <p:nvPr/>
        </p:nvSpPr>
        <p:spPr>
          <a:xfrm>
            <a:off x="710010" y="1223829"/>
            <a:ext cx="82429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Solve the SIR model equations using e.g. 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Bulirsch-Stoer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9D1FED4-055F-E2BF-71EB-7A99B5B5D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259" y="1831635"/>
            <a:ext cx="4825344" cy="380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32EF03-53BD-4332-36ED-6C619CE9D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64" y="2321778"/>
            <a:ext cx="4196553" cy="16818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1B2899-D1E5-57B3-957A-ADC389E313F4}"/>
              </a:ext>
            </a:extLst>
          </p:cNvPr>
          <p:cNvSpPr txBox="1"/>
          <p:nvPr/>
        </p:nvSpPr>
        <p:spPr>
          <a:xfrm>
            <a:off x="710010" y="5431894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One can clearly see the initial exponential phase of the epidemic, and its end once a sufficient fraction of the population obtained immunity.</a:t>
            </a:r>
          </a:p>
        </p:txBody>
      </p:sp>
    </p:spTree>
    <p:extLst>
      <p:ext uri="{BB962C8B-B14F-4D97-AF65-F5344CB8AC3E}">
        <p14:creationId xmlns:p14="http://schemas.microsoft.com/office/powerpoint/2010/main" val="451480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SIR model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506B1-FE0A-AAA3-BD8C-BFC787C5B139}"/>
                  </a:ext>
                </a:extLst>
              </p:cNvPr>
              <p:cNvSpPr txBox="1"/>
              <p:nvPr/>
            </p:nvSpPr>
            <p:spPr>
              <a:xfrm>
                <a:off x="710010" y="1223829"/>
                <a:ext cx="953036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What if the immunity disappears with time? </a:t>
                </a:r>
              </a:p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Introduce the loss of immunity rate </a:t>
                </a:r>
                <a14:m>
                  <m:oMath xmlns:m="http://schemas.openxmlformats.org/officeDocument/2006/math">
                    <m:r>
                      <a:rPr lang="en-US" sz="2000" i="1" kern="1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𝜅</m:t>
                    </m:r>
                  </m:oMath>
                </a14:m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506B1-FE0A-AAA3-BD8C-BFC787C5B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10" y="1223829"/>
                <a:ext cx="9530360" cy="707886"/>
              </a:xfrm>
              <a:prstGeom prst="rect">
                <a:avLst/>
              </a:prstGeom>
              <a:blipFill>
                <a:blip r:embed="rId2"/>
                <a:stretch>
                  <a:fillRect l="-639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>
            <a:extLst>
              <a:ext uri="{FF2B5EF4-FFF2-40B4-BE49-F238E27FC236}">
                <a16:creationId xmlns:a16="http://schemas.microsoft.com/office/drawing/2014/main" id="{C1883D8D-C175-0C78-AFDD-C6906B78B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3935" y="2035466"/>
            <a:ext cx="1634251" cy="1479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169B50-58B9-5B5F-C00C-C5F93FA06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10" y="3655514"/>
            <a:ext cx="5041148" cy="28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18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SIR model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506B1-FE0A-AAA3-BD8C-BFC787C5B139}"/>
                  </a:ext>
                </a:extLst>
              </p:cNvPr>
              <p:cNvSpPr txBox="1"/>
              <p:nvPr/>
            </p:nvSpPr>
            <p:spPr>
              <a:xfrm>
                <a:off x="710010" y="1223829"/>
                <a:ext cx="953036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What if the immunity disappears with time? </a:t>
                </a:r>
              </a:p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Introduce the loss of immunity rate </a:t>
                </a:r>
                <a14:m>
                  <m:oMath xmlns:m="http://schemas.openxmlformats.org/officeDocument/2006/math">
                    <m:r>
                      <a:rPr lang="en-US" sz="2000" i="1" kern="1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𝜅</m:t>
                    </m:r>
                  </m:oMath>
                </a14:m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506B1-FE0A-AAA3-BD8C-BFC787C5B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10" y="1223829"/>
                <a:ext cx="9530360" cy="707886"/>
              </a:xfrm>
              <a:prstGeom prst="rect">
                <a:avLst/>
              </a:prstGeom>
              <a:blipFill>
                <a:blip r:embed="rId2"/>
                <a:stretch>
                  <a:fillRect l="-639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>
            <a:extLst>
              <a:ext uri="{FF2B5EF4-FFF2-40B4-BE49-F238E27FC236}">
                <a16:creationId xmlns:a16="http://schemas.microsoft.com/office/drawing/2014/main" id="{C1883D8D-C175-0C78-AFDD-C6906B78B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3935" y="2035466"/>
            <a:ext cx="1634251" cy="1479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169B50-58B9-5B5F-C00C-C5F93FA06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10" y="3655514"/>
            <a:ext cx="5041148" cy="2857198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A8190331-218A-FCF1-48DF-8EDC2A312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62193"/>
            <a:ext cx="5572125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261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 problems and the shooting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51403" y="133947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Sometimes we have equations, such as vertically thrown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51403" y="2620087"/>
            <a:ext cx="59861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 boundary conditions, e.g. x(0) = 0 and x(10) = 0 instead of initial conditions v(0) = v</a:t>
            </a:r>
            <a:r>
              <a:rPr lang="en-US" sz="2000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1797D-4B5F-4553-3679-7D66873C879A}"/>
              </a:ext>
            </a:extLst>
          </p:cNvPr>
          <p:cNvSpPr txBox="1"/>
          <p:nvPr/>
        </p:nvSpPr>
        <p:spPr>
          <a:xfrm>
            <a:off x="851403" y="3639312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How to solve this problem?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93A103-735A-FF2F-4B56-73143A134B40}"/>
              </a:ext>
            </a:extLst>
          </p:cNvPr>
          <p:cNvSpPr txBox="1"/>
          <p:nvPr/>
        </p:nvSpPr>
        <p:spPr>
          <a:xfrm>
            <a:off x="851403" y="4247705"/>
            <a:ext cx="76238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the shooting method one takes trial values of v</a:t>
            </a:r>
            <a:r>
              <a:rPr lang="en-US" sz="2000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until finding the one where the solution satisfies the boundary condition x(10) = 0.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FA7C0-88C5-4450-7A51-FA5DD492BC63}"/>
              </a:ext>
            </a:extLst>
          </p:cNvPr>
          <p:cNvSpPr txBox="1"/>
          <p:nvPr/>
        </p:nvSpPr>
        <p:spPr>
          <a:xfrm>
            <a:off x="851402" y="5163874"/>
            <a:ext cx="73418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 find v</a:t>
            </a:r>
            <a:r>
              <a:rPr lang="en-US" sz="2000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efficiently one combines numerical ODE method (e.g. RK4) with non-linear equation solver (e.g. bisection method).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93B574-7975-8478-979F-DE4E3A4D0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27" y="1729970"/>
            <a:ext cx="914424" cy="930753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062502A1-A019-0508-91D3-33AD4BF5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785" y="1849310"/>
            <a:ext cx="3524317" cy="2190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845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Shooting method for vertically thrown object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4EAEC-9BDC-6CB0-EBBC-9F5DD5F26B39}"/>
              </a:ext>
            </a:extLst>
          </p:cNvPr>
          <p:cNvSpPr txBox="1"/>
          <p:nvPr/>
        </p:nvSpPr>
        <p:spPr>
          <a:xfrm>
            <a:off x="771449" y="1165086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Search for v0 using bisection method and solve the intermediate ODEs using RK4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30A729-541D-8953-8B46-938A715D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906" y="1594289"/>
            <a:ext cx="6528187" cy="494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9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Multi-dimensional RK4 with adaptive time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642637-C7BA-49A8-1A23-D9A328499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669" y="2087534"/>
            <a:ext cx="3227353" cy="3843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F941A-7AC3-9E7E-5DEE-9C3B06B05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83" y="1333244"/>
            <a:ext cx="6724800" cy="293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89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time step RK4 for non-linear pendulum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EF5268-07C9-5BF8-EB2F-70682ACF5698}"/>
                  </a:ext>
                </a:extLst>
              </p:cNvPr>
              <p:cNvSpPr txBox="1"/>
              <p:nvPr/>
            </p:nvSpPr>
            <p:spPr>
              <a:xfrm>
                <a:off x="600828" y="1340023"/>
                <a:ext cx="80203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Initially at rest at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=179</m:t>
                    </m:r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°≈0.994</m:t>
                    </m:r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en-US" sz="2000" i="1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EF5268-07C9-5BF8-EB2F-70682ACF5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" y="1340023"/>
                <a:ext cx="8020337" cy="400110"/>
              </a:xfrm>
              <a:prstGeom prst="rect">
                <a:avLst/>
              </a:prstGeom>
              <a:blipFill>
                <a:blip r:embed="rId2"/>
                <a:stretch>
                  <a:fillRect l="-83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193B8D4-A8EC-1569-6C74-96EF1980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716" y="1331342"/>
            <a:ext cx="2149985" cy="1779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17CDE9-C7B6-A9A2-FE64-8516E2247DDB}"/>
              </a:ext>
            </a:extLst>
          </p:cNvPr>
          <p:cNvSpPr txBox="1"/>
          <p:nvPr/>
        </p:nvSpPr>
        <p:spPr>
          <a:xfrm>
            <a:off x="5790818" y="1347845"/>
            <a:ext cx="27168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L=0.1 m, g=9.81 m/s</a:t>
            </a:r>
            <a:r>
              <a:rPr lang="en-US" sz="2000" kern="150" baseline="30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i="1" kern="150" baseline="300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506B1-FE0A-AAA3-BD8C-BFC787C5B139}"/>
                  </a:ext>
                </a:extLst>
              </p:cNvPr>
              <p:cNvSpPr txBox="1"/>
              <p:nvPr/>
            </p:nvSpPr>
            <p:spPr>
              <a:xfrm>
                <a:off x="600828" y="1878922"/>
                <a:ext cx="80203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Accuracy: only the angle </a:t>
                </a:r>
                <a14:m>
                  <m:oMath xmlns:m="http://schemas.openxmlformats.org/officeDocument/2006/math">
                    <m:r>
                      <a:rPr lang="en-US" sz="2000" i="1" kern="15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matters</a:t>
                </a:r>
                <a:endParaRPr lang="en-US" sz="20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9506B1-FE0A-AAA3-BD8C-BFC787C5B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" y="1878922"/>
                <a:ext cx="8020337" cy="400110"/>
              </a:xfrm>
              <a:prstGeom prst="rect">
                <a:avLst/>
              </a:prstGeom>
              <a:blipFill>
                <a:blip r:embed="rId4"/>
                <a:stretch>
                  <a:fillRect l="-837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114A8A19-2E90-94F5-C530-1C9AD27D7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10" y="3456513"/>
            <a:ext cx="6094080" cy="318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98660D-1B1F-F30F-4EE0-0DA823885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010" y="2286825"/>
            <a:ext cx="6950710" cy="10722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4CFCF3-EF23-7E49-745D-5152B83464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060" y="2010875"/>
            <a:ext cx="3178712" cy="473541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C65772-DDA2-FF46-5B2A-6E8C27274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374" y="3498905"/>
            <a:ext cx="4188786" cy="327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Comet motion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 descr="A picture containing sky, line, colorful, smoke&#10;&#10;Description automatically generated">
            <a:extLst>
              <a:ext uri="{FF2B5EF4-FFF2-40B4-BE49-F238E27FC236}">
                <a16:creationId xmlns:a16="http://schemas.microsoft.com/office/drawing/2014/main" id="{4C46B572-8CA4-B1E4-5001-53E5E56C4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46" y="1623774"/>
            <a:ext cx="4479678" cy="16078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DFFF36-77D6-20C4-6DE6-12D70769249B}"/>
              </a:ext>
            </a:extLst>
          </p:cNvPr>
          <p:cNvSpPr txBox="1"/>
          <p:nvPr/>
        </p:nvSpPr>
        <p:spPr>
          <a:xfrm>
            <a:off x="682715" y="1165086"/>
            <a:ext cx="43032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Exercise 8.10 (M. Newman, </a:t>
            </a:r>
            <a:r>
              <a:rPr lang="en-US" sz="14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Computational Physics</a:t>
            </a:r>
            <a:r>
              <a:rPr lang="en-US" sz="14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B2D9A88-93DD-CD97-B020-B186BD6E7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982" y="1958487"/>
            <a:ext cx="1908472" cy="5194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B6054E5-7EA9-4F6F-C1A2-DA21168597DB}"/>
              </a:ext>
            </a:extLst>
          </p:cNvPr>
          <p:cNvSpPr txBox="1"/>
          <p:nvPr/>
        </p:nvSpPr>
        <p:spPr>
          <a:xfrm>
            <a:off x="682716" y="3231651"/>
            <a:ext cx="71283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Angular momentum conserved, the motion is in the plane (z=0), only two equations needed</a:t>
            </a:r>
            <a:endParaRPr lang="en-US" sz="20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2F9FD6-84C2-63BF-57B2-255F5759A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543" y="3984038"/>
            <a:ext cx="1776965" cy="12940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5DB5C8-D300-ED2E-DFB5-74CEC2F9F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115" y="4321503"/>
            <a:ext cx="2205895" cy="5194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B1A566-1518-6632-FC86-DCC96A06E8F2}"/>
                  </a:ext>
                </a:extLst>
              </p:cNvPr>
              <p:cNvSpPr txBox="1"/>
              <p:nvPr/>
            </p:nvSpPr>
            <p:spPr>
              <a:xfrm>
                <a:off x="682715" y="5338971"/>
                <a:ext cx="7128354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Initial conditions: </a:t>
                </a:r>
                <a:endParaRPr lang="en-US" sz="2000" b="0" i="1" kern="150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kern="15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m, y(0) = 0</a:t>
                </a:r>
              </a:p>
              <a:p>
                <a:r>
                  <a:rPr lang="en-US" sz="2000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000" kern="150" baseline="-2500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(0) = 0, </a:t>
                </a:r>
                <a:r>
                  <a:rPr lang="en-US" sz="2000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000" kern="150" baseline="-2500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(0) = 500 m/s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B1A566-1518-6632-FC86-DCC96A06E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15" y="5338971"/>
                <a:ext cx="7128354" cy="1015663"/>
              </a:xfrm>
              <a:prstGeom prst="rect">
                <a:avLst/>
              </a:prstGeom>
              <a:blipFill>
                <a:blip r:embed="rId6"/>
                <a:stretch>
                  <a:fillRect l="-941" t="-3012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8D51FCA1-05FC-7025-B225-A3402A867F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1102" y="3942594"/>
            <a:ext cx="4893257" cy="21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1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Comet motion: RK4 with fixed time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7B834A-31A6-5EB1-E6D0-98FE43D40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87" y="1234906"/>
            <a:ext cx="5513759" cy="9307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AB28D1-22DB-809E-459B-072FDED4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99" y="2364998"/>
            <a:ext cx="4583759" cy="3712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F42261-8FA5-D623-3DA6-0C7BCAC13513}"/>
              </a:ext>
            </a:extLst>
          </p:cNvPr>
          <p:cNvSpPr txBox="1"/>
          <p:nvPr/>
        </p:nvSpPr>
        <p:spPr>
          <a:xfrm>
            <a:off x="796087" y="6277142"/>
            <a:ext cx="9644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Nice elliptic shape but are we wasting computational resources (time step very small)</a:t>
            </a:r>
            <a:endParaRPr lang="en-US" sz="20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320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Comet motion: RK4 with fixed time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7B834A-31A6-5EB1-E6D0-98FE43D40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87" y="1234906"/>
            <a:ext cx="5513759" cy="9307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AB28D1-22DB-809E-459B-072FDED45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499" y="2364998"/>
            <a:ext cx="4583759" cy="3712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F42261-8FA5-D623-3DA6-0C7BCAC13513}"/>
              </a:ext>
            </a:extLst>
          </p:cNvPr>
          <p:cNvSpPr txBox="1"/>
          <p:nvPr/>
        </p:nvSpPr>
        <p:spPr>
          <a:xfrm>
            <a:off x="796087" y="6277142"/>
            <a:ext cx="96444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Nice elliptic shape but are we wasting computational resources (time step very small)</a:t>
            </a:r>
            <a:endParaRPr lang="en-US" sz="20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302E9C-7078-29E1-9316-6EC5F2BA8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082" y="2366203"/>
            <a:ext cx="4438455" cy="371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901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Comet motion: RK4 with adaptive time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71FEAE-D849-71ED-52D1-38933209A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875" y="1165086"/>
            <a:ext cx="6705775" cy="185606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CF5DEBF-AC4D-0D76-C61B-546B4463A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15" y="3128249"/>
            <a:ext cx="4371976" cy="350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4A52D542-4F63-F03B-4F71-95699D1FD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926" y="3128249"/>
            <a:ext cx="4393210" cy="35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10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Comet motion: RK4 with adaptive time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D892759-CF91-8132-C8C8-AF218C49E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80" y="2320760"/>
            <a:ext cx="4357484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D8E6DF0-2E88-0609-C820-3285B9C8D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107" y="2320760"/>
            <a:ext cx="485726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4643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1227</Words>
  <Application>Microsoft Office PowerPoint</Application>
  <PresentationFormat>Widescreen</PresentationFormat>
  <Paragraphs>101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Adaptive time step</vt:lpstr>
      <vt:lpstr>Multi-dimensional RK4 with adaptive time step</vt:lpstr>
      <vt:lpstr>Adaptive time step RK4 for non-linear pendulum</vt:lpstr>
      <vt:lpstr>Comet motion</vt:lpstr>
      <vt:lpstr>Comet motion: RK4 with fixed time step</vt:lpstr>
      <vt:lpstr>Comet motion: RK4 with fixed time step</vt:lpstr>
      <vt:lpstr>Comet motion: RK4 with adaptive time step</vt:lpstr>
      <vt:lpstr>Comet motion: RK4 with adaptive time step</vt:lpstr>
      <vt:lpstr>Leapfrog method</vt:lpstr>
      <vt:lpstr>Leapfrog method implementation</vt:lpstr>
      <vt:lpstr>Leapfrog method and non-linear pendulum</vt:lpstr>
      <vt:lpstr>Modified midpoint method</vt:lpstr>
      <vt:lpstr>Bulirsch-Stoer method</vt:lpstr>
      <vt:lpstr>Bulirsch-Stoer method implementation</vt:lpstr>
      <vt:lpstr>Bulirsch-Stoer method implementation</vt:lpstr>
      <vt:lpstr>Bulirsch-Stoer method and non-linear pendulum</vt:lpstr>
      <vt:lpstr>Bulirsch-Stoer method and the comet motion</vt:lpstr>
      <vt:lpstr>SIR model</vt:lpstr>
      <vt:lpstr>SIR model</vt:lpstr>
      <vt:lpstr>SIR model</vt:lpstr>
      <vt:lpstr>Modified SIR model</vt:lpstr>
      <vt:lpstr>Modified SIR model</vt:lpstr>
      <vt:lpstr>Boundary value problems and the shooting method</vt:lpstr>
      <vt:lpstr>Shooting method for vertically thrown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 Volodymyr</cp:lastModifiedBy>
  <cp:revision>1201</cp:revision>
  <cp:lastPrinted>2018-05-12T22:28:36Z</cp:lastPrinted>
  <dcterms:created xsi:type="dcterms:W3CDTF">2018-05-07T16:28:28Z</dcterms:created>
  <dcterms:modified xsi:type="dcterms:W3CDTF">2023-02-21T21:56:59Z</dcterms:modified>
</cp:coreProperties>
</file>