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2" r:id="rId17"/>
    <p:sldId id="921" r:id="rId18"/>
    <p:sldId id="893" r:id="rId19"/>
    <p:sldId id="923" r:id="rId20"/>
    <p:sldId id="924" r:id="rId21"/>
    <p:sldId id="925" r:id="rId22"/>
    <p:sldId id="926" r:id="rId23"/>
    <p:sldId id="927" r:id="rId24"/>
    <p:sldId id="928" r:id="rId25"/>
    <p:sldId id="929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2"/>
            <p14:sldId id="921"/>
            <p14:sldId id="893"/>
            <p14:sldId id="923"/>
            <p14:sldId id="924"/>
            <p14:sldId id="925"/>
            <p14:sldId id="926"/>
            <p14:sldId id="927"/>
            <p14:sldId id="928"/>
            <p14:sldId id="9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14" autoAdjust="0"/>
    <p:restoredTop sz="94984" autoAdjust="0"/>
  </p:normalViewPr>
  <p:slideViewPr>
    <p:cSldViewPr snapToGrid="0">
      <p:cViewPr varScale="1">
        <p:scale>
          <a:sx n="130" d="100"/>
          <a:sy n="130" d="100"/>
        </p:scale>
        <p:origin x="55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16.02.2023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unge%E2%80%93Kutta%E2%80%93Fehlberg_metho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sv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svg"/><Relationship Id="rId7" Type="http://schemas.openxmlformats.org/officeDocument/2006/relationships/image" Target="../media/image78.sv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9: Ordinary Differential Equations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16, 2023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above logic can be generalized to cancel high-order error terms in various powers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requiring more and more evaluations of function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at intermediate steps.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following classical 4</a:t>
            </a:r>
            <a:r>
              <a:rPr lang="en-US" sz="20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often considered a sweet spot.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corresponds to the following scheme: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490414-CFD0-7B1A-30F1-5CFDC88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755" y="3394577"/>
            <a:ext cx="3220489" cy="142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5C17B-BAB8-DA52-FDA0-A3F7BF8D7794}"/>
              </a:ext>
            </a:extLst>
          </p:cNvPr>
          <p:cNvSpPr txBox="1"/>
          <p:nvPr/>
        </p:nvSpPr>
        <p:spPr>
          <a:xfrm>
            <a:off x="826236" y="4823669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B4CF-6C52-9751-8EED-C83BA47D3D1D}"/>
              </a:ext>
            </a:extLst>
          </p:cNvPr>
          <p:cNvSpPr txBox="1"/>
          <p:nvPr/>
        </p:nvSpPr>
        <p:spPr>
          <a:xfrm>
            <a:off x="826235" y="6144125"/>
            <a:ext cx="902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18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a good first choice for solving physics ODEs.</a:t>
            </a:r>
          </a:p>
        </p:txBody>
      </p:sp>
    </p:spTree>
    <p:extLst>
      <p:ext uri="{BB962C8B-B14F-4D97-AF65-F5344CB8AC3E}">
        <p14:creationId xmlns:p14="http://schemas.microsoft.com/office/powerpoint/2010/main" val="707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430DE-7C68-2772-AABE-57C8D06C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5" y="1545062"/>
            <a:ext cx="5095411" cy="439925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1987E-C0A8-F9AE-2CD0-5A3CB2C3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84" y="2055293"/>
            <a:ext cx="5420773" cy="40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6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4AED-5E7B-F1D5-610B-445FC2B37088}"/>
              </a:ext>
            </a:extLst>
          </p:cNvPr>
          <p:cNvSpPr txBox="1"/>
          <p:nvPr/>
        </p:nvSpPr>
        <p:spPr>
          <a:xfrm>
            <a:off x="896201" y="2017169"/>
            <a:ext cx="9783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the time step is important to reach the desired accuracy/performance.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large: the desired accuracy not reached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small: we waste computing resources on unnecessary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truncation error itself is a function of time depending on the behavior of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523F41-58E1-A500-B95D-B7586A3A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" r="4372"/>
          <a:stretch/>
        </p:blipFill>
        <p:spPr>
          <a:xfrm>
            <a:off x="5504075" y="1371600"/>
            <a:ext cx="1183849" cy="47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200" y="3509372"/>
            <a:ext cx="10428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Adaptive time step: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a local error estimate and adjust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correspond to the desired accuracy</a:t>
            </a:r>
            <a:endParaRPr lang="en-US" sz="2000" b="1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081A-247D-47B3-811B-C918621CE1CC}"/>
              </a:ext>
            </a:extLst>
          </p:cNvPr>
          <p:cNvSpPr txBox="1"/>
          <p:nvPr/>
        </p:nvSpPr>
        <p:spPr>
          <a:xfrm>
            <a:off x="896200" y="4500671"/>
            <a:ext cx="104289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Ways to estimate the error: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two small steps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compare x(t+2h) to the one from a single double step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two methods of a different order and compare their results (e.g.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-Fehlberg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RKF45)</a:t>
            </a:r>
          </a:p>
        </p:txBody>
      </p:sp>
    </p:spTree>
    <p:extLst>
      <p:ext uri="{BB962C8B-B14F-4D97-AF65-F5344CB8AC3E}">
        <p14:creationId xmlns:p14="http://schemas.microsoft.com/office/powerpoint/2010/main" val="377355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</a:t>
            </a:r>
            <a:r>
              <a:rPr lang="en-US"/>
              <a:t>step in </a:t>
            </a:r>
            <a:r>
              <a:rPr lang="en-US" dirty="0"/>
              <a:t>RK4 using double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/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that the error for one RK4 time step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kern="150" baseline="30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take two RK4 steps h to approximate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blipFill>
                <a:blip r:embed="rId2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199" y="3222346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local error estimate for a single RK4 time step h is then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/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desired accuracy per unit time is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desired accuracy per time step h’ is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blipFill>
                <a:blip r:embed="rId3"/>
                <a:stretch>
                  <a:fillRect l="-58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34431990-505E-0FA1-B08B-E80531F9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037" y="2006604"/>
            <a:ext cx="1918800" cy="23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/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take single RK4 step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length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2h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blipFill>
                <a:blip r:embed="rId6"/>
                <a:stretch>
                  <a:fillRect l="-62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17D23398-676E-834B-53F7-D4D1A47E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037" y="2847768"/>
            <a:ext cx="20241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A2D3FE6-3C34-863E-4376-13D51B984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5326" y="3665994"/>
            <a:ext cx="2081348" cy="4345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19E6AF4-4D9D-69FC-2CFF-AE6B314F1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327" y="4626091"/>
            <a:ext cx="789345" cy="17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086847-E902-0E40-EE07-4AC24D043DFA}"/>
              </a:ext>
            </a:extLst>
          </p:cNvPr>
          <p:cNvSpPr txBox="1"/>
          <p:nvPr/>
        </p:nvSpPr>
        <p:spPr>
          <a:xfrm>
            <a:off x="896199" y="4938973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the time step should be adjusted from h to h’ as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E7BD44C-6A6E-BBB1-ADFD-94F351C6C7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81992" y="5390001"/>
            <a:ext cx="1657350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9B4A3B-5C7B-3B3A-CB77-5FA1D614E8A2}"/>
              </a:ext>
            </a:extLst>
          </p:cNvPr>
          <p:cNvSpPr txBox="1"/>
          <p:nvPr/>
        </p:nvSpPr>
        <p:spPr>
          <a:xfrm>
            <a:off x="896199" y="5679716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h’&gt;h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small, move on to x(t+2h) and increase the step size to h’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h’&lt;h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large, decrease step size to h’ and try the current step again</a:t>
            </a:r>
          </a:p>
        </p:txBody>
      </p:sp>
    </p:spTree>
    <p:extLst>
      <p:ext uri="{BB962C8B-B14F-4D97-AF65-F5344CB8AC3E}">
        <p14:creationId xmlns:p14="http://schemas.microsoft.com/office/powerpoint/2010/main" val="109100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RK4 method with adaptive step size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8609-8C48-6867-9AE9-216514272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26" y="1433977"/>
            <a:ext cx="3797740" cy="475919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16094D4-EC02-C75C-1DAB-8AF523C4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2577"/>
            <a:ext cx="5134572" cy="39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9AC33-7BA0-2B97-5320-69039CFF6474}"/>
              </a:ext>
            </a:extLst>
          </p:cNvPr>
          <p:cNvSpPr txBox="1"/>
          <p:nvPr/>
        </p:nvSpPr>
        <p:spPr>
          <a:xfrm>
            <a:off x="6096000" y="5960089"/>
            <a:ext cx="520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tends to decrease where dx/dt is large</a:t>
            </a:r>
          </a:p>
        </p:txBody>
      </p:sp>
    </p:spTree>
    <p:extLst>
      <p:ext uri="{BB962C8B-B14F-4D97-AF65-F5344CB8AC3E}">
        <p14:creationId xmlns:p14="http://schemas.microsoft.com/office/powerpoint/2010/main" val="275469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x(t=0)=1.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467E9-4FED-5E88-D8D7-19F75242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10" y="3649185"/>
            <a:ext cx="3621315" cy="2856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</p:spTree>
    <p:extLst>
      <p:ext uri="{BB962C8B-B14F-4D97-AF65-F5344CB8AC3E}">
        <p14:creationId xmlns:p14="http://schemas.microsoft.com/office/powerpoint/2010/main" val="195271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x(t=0)=1.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307A0-2780-8C2E-8555-0966C8DC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89" y="3735756"/>
            <a:ext cx="3554567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6297E-C1FA-E6EB-B099-EBD642BF0C4D}"/>
              </a:ext>
            </a:extLst>
          </p:cNvPr>
          <p:cNvSpPr txBox="1"/>
          <p:nvPr/>
        </p:nvSpPr>
        <p:spPr>
          <a:xfrm>
            <a:off x="823409" y="572694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RK4: better but still diverges for h=1/4</a:t>
            </a:r>
          </a:p>
        </p:txBody>
      </p:sp>
    </p:spTree>
    <p:extLst>
      <p:ext uri="{BB962C8B-B14F-4D97-AF65-F5344CB8AC3E}">
        <p14:creationId xmlns:p14="http://schemas.microsoft.com/office/powerpoint/2010/main" val="228983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methods and stiff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in Euler’s method x(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x(t) + h f(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0" y="2715805"/>
            <a:ext cx="8502558" cy="403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If |1-15h|&gt;1, i.e. </a:t>
            </a:r>
            <a:r>
              <a:rPr lang="en-US" sz="2000" i="1" dirty="0">
                <a:latin typeface="+mj-lt"/>
              </a:rPr>
              <a:t>h</a:t>
            </a:r>
            <a:r>
              <a:rPr lang="en-US" sz="2000" dirty="0">
                <a:latin typeface="+mj-lt"/>
              </a:rPr>
              <a:t>&gt;2/15, the Euler method diverges!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0" y="1991138"/>
            <a:ext cx="3489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                 we have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0" y="3462245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Solution: </a:t>
            </a:r>
            <a:r>
              <a:rPr lang="en-US" sz="2000" i="1" dirty="0">
                <a:latin typeface="+mj-lt"/>
              </a:rPr>
              <a:t>implicit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153600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+mj-lt"/>
              </a:rPr>
              <a:t>Implicit Euler method: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7E52-F101-AD65-13DF-11E89B718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08" y="1788955"/>
            <a:ext cx="1441146" cy="827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BFA94E-8CA5-F255-1AF3-A7B0E0195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1249" y="2081948"/>
            <a:ext cx="67210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7E1F145-4E2E-C097-2C3C-1CF6A4EA2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76592" y="4276186"/>
            <a:ext cx="3562000" cy="23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CC111-1DEE-1EB3-3B74-7FBF8DBC59B4}"/>
              </a:ext>
            </a:extLst>
          </p:cNvPr>
          <p:cNvSpPr txBox="1"/>
          <p:nvPr/>
        </p:nvSpPr>
        <p:spPr>
          <a:xfrm>
            <a:off x="823409" y="473705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Our stiff equation: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4F0481B-CD40-9D9D-B097-0F2E7AF369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1034" y="4765188"/>
            <a:ext cx="7693714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FEAADD-EBC1-654A-4575-F99EFDFE94DB}"/>
              </a:ext>
            </a:extLst>
          </p:cNvPr>
          <p:cNvSpPr txBox="1"/>
          <p:nvPr/>
        </p:nvSpPr>
        <p:spPr>
          <a:xfrm>
            <a:off x="823409" y="5226471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Implicit methods are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stable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than explicit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require solving non-linear equation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Semi-implicit methods: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use one iteration of Newton’s method to solve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84649-C5E6-912F-BB46-373210D883AE}"/>
              </a:ext>
            </a:extLst>
          </p:cNvPr>
          <p:cNvSpPr txBox="1"/>
          <p:nvPr/>
        </p:nvSpPr>
        <p:spPr>
          <a:xfrm>
            <a:off x="842818" y="6331442"/>
            <a:ext cx="902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implicit methods: trapezoidal rule, family of implicit Runge-</a:t>
            </a:r>
            <a:r>
              <a:rPr lang="en-US" sz="2000" dirty="0" err="1"/>
              <a:t>Kutta</a:t>
            </a:r>
            <a:r>
              <a:rPr lang="en-US" sz="20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8372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16DF0-050F-77EC-B853-3BEB8D7FC02B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 of N first-order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CEE7F-95AE-B31D-1472-8F2BBF29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0" y="1630587"/>
            <a:ext cx="2219597" cy="1622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71" y="3679398"/>
            <a:ext cx="1437653" cy="703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C1E16-0822-53DC-A5C8-FBB09F15E418}"/>
              </a:ext>
            </a:extLst>
          </p:cNvPr>
          <p:cNvSpPr txBox="1"/>
          <p:nvPr/>
        </p:nvSpPr>
        <p:spPr>
          <a:xfrm>
            <a:off x="823413" y="3564817"/>
            <a:ext cx="2283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Vector notation: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38DBF-FEFC-B6DE-698F-2EA49A4BB615}"/>
              </a:ext>
            </a:extLst>
          </p:cNvPr>
          <p:cNvSpPr txBox="1"/>
          <p:nvPr/>
        </p:nvSpPr>
        <p:spPr>
          <a:xfrm>
            <a:off x="823411" y="4688624"/>
            <a:ext cx="10617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All the methods we covered have exactly the same structure for systems of ODEs, applied to vectors</a:t>
            </a:r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73" y="1399935"/>
            <a:ext cx="1437653" cy="70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C839A96-3F81-47FC-79CF-B551FC014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41" y="2283194"/>
            <a:ext cx="8274947" cy="389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 (ODE)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First-order ordinary differential equation (ODE) is an equation of the 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D38F-EAA0-30F2-7ADF-B8FEDB72BA1E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644E-C81C-28AE-FF58-E816EFAC0CB9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8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195" y="3143351"/>
            <a:ext cx="1187609" cy="2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A629A-0627-8879-1F81-B101033DDF67}"/>
              </a:ext>
            </a:extLst>
          </p:cNvPr>
          <p:cNvSpPr txBox="1"/>
          <p:nvPr/>
        </p:nvSpPr>
        <p:spPr>
          <a:xfrm>
            <a:off x="851403" y="34649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determines the x(t) dependence at t&gt;0.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410968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many physical applications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plays the role of the time variable (classical mechanics problems), although this is not always the case.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B516-60DA-3324-AE64-660B173D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5" y="1424766"/>
            <a:ext cx="4084674" cy="200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6121C-D704-0EFD-2679-F221F556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4" y="3943690"/>
            <a:ext cx="3875106" cy="20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CCC3D-ED2C-395E-64A1-A0B4EDAB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35" y="2438314"/>
            <a:ext cx="39246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A6AFA-3C07-77A5-BB13-AAD7935F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72" y="1290985"/>
            <a:ext cx="2058056" cy="1033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3D32E-722F-67D9-7BC6-584E52D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3" y="2988860"/>
            <a:ext cx="3795901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001D5-9320-F14F-C395-7AA94FB5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79" y="2988860"/>
            <a:ext cx="3780000" cy="288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69B719E-9189-232F-297B-A7D39414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24" y="2988860"/>
            <a:ext cx="36859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3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2</a:t>
            </a:r>
            <a:r>
              <a:rPr lang="en-US" baseline="30000" dirty="0"/>
              <a:t>nd</a:t>
            </a:r>
            <a:r>
              <a:rPr lang="en-US" dirty="0"/>
              <a:t>-order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Newton/Lagrange equations of motion are 2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order systems of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A88B4-A7C6-AF0B-EAD7-D06A904B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3157" y="1360078"/>
            <a:ext cx="2010000" cy="36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C82BB-451F-40F4-4B10-BDB42EA948D2}"/>
              </a:ext>
            </a:extLst>
          </p:cNvPr>
          <p:cNvSpPr txBox="1"/>
          <p:nvPr/>
        </p:nvSpPr>
        <p:spPr>
          <a:xfrm>
            <a:off x="600827" y="206706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system of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second-order ODEs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A6D1-F1B2-E80B-0AA7-A70A5E5DB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15" y="2467179"/>
            <a:ext cx="1541569" cy="5276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4665D-D09E-EB22-3C3E-F659780C3ABF}"/>
              </a:ext>
            </a:extLst>
          </p:cNvPr>
          <p:cNvSpPr txBox="1"/>
          <p:nvPr/>
        </p:nvSpPr>
        <p:spPr>
          <a:xfrm>
            <a:off x="632320" y="3216800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can be written as a system of </a:t>
            </a:r>
            <a:r>
              <a:rPr lang="en-US" sz="2000" i="1" dirty="0"/>
              <a:t>2N</a:t>
            </a:r>
            <a:r>
              <a:rPr lang="en-US" sz="2000" dirty="0"/>
              <a:t> first-order ODEs by denoting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905D53-92D7-27CE-F922-8CEB9897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2058" y="3772296"/>
            <a:ext cx="1267883" cy="917316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5A309FC-E962-427D-476B-CDE11197C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096" y="3252787"/>
            <a:ext cx="514350" cy="35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12353-DB5A-73DF-6404-A80404492D73}"/>
              </a:ext>
            </a:extLst>
          </p:cNvPr>
          <p:cNvSpPr txBox="1"/>
          <p:nvPr/>
        </p:nvSpPr>
        <p:spPr>
          <a:xfrm>
            <a:off x="600827" y="4954719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and can be solved for </a:t>
            </a:r>
            <a:r>
              <a:rPr lang="en-US" sz="2000" b="1" dirty="0"/>
              <a:t>x</a:t>
            </a:r>
            <a:r>
              <a:rPr lang="en-US" sz="2000" dirty="0"/>
              <a:t>(t) and </a:t>
            </a:r>
            <a:r>
              <a:rPr lang="en-US" sz="2000" b="1" dirty="0"/>
              <a:t>v</a:t>
            </a:r>
            <a:r>
              <a:rPr lang="en-US" sz="2000" dirty="0"/>
              <a:t>(t) using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258006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equation of motion for a simple pendulum reads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/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are write a system of two first-order ODE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blipFill>
                <a:blip r:embed="rId2"/>
                <a:stretch>
                  <a:fillRect l="-60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/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small angles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000" dirty="0"/>
                  <a:t> and analytic solution exists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blipFill>
                <a:blip r:embed="rId3"/>
                <a:stretch>
                  <a:fillRect l="-60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006B1-336F-369E-2490-ED12C81C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46" y="1799933"/>
            <a:ext cx="1748507" cy="607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12FE4-1436-84B5-A7BA-D6F1C6A3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407" y="3301615"/>
            <a:ext cx="1324386" cy="8501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247B1-DECE-6A95-AE1C-68C9C60D5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4712" y="5046723"/>
            <a:ext cx="1862575" cy="47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°≈0.111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255A3E2-D6AA-1B09-FAAE-FE106057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47" y="1915070"/>
            <a:ext cx="6561578" cy="38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L=0.1 m, g=9.81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5B1F-D0DC-DB7B-D652-8C1935A39BCD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regime at small angles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L=0.1 m, g=9.81 m/s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D7E36C0-5F5D-28F7-75FB-D42DA1B6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5" y="2096419"/>
            <a:ext cx="6072443" cy="35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A7522-E8F5-6501-C491-7F654377BD1A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Non-l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inear regime at large angles, approximate analytic solution fails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solution to an ODE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912" y="189828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formally be written as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7666" y="2051327"/>
            <a:ext cx="1187609" cy="211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77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depend 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solution can be obtained through (numerical) integration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5B0961E-220A-A03E-5B26-01E9701C3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5217" y="3108942"/>
            <a:ext cx="2249045" cy="439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12707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some other cases the solution can be obtained through the separation of variables, e.g.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8253F27-8F4E-53EE-5798-4ED121DCD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7845" y="4738991"/>
            <a:ext cx="702895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3" y="54544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all other cases, the solution has to be obtained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Typically obtain the solution by taking small steps from x(t) to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/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or implicit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methods: use x(t) to calculate x(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Implicit methods: have to solve a (non-linear) equation for x(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Truncation error at each step is of order O(</a:t>
                </a:r>
                <a:r>
                  <a:rPr lang="en-US" sz="2000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kern="150" baseline="30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 schemes are explicitly time-reversal and/or conserve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Adaptive methods adjust the step size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control the error to the desired 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Stability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Whether the accumulated error is bounded (that’s where implicit methods shine)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Consistent methods reproduce the exact solution in the limit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blipFill>
                <a:blip r:embed="rId2"/>
                <a:stretch>
                  <a:fillRect l="-653" t="-764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010" y="141544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04516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apply the Taylor expansion to express x(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in terms of x(t):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17244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Given that dx/dt =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neglecting the high-order terms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07507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iteratively apply this relation starting from t = 0 to evaluate x(t) at t &gt;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4720377"/>
            <a:ext cx="10343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is the essence of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-- the simplest method for solving ODEs numerically.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641933-7A49-5F1E-CA92-1DB4702C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684" y="2634006"/>
            <a:ext cx="2692632" cy="4001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E21B9B-DE03-C946-2306-06342542A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785" y="3753382"/>
            <a:ext cx="2314429" cy="19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732551" y="3680539"/>
            <a:ext cx="144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Euler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345776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3160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CAA72-C7FF-AEF5-6F6F-4142A5A4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0" y="1429419"/>
            <a:ext cx="5144728" cy="48665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726840B-260F-9576-68C6-D7A45CBD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57" y="1479753"/>
            <a:ext cx="2571750" cy="3524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E955-696D-9249-650E-ED130702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3" y="2146845"/>
            <a:ext cx="510247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Euler's method essentially corresponds to approximating the derivative dx/dt with a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difference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E626A7-490B-7FDE-9C0E-EB9EB89C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6775" y="2081166"/>
            <a:ext cx="28384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02C40-B41F-DEBA-10EA-5A41FEB63456}"/>
              </a:ext>
            </a:extLst>
          </p:cNvPr>
          <p:cNvSpPr txBox="1"/>
          <p:nvPr/>
        </p:nvSpPr>
        <p:spPr>
          <a:xfrm>
            <a:off x="826236" y="254721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central (midpoint) difference gives better accuracy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FBC322-DDCF-D230-AB13-63EB7E233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5" y="3074124"/>
            <a:ext cx="29527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A8D9D3-EF24-A4F7-46B3-A1F91BE687F7}"/>
              </a:ext>
            </a:extLst>
          </p:cNvPr>
          <p:cNvSpPr txBox="1"/>
          <p:nvPr/>
        </p:nvSpPr>
        <p:spPr>
          <a:xfrm>
            <a:off x="826236" y="355495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2DAAE5-ED87-0F2C-FCBA-80A3ED22F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7200" y="4043702"/>
            <a:ext cx="3657600" cy="190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6EBD-160C-C495-1524-616627F70DCE}"/>
              </a:ext>
            </a:extLst>
          </p:cNvPr>
          <p:cNvSpPr txBox="1"/>
          <p:nvPr/>
        </p:nvSpPr>
        <p:spPr>
          <a:xfrm>
            <a:off x="826236" y="435745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 Use Euler’s method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269AD6-DF80-FFFF-20A2-B340725CC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08129" y="4381295"/>
            <a:ext cx="2781300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4FB0AA-C6C2-F04A-EB62-F296D352D8C8}"/>
              </a:ext>
            </a:extLst>
          </p:cNvPr>
          <p:cNvSpPr txBox="1"/>
          <p:nvPr/>
        </p:nvSpPr>
        <p:spPr>
          <a:xfrm>
            <a:off x="833750" y="480532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Therefore,                                                     , which can be written in two steps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E4E807-57EE-5910-3C6C-5C143BB4F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8474" y="4814867"/>
            <a:ext cx="4342545" cy="4383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0C0BF-8912-CF6E-EFD0-8806B3235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9625" y="5617309"/>
            <a:ext cx="2948467" cy="8241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7A362-B46A-8F1A-B12E-FA5BF87257A8}"/>
              </a:ext>
            </a:extLst>
          </p:cNvPr>
          <p:cNvSpPr txBox="1"/>
          <p:nvPr/>
        </p:nvSpPr>
        <p:spPr>
          <a:xfrm>
            <a:off x="8449811" y="5517858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trial step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60CCB-12FE-0A08-18E2-0E0A57DC0C19}"/>
              </a:ext>
            </a:extLst>
          </p:cNvPr>
          <p:cNvSpPr txBox="1"/>
          <p:nvPr/>
        </p:nvSpPr>
        <p:spPr>
          <a:xfrm>
            <a:off x="8449811" y="5844732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real step</a:t>
            </a:r>
          </a:p>
        </p:txBody>
      </p:sp>
    </p:spTree>
    <p:extLst>
      <p:ext uri="{BB962C8B-B14F-4D97-AF65-F5344CB8AC3E}">
        <p14:creationId xmlns:p14="http://schemas.microsoft.com/office/powerpoint/2010/main" val="20144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8326F2-C650-9B23-6A5F-D298991E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38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1D932A-C41E-10C7-89C1-29ACB2D1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3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4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1403</Words>
  <Application>Microsoft Office PowerPoint</Application>
  <PresentationFormat>Widescreen</PresentationFormat>
  <Paragraphs>146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Ordinary Differential Equations (ODE)</vt:lpstr>
      <vt:lpstr>When we need numerical methods for ODEs</vt:lpstr>
      <vt:lpstr>Numerical methods for ODEs</vt:lpstr>
      <vt:lpstr>Euler’s method</vt:lpstr>
      <vt:lpstr>Euler’s method</vt:lpstr>
      <vt:lpstr>Midpoint method (2nd order Runge-Kutta)</vt:lpstr>
      <vt:lpstr>Midpoint method (2nd order Runge-Kutta)</vt:lpstr>
      <vt:lpstr>Midpoint method (2nd order Runge-Kutta)</vt:lpstr>
      <vt:lpstr>Classical 4th order Runge-Kutta method</vt:lpstr>
      <vt:lpstr>Classical 4th order Runge-Kutta method</vt:lpstr>
      <vt:lpstr>Adaptive time step</vt:lpstr>
      <vt:lpstr>Adaptive time step in RK4 using double step</vt:lpstr>
      <vt:lpstr>RK4 method with adaptive step size</vt:lpstr>
      <vt:lpstr>Stability, stiff equations, and implicit methods</vt:lpstr>
      <vt:lpstr>Stability, stiff equations, and implicit methods</vt:lpstr>
      <vt:lpstr>Euler methods and stiff equations</vt:lpstr>
      <vt:lpstr>Systems of Ordinary Differential Equations</vt:lpstr>
      <vt:lpstr>Systems of Ordinary Differential Equations</vt:lpstr>
      <vt:lpstr>Systems of Ordinary Differential Equations</vt:lpstr>
      <vt:lpstr>Systems of Ordinary Differential Equations: Example</vt:lpstr>
      <vt:lpstr>Systems of 2nd-order ODEs</vt:lpstr>
      <vt:lpstr>Example: Simple pendulum</vt:lpstr>
      <vt:lpstr>Example: Simple pendulum</vt:lpstr>
      <vt:lpstr>Example: Simple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1194</cp:revision>
  <cp:lastPrinted>2018-05-12T22:28:36Z</cp:lastPrinted>
  <dcterms:created xsi:type="dcterms:W3CDTF">2018-05-07T16:28:28Z</dcterms:created>
  <dcterms:modified xsi:type="dcterms:W3CDTF">2023-02-16T21:57:08Z</dcterms:modified>
</cp:coreProperties>
</file>