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8" r:id="rId9"/>
    <p:sldId id="269" r:id="rId10"/>
    <p:sldId id="263" r:id="rId11"/>
    <p:sldId id="262" r:id="rId12"/>
    <p:sldId id="264" r:id="rId13"/>
  </p:sldIdLst>
  <p:sldSz cx="12192000" cy="6858000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Quattrocento Sans" panose="020B0502050000020003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28">
          <p15:clr>
            <a:srgbClr val="A4A3A4"/>
          </p15:clr>
        </p15:guide>
        <p15:guide id="2" pos="3864">
          <p15:clr>
            <a:srgbClr val="A4A3A4"/>
          </p15:clr>
        </p15:guide>
        <p15:guide id="3" pos="7512">
          <p15:clr>
            <a:srgbClr val="A4A3A4"/>
          </p15:clr>
        </p15:guide>
        <p15:guide id="4" pos="144">
          <p15:clr>
            <a:srgbClr val="A4A3A4"/>
          </p15:clr>
        </p15:guide>
        <p15:guide id="5" orient="horz" pos="624">
          <p15:clr>
            <a:srgbClr val="A4A3A4"/>
          </p15:clr>
        </p15:guide>
        <p15:guide id="6" orient="horz" pos="4056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g/NBjr7lrMCcSQD8LoLzU6bidJ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b510cd08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1eb510cd08f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1eb510cd08f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b510cd0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1eb510cd08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1eb510cd08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4BD36ADD-1223-A93E-6DE7-9D7FC10D3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afadbc62e_0_5:notes">
            <a:extLst>
              <a:ext uri="{FF2B5EF4-FFF2-40B4-BE49-F238E27FC236}">
                <a16:creationId xmlns:a16="http://schemas.microsoft.com/office/drawing/2014/main" id="{D23052A3-92C8-2328-DA3A-35AF5C861D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29afadbc62e_0_5:notes">
            <a:extLst>
              <a:ext uri="{FF2B5EF4-FFF2-40B4-BE49-F238E27FC236}">
                <a16:creationId xmlns:a16="http://schemas.microsoft.com/office/drawing/2014/main" id="{C67580E3-D1FA-FE8B-1ACD-7064583D3C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29afadbc62e_0_5:notes">
            <a:extLst>
              <a:ext uri="{FF2B5EF4-FFF2-40B4-BE49-F238E27FC236}">
                <a16:creationId xmlns:a16="http://schemas.microsoft.com/office/drawing/2014/main" id="{65E0F76C-A2FC-6D57-E168-AE22B556702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1150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afadbc6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29afadbc62e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29afadbc62e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C9558458-1FB3-E8ED-FAEA-C4F1DFDE0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afadbc62e_0_5:notes">
            <a:extLst>
              <a:ext uri="{FF2B5EF4-FFF2-40B4-BE49-F238E27FC236}">
                <a16:creationId xmlns:a16="http://schemas.microsoft.com/office/drawing/2014/main" id="{F3B79031-58A7-F0F1-79D6-C37B38CB0C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29afadbc62e_0_5:notes">
            <a:extLst>
              <a:ext uri="{FF2B5EF4-FFF2-40B4-BE49-F238E27FC236}">
                <a16:creationId xmlns:a16="http://schemas.microsoft.com/office/drawing/2014/main" id="{286558CD-E256-EA85-0AEB-F7F9DED0A0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29afadbc62e_0_5:notes">
            <a:extLst>
              <a:ext uri="{FF2B5EF4-FFF2-40B4-BE49-F238E27FC236}">
                <a16:creationId xmlns:a16="http://schemas.microsoft.com/office/drawing/2014/main" id="{462B2DE8-FDF7-D781-8CE6-2E4AB3F867F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8212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70FD373D-E188-B0C8-2E45-60523641F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afadbc62e_0_5:notes">
            <a:extLst>
              <a:ext uri="{FF2B5EF4-FFF2-40B4-BE49-F238E27FC236}">
                <a16:creationId xmlns:a16="http://schemas.microsoft.com/office/drawing/2014/main" id="{D7D6C682-DD6D-EE39-1FD5-2C4D86A91D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29afadbc62e_0_5:notes">
            <a:extLst>
              <a:ext uri="{FF2B5EF4-FFF2-40B4-BE49-F238E27FC236}">
                <a16:creationId xmlns:a16="http://schemas.microsoft.com/office/drawing/2014/main" id="{225CB2CD-AC75-60B8-1BA1-67AB0E8CE6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29afadbc62e_0_5:notes">
            <a:extLst>
              <a:ext uri="{FF2B5EF4-FFF2-40B4-BE49-F238E27FC236}">
                <a16:creationId xmlns:a16="http://schemas.microsoft.com/office/drawing/2014/main" id="{CBCBD224-287C-9FED-70C3-BFE27BD180D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3168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l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ontenido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ley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763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427747" y="695440"/>
            <a:ext cx="91440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s-ES" b="1">
                <a:solidFill>
                  <a:schemeClr val="lt1"/>
                </a:solidFill>
              </a:rPr>
              <a:t>Sistema de alarma para sismos y terremotos en hogar para el adulto mayor</a:t>
            </a:r>
            <a:br>
              <a:rPr lang="es-ES">
                <a:solidFill>
                  <a:schemeClr val="lt1"/>
                </a:solidFill>
              </a:rPr>
            </a:br>
            <a:r>
              <a:rPr lang="es-ES" sz="4000">
                <a:solidFill>
                  <a:schemeClr val="accent4"/>
                </a:solidFill>
              </a:rPr>
              <a:t>“Nuevo Amanecer”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376989" y="6084977"/>
            <a:ext cx="4628148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</a:pPr>
            <a:r>
              <a:rPr lang="es-E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Jonatan Alexander Noj Márquez </a:t>
            </a:r>
            <a:br>
              <a:rPr lang="es-E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ES" sz="2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3490</a:t>
            </a:r>
            <a:r>
              <a:rPr lang="es-E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-16-287</a:t>
            </a:r>
            <a:br>
              <a:rPr lang="es-ES" sz="1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000" b="0" i="0" u="none" strike="noStrike" cap="none" dirty="0">
              <a:solidFill>
                <a:schemeClr val="accent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1" descr="Facultad - Arquitectur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1576" y="4805082"/>
            <a:ext cx="2114236" cy="1963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Google Shape;192;g1eb510cd08f_0_9"/>
          <p:cNvCxnSpPr/>
          <p:nvPr/>
        </p:nvCxnSpPr>
        <p:spPr>
          <a:xfrm>
            <a:off x="8393229" y="522898"/>
            <a:ext cx="3798900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93" name="Google Shape;193;g1eb510cd08f_0_9"/>
          <p:cNvSpPr txBox="1"/>
          <p:nvPr/>
        </p:nvSpPr>
        <p:spPr>
          <a:xfrm>
            <a:off x="228600" y="135100"/>
            <a:ext cx="117348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lang="es-ES" sz="2800" b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Recomendaciones</a:t>
            </a:r>
            <a:endParaRPr sz="28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94" name="Google Shape;194;g1eb510cd08f_0_9"/>
          <p:cNvCxnSpPr/>
          <p:nvPr/>
        </p:nvCxnSpPr>
        <p:spPr>
          <a:xfrm>
            <a:off x="0" y="522898"/>
            <a:ext cx="3792300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pic>
        <p:nvPicPr>
          <p:cNvPr id="195" name="Google Shape;195;g1eb510cd08f_0_9" descr="Facultad - Arquitectur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9328" y="4529848"/>
            <a:ext cx="2204072" cy="219305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1eb510cd08f_0_9"/>
          <p:cNvSpPr txBox="1"/>
          <p:nvPr/>
        </p:nvSpPr>
        <p:spPr>
          <a:xfrm>
            <a:off x="527786" y="321796"/>
            <a:ext cx="10551000" cy="77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Century Gothic"/>
              <a:buNone/>
            </a:pPr>
            <a:br>
              <a:rPr lang="es-ES" sz="40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Mantenimiento Preventivo: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Implementar un programa de mantenimiento preventivo para asegurar que el sistema de alarma esté siempre en óptimas condiciones. Esto incluye actualizaciones de software, revisión de hardware y pruebas periódicas.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Compartir Código Abierto (si es posible):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es factible, considerar la posibilidad de compartir partes del código fuente o desarrollar componentes como código abierto. Esto contribuirá a la comunidad y permitirá una colaboración más amplia en el desarrollo de soluciones similares.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Capacitación Continua: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Century Gothic"/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Ofrecer sesiones de capacitación periódicas para los usuarios finales, asegurándose de que estén completamente familiarizados con el sistema de alarma y sus funciones. Esto garantizará una respuesta efectiva en situaciones de emergencia</a:t>
            </a:r>
            <a:br>
              <a:rPr lang="es-ES" sz="40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s-ES" sz="40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s-ES" sz="40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s-ES" sz="40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s-ES" sz="40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s-ES" sz="40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4400" b="0" i="0" u="none" strike="noStrike" cap="none">
              <a:solidFill>
                <a:schemeClr val="accent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g1eb510cd08f_0_0"/>
          <p:cNvCxnSpPr/>
          <p:nvPr/>
        </p:nvCxnSpPr>
        <p:spPr>
          <a:xfrm>
            <a:off x="8393229" y="522898"/>
            <a:ext cx="3798900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83" name="Google Shape;183;g1eb510cd08f_0_0"/>
          <p:cNvSpPr txBox="1"/>
          <p:nvPr/>
        </p:nvSpPr>
        <p:spPr>
          <a:xfrm>
            <a:off x="228600" y="135100"/>
            <a:ext cx="117348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lang="es-ES" sz="2800" b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Conclusiones</a:t>
            </a:r>
            <a:endParaRPr sz="28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84" name="Google Shape;184;g1eb510cd08f_0_0"/>
          <p:cNvCxnSpPr/>
          <p:nvPr/>
        </p:nvCxnSpPr>
        <p:spPr>
          <a:xfrm>
            <a:off x="0" y="522898"/>
            <a:ext cx="3792300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pic>
        <p:nvPicPr>
          <p:cNvPr id="185" name="Google Shape;185;g1eb510cd08f_0_0" descr="Facultad - Arquitectur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9328" y="4529848"/>
            <a:ext cx="2204072" cy="219305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1eb510cd08f_0_0"/>
          <p:cNvSpPr txBox="1"/>
          <p:nvPr/>
        </p:nvSpPr>
        <p:spPr>
          <a:xfrm>
            <a:off x="527786" y="321796"/>
            <a:ext cx="10551000" cy="11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Reducción Significativa del Tiempo de Evacuación: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ha logrado reducir de manera significativa, entre 15 a 20 minutos, el tiempo de evacuación de los residentes y colaboradores en comparación con los 30 minutos previos al sistema de alarma. Esta mejora contribuye directamente a la seguridad y bienestar de los habitantes del centro.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Impacto Positivo en Costos de Atención Médica: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aplicación de una evacuación efectiva ha llevado a una reducción del 90% en los costos de atención médica. Esta disminución puede atribuirse a la eficiencia en la respuesta ante eventos sísmicos, evitando lesiones y asegurando una atención médica más eficaz.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Alta Confianza en la Funcionalidad del Sistema: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implementación del sistema de alarma ha generado un aumento significativo en la confianza, alcanzando el 100%, tanto entre los residentes como entre los colaboradores. Esta confianza refleja la eficacia y fiabilidad del sistema en la protección ante sismos y terremotos.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Century Gothic"/>
              <a:buNone/>
            </a:pPr>
            <a:br>
              <a:rPr lang="es-ES" sz="40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Century Gothic"/>
              <a:buNone/>
            </a:pPr>
            <a:br>
              <a:rPr lang="es-ES" sz="40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s-ES" sz="40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s-ES" sz="40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s-ES" sz="40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s-ES" sz="40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s-ES" sz="40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s-ES" sz="40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4400" b="0" i="0" u="none" strike="noStrike" cap="none">
              <a:solidFill>
                <a:schemeClr val="accent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763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</a:pPr>
            <a:r>
              <a:rPr lang="es-ES" sz="7200" b="1">
                <a:solidFill>
                  <a:schemeClr val="lt1"/>
                </a:solidFill>
              </a:rPr>
              <a:t>Gracias</a:t>
            </a:r>
            <a:endParaRPr sz="7200">
              <a:solidFill>
                <a:schemeClr val="accent4"/>
              </a:solidFill>
            </a:endParaRPr>
          </a:p>
        </p:txBody>
      </p:sp>
      <p:pic>
        <p:nvPicPr>
          <p:cNvPr id="203" name="Google Shape;203;p6" descr="Facultad - Arquitectur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778" y="991136"/>
            <a:ext cx="5650719" cy="5622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>
            <a:off x="8393229" y="522898"/>
            <a:ext cx="3798771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00" name="Google Shape;100;p2"/>
          <p:cNvSpPr txBox="1"/>
          <p:nvPr/>
        </p:nvSpPr>
        <p:spPr>
          <a:xfrm>
            <a:off x="228600" y="135100"/>
            <a:ext cx="1173480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lang="es-ES" sz="2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Pregunta de investigación</a:t>
            </a:r>
            <a:endParaRPr sz="28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1" name="Google Shape;101;p2"/>
          <p:cNvCxnSpPr/>
          <p:nvPr/>
        </p:nvCxnSpPr>
        <p:spPr>
          <a:xfrm>
            <a:off x="0" y="522898"/>
            <a:ext cx="3792354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3" name="Google Shape;103;p2"/>
          <p:cNvSpPr txBox="1"/>
          <p:nvPr/>
        </p:nvSpPr>
        <p:spPr>
          <a:xfrm>
            <a:off x="527786" y="321796"/>
            <a:ext cx="10550892" cy="9196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br>
              <a:rPr lang="es-ES" sz="4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ES" sz="4000" b="0" i="0" u="none" strike="noStrike" cap="none" dirty="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Pregunta de investigación</a:t>
            </a:r>
            <a:br>
              <a:rPr lang="es-ES" sz="4000" b="0" i="0" u="none" strike="noStrike" cap="none" dirty="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E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¿Cómo diseñar e implementar un sistema de alarma efectivo para sismos y terremotos en centros de atención para personas mayores, considerando sus necesidades especiales de atención y cuidado, y evaluando su eficacia en la protección de la vida y la integridad física de este grupo vulnerable ante eventos sísmicos?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Century Gothic"/>
              <a:buNone/>
            </a:pPr>
            <a:br>
              <a:rPr lang="es-ES" sz="4000" b="0" i="0" u="none" strike="noStrike" cap="none" dirty="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s-ES" sz="4000" b="0" i="0" u="none" strike="noStrike" cap="none" dirty="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s-ES" sz="4000" b="0" i="0" u="none" strike="noStrike" cap="none" dirty="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s-ES" sz="4000" b="0" i="0" u="none" strike="noStrike" cap="none" dirty="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s-ES" sz="4000" b="0" i="0" u="none" strike="noStrike" cap="none" dirty="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s-ES" sz="4000" b="0" i="0" u="none" strike="noStrike" cap="none" dirty="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s-ES" sz="4000" b="0" i="0" u="none" strike="noStrike" cap="none" dirty="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4400" b="0" i="0" u="none" strike="noStrike" cap="none" dirty="0">
              <a:solidFill>
                <a:schemeClr val="accent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" name="Google Shape;93;p1" descr="Facultad - Arquitectura">
            <a:extLst>
              <a:ext uri="{FF2B5EF4-FFF2-40B4-BE49-F238E27FC236}">
                <a16:creationId xmlns:a16="http://schemas.microsoft.com/office/drawing/2014/main" id="{B50D42A5-8226-124F-AE7A-2A6BFE4A82A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1576" y="4805082"/>
            <a:ext cx="2114236" cy="1963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3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10" name="Google Shape;110;p3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lang="es-ES" sz="2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28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12" name="Google Shape;112;p3"/>
          <p:cNvSpPr/>
          <p:nvPr/>
        </p:nvSpPr>
        <p:spPr>
          <a:xfrm>
            <a:off x="352124" y="910696"/>
            <a:ext cx="11361821" cy="176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OBJETIVO GENERAL</a:t>
            </a:r>
            <a:br>
              <a:rPr lang="es-ES"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s-ES" sz="1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Implementar un sistema de ala</a:t>
            </a:r>
            <a:r>
              <a:rPr lang="es-ES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rma para sismos y terremotos en Hogar “Nuevo Amanecer” para el adulto mayor, con el fin de proteger su vida e integridad física y reducir los daños materiales y estructurales.</a:t>
            </a:r>
            <a:endParaRPr sz="1400" b="0" i="0" u="none" strike="noStrike" cap="non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352124" y="3832750"/>
            <a:ext cx="27432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CA7A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Reducir entre 15 a 20 minutos el tiempo de evacuación de los residentes y colaboradores en relación a los 30 minutos que se utilizan actualmente según pruebas realizadas.</a:t>
            </a:r>
            <a:endParaRPr b="1">
              <a:solidFill>
                <a:srgbClr val="CA7A09"/>
              </a:solidFill>
            </a:endParaRPr>
          </a:p>
        </p:txBody>
      </p:sp>
      <p:cxnSp>
        <p:nvCxnSpPr>
          <p:cNvPr id="115" name="Google Shape;115;p3"/>
          <p:cNvCxnSpPr/>
          <p:nvPr/>
        </p:nvCxnSpPr>
        <p:spPr>
          <a:xfrm>
            <a:off x="3373256" y="3863050"/>
            <a:ext cx="0" cy="120650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" name="Google Shape;116;p3"/>
          <p:cNvSpPr/>
          <p:nvPr/>
        </p:nvSpPr>
        <p:spPr>
          <a:xfrm>
            <a:off x="3959591" y="3949248"/>
            <a:ext cx="274320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CA7A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Reducir los costos de atención médica a un 90% mediante la aplicación de una evacuación efectiva.</a:t>
            </a:r>
            <a:endParaRPr sz="1600" b="1">
              <a:solidFill>
                <a:srgbClr val="CA7A09"/>
              </a:solidFill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8105775" y="4119650"/>
            <a:ext cx="2743195" cy="465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CA7A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Aumentar a un 100% la confianza de funcionalidad del sistema a residentes y colaboradores.</a:t>
            </a:r>
            <a:endParaRPr b="1">
              <a:solidFill>
                <a:srgbClr val="CA7A09"/>
              </a:solidFill>
            </a:endParaRPr>
          </a:p>
        </p:txBody>
      </p:sp>
      <p:cxnSp>
        <p:nvCxnSpPr>
          <p:cNvPr id="118" name="Google Shape;118;p3"/>
          <p:cNvCxnSpPr/>
          <p:nvPr/>
        </p:nvCxnSpPr>
        <p:spPr>
          <a:xfrm>
            <a:off x="7289134" y="3832748"/>
            <a:ext cx="0" cy="120650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Google Shape;93;p1" descr="Facultad - Arquitectura">
            <a:extLst>
              <a:ext uri="{FF2B5EF4-FFF2-40B4-BE49-F238E27FC236}">
                <a16:creationId xmlns:a16="http://schemas.microsoft.com/office/drawing/2014/main" id="{AC9AA0C7-72EF-E516-702A-83B090E2E91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1576" y="4805082"/>
            <a:ext cx="2114236" cy="1963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4"/>
          <p:cNvCxnSpPr/>
          <p:nvPr/>
        </p:nvCxnSpPr>
        <p:spPr>
          <a:xfrm>
            <a:off x="8393229" y="522898"/>
            <a:ext cx="3798771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25" name="Google Shape;125;p4"/>
          <p:cNvSpPr txBox="1"/>
          <p:nvPr/>
        </p:nvSpPr>
        <p:spPr>
          <a:xfrm>
            <a:off x="228600" y="135100"/>
            <a:ext cx="1173480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lang="es-ES" sz="2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Hipótesis</a:t>
            </a:r>
            <a:endParaRPr sz="28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26" name="Google Shape;126;p4"/>
          <p:cNvCxnSpPr/>
          <p:nvPr/>
        </p:nvCxnSpPr>
        <p:spPr>
          <a:xfrm>
            <a:off x="0" y="522898"/>
            <a:ext cx="3792354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28" name="Google Shape;128;p4"/>
          <p:cNvSpPr txBox="1"/>
          <p:nvPr/>
        </p:nvSpPr>
        <p:spPr>
          <a:xfrm>
            <a:off x="527786" y="321796"/>
            <a:ext cx="10551000" cy="85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Century Gothic"/>
              <a:buNone/>
            </a:pPr>
            <a:br>
              <a:rPr lang="es-ES" sz="40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E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espera que este sistema </a:t>
            </a:r>
            <a:r>
              <a:rPr lang="es-E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proporcione</a:t>
            </a:r>
            <a:r>
              <a:rPr lang="es-E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una alerta temprana a los residentes y al personal del centro, permitiéndoles tomar medidas de seguridad necesarias, como evacuar el edificio o resguardarse en áreas seguras. Además, se espera que la implementación del sistema de alarma reduzca el tiempo de respuesta ante un sismo o terremoto, lo que podría reducir los daños materiales y personales en el centro y en su entorno cercano.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Century Gothic"/>
              <a:buNone/>
            </a:pPr>
            <a:br>
              <a:rPr lang="es-ES" sz="40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s-ES" sz="40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s-ES" sz="40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s-ES" sz="40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s-ES" sz="40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s-ES" sz="40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s-ES" sz="40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4400" b="0" i="0" u="none" strike="noStrike" cap="none">
              <a:solidFill>
                <a:schemeClr val="accent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" name="Google Shape;93;p1" descr="Facultad - Arquitectura">
            <a:extLst>
              <a:ext uri="{FF2B5EF4-FFF2-40B4-BE49-F238E27FC236}">
                <a16:creationId xmlns:a16="http://schemas.microsoft.com/office/drawing/2014/main" id="{CCE690F4-8372-5CCE-05D8-ACB899AB832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1576" y="4805082"/>
            <a:ext cx="2114236" cy="1963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/>
          <p:nvPr/>
        </p:nvSpPr>
        <p:spPr>
          <a:xfrm>
            <a:off x="4111626" y="1720850"/>
            <a:ext cx="3968700" cy="3968700"/>
          </a:xfrm>
          <a:prstGeom prst="ellipse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35" name="Google Shape;135;p5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cxnSp>
        <p:nvCxnSpPr>
          <p:cNvPr id="136" name="Google Shape;136;p5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37" name="Google Shape;137;p5"/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Variables</a:t>
            </a:r>
            <a:endParaRPr b="0" i="0" u="none" strike="noStrike" cap="none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DEPENDIENTES</a:t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7693025" y="2801327"/>
            <a:ext cx="3660900" cy="741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Tiempo de respuesta</a:t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>
            <a:off x="7490264" y="2701925"/>
            <a:ext cx="939900" cy="939900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7781925" y="3859578"/>
            <a:ext cx="3660900" cy="741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Reducción de daños</a:t>
            </a: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7670800" y="3760176"/>
            <a:ext cx="939900" cy="9399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INDEPENDIENTE </a:t>
            </a:r>
            <a:endParaRPr/>
          </a:p>
        </p:txBody>
      </p:sp>
      <p:sp>
        <p:nvSpPr>
          <p:cNvPr id="145" name="Google Shape;145;p5"/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Sistema de Alarma</a:t>
            </a:r>
            <a:endParaRPr/>
          </a:p>
        </p:txBody>
      </p:sp>
      <p:sp>
        <p:nvSpPr>
          <p:cNvPr id="147" name="Google Shape;147;p5"/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48" name="Google Shape;148;p5" descr="Iconos de gráfico de barras y gráfico de líneas."/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</p:grpSpPr>
        <p:sp>
          <p:nvSpPr>
            <p:cNvPr id="149" name="Google Shape;149;p5"/>
            <p:cNvSpPr/>
            <p:nvPr/>
          </p:nvSpPr>
          <p:spPr>
            <a:xfrm>
              <a:off x="4319588" y="2587625"/>
              <a:ext cx="287338" cy="192088"/>
            </a:xfrm>
            <a:custGeom>
              <a:avLst/>
              <a:gdLst/>
              <a:ahLst/>
              <a:cxnLst/>
              <a:rect l="l" t="t" r="r" b="b"/>
              <a:pathLst>
                <a:path w="904" h="602" extrusionOk="0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4338638" y="2492375"/>
              <a:ext cx="252413" cy="157163"/>
            </a:xfrm>
            <a:custGeom>
              <a:avLst/>
              <a:gdLst/>
              <a:ahLst/>
              <a:cxnLst/>
              <a:rect l="l" t="t" r="r" b="b"/>
              <a:pathLst>
                <a:path w="797" h="497" extrusionOk="0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51" name="Google Shape;151;p5" descr="Icono de casilla de verificación. "/>
          <p:cNvSpPr/>
          <p:nvPr/>
        </p:nvSpPr>
        <p:spPr>
          <a:xfrm>
            <a:off x="7129621" y="1811496"/>
            <a:ext cx="345758" cy="345758"/>
          </a:xfrm>
          <a:custGeom>
            <a:avLst/>
            <a:gdLst/>
            <a:ahLst/>
            <a:cxnLst/>
            <a:rect l="l" t="t" r="r" b="b"/>
            <a:pathLst>
              <a:path w="719" h="719" extrusionOk="0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2" name="Google Shape;152;p5" descr="Icono de gráfico "/>
          <p:cNvSpPr/>
          <p:nvPr/>
        </p:nvSpPr>
        <p:spPr>
          <a:xfrm>
            <a:off x="7801761" y="2997986"/>
            <a:ext cx="347678" cy="347680"/>
          </a:xfrm>
          <a:custGeom>
            <a:avLst/>
            <a:gdLst/>
            <a:ahLst/>
            <a:cxnLst/>
            <a:rect l="l" t="t" r="r" b="b"/>
            <a:pathLst>
              <a:path w="904" h="903" extrusionOk="0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53" name="Google Shape;153;p5" descr="Icono de ser humano y engranaje. "/>
          <p:cNvGrpSpPr/>
          <p:nvPr/>
        </p:nvGrpSpPr>
        <p:grpSpPr>
          <a:xfrm>
            <a:off x="7971659" y="4060068"/>
            <a:ext cx="338073" cy="339995"/>
            <a:chOff x="6450013" y="5349875"/>
            <a:chExt cx="279399" cy="280988"/>
          </a:xfrm>
        </p:grpSpPr>
        <p:sp>
          <p:nvSpPr>
            <p:cNvPr id="154" name="Google Shape;154;p5"/>
            <p:cNvSpPr/>
            <p:nvPr/>
          </p:nvSpPr>
          <p:spPr>
            <a:xfrm>
              <a:off x="6450013" y="5349875"/>
              <a:ext cx="182562" cy="238125"/>
            </a:xfrm>
            <a:custGeom>
              <a:avLst/>
              <a:gdLst/>
              <a:ahLst/>
              <a:cxnLst/>
              <a:rect l="l" t="t" r="r" b="b"/>
              <a:pathLst>
                <a:path w="459" h="602" extrusionOk="0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597650" y="5497513"/>
              <a:ext cx="131762" cy="133350"/>
            </a:xfrm>
            <a:custGeom>
              <a:avLst/>
              <a:gdLst/>
              <a:ahLst/>
              <a:cxnLst/>
              <a:rect l="l" t="t" r="r" b="b"/>
              <a:pathLst>
                <a:path w="332" h="336" extrusionOk="0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6" name="Google Shape;156;p5" descr="Icono de engranajes. "/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</p:grpSpPr>
        <p:sp>
          <p:nvSpPr>
            <p:cNvPr id="157" name="Google Shape;157;p5"/>
            <p:cNvSpPr/>
            <p:nvPr/>
          </p:nvSpPr>
          <p:spPr>
            <a:xfrm>
              <a:off x="7613650" y="1471613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7781925" y="1387475"/>
              <a:ext cx="115888" cy="117475"/>
            </a:xfrm>
            <a:custGeom>
              <a:avLst/>
              <a:gdLst/>
              <a:ahLst/>
              <a:cxnLst/>
              <a:rect l="l" t="t" r="r" b="b"/>
              <a:pathLst>
                <a:path w="362" h="369" extrusionOk="0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59" name="Google Shape;159;p5" descr="Icono de gráfico de cajas y bigotes. "/>
          <p:cNvSpPr/>
          <p:nvPr/>
        </p:nvSpPr>
        <p:spPr>
          <a:xfrm>
            <a:off x="3967321" y="3532346"/>
            <a:ext cx="345758" cy="345758"/>
          </a:xfrm>
          <a:custGeom>
            <a:avLst/>
            <a:gdLst/>
            <a:ahLst/>
            <a:cxnLst/>
            <a:rect l="l" t="t" r="r" b="b"/>
            <a:pathLst>
              <a:path w="898" h="898" extrusionOk="0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60" name="Google Shape;160;p5" descr="Facultad - Arquitectur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68" y="4793409"/>
            <a:ext cx="1997257" cy="198727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5"/>
          <p:cNvSpPr/>
          <p:nvPr/>
        </p:nvSpPr>
        <p:spPr>
          <a:xfrm>
            <a:off x="7248525" y="4850175"/>
            <a:ext cx="4573200" cy="741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Eficiencia y coordinación del personal</a:t>
            </a:r>
            <a:endParaRPr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7137400" y="4750776"/>
            <a:ext cx="939900" cy="9399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63" name="Google Shape;163;p5" descr="Icono de ser humano y engranaje. "/>
          <p:cNvGrpSpPr/>
          <p:nvPr/>
        </p:nvGrpSpPr>
        <p:grpSpPr>
          <a:xfrm>
            <a:off x="7438259" y="5050668"/>
            <a:ext cx="338072" cy="339995"/>
            <a:chOff x="6450013" y="5349875"/>
            <a:chExt cx="279399" cy="280988"/>
          </a:xfrm>
        </p:grpSpPr>
        <p:sp>
          <p:nvSpPr>
            <p:cNvPr id="164" name="Google Shape;164;p5"/>
            <p:cNvSpPr/>
            <p:nvPr/>
          </p:nvSpPr>
          <p:spPr>
            <a:xfrm>
              <a:off x="6450013" y="5349875"/>
              <a:ext cx="182562" cy="238126"/>
            </a:xfrm>
            <a:custGeom>
              <a:avLst/>
              <a:gdLst/>
              <a:ahLst/>
              <a:cxnLst/>
              <a:rect l="l" t="t" r="r" b="b"/>
              <a:pathLst>
                <a:path w="459" h="602" extrusionOk="0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6597650" y="5497513"/>
              <a:ext cx="131762" cy="133350"/>
            </a:xfrm>
            <a:custGeom>
              <a:avLst/>
              <a:gdLst/>
              <a:ahLst/>
              <a:cxnLst/>
              <a:rect l="l" t="t" r="r" b="b"/>
              <a:pathLst>
                <a:path w="332" h="336" extrusionOk="0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E2A8F8AB-9F68-7A04-FC44-0E18B3791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Google Shape;171;g29afadbc62e_0_5">
            <a:extLst>
              <a:ext uri="{FF2B5EF4-FFF2-40B4-BE49-F238E27FC236}">
                <a16:creationId xmlns:a16="http://schemas.microsoft.com/office/drawing/2014/main" id="{11E423DB-7BFB-45F4-C91E-347BC0C417F0}"/>
              </a:ext>
            </a:extLst>
          </p:cNvPr>
          <p:cNvCxnSpPr/>
          <p:nvPr/>
        </p:nvCxnSpPr>
        <p:spPr>
          <a:xfrm>
            <a:off x="8393229" y="522898"/>
            <a:ext cx="3798900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72" name="Google Shape;172;g29afadbc62e_0_5">
            <a:extLst>
              <a:ext uri="{FF2B5EF4-FFF2-40B4-BE49-F238E27FC236}">
                <a16:creationId xmlns:a16="http://schemas.microsoft.com/office/drawing/2014/main" id="{433C697A-CA28-7D83-63E4-EE8511748935}"/>
              </a:ext>
            </a:extLst>
          </p:cNvPr>
          <p:cNvSpPr txBox="1"/>
          <p:nvPr/>
        </p:nvSpPr>
        <p:spPr>
          <a:xfrm>
            <a:off x="228600" y="135100"/>
            <a:ext cx="117348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lang="es-ES" sz="2800" b="1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Maquetación y distribución de componentes</a:t>
            </a:r>
            <a:endParaRPr sz="2800" b="0" i="0" u="none" strike="noStrike" cap="none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73" name="Google Shape;173;g29afadbc62e_0_5">
            <a:extLst>
              <a:ext uri="{FF2B5EF4-FFF2-40B4-BE49-F238E27FC236}">
                <a16:creationId xmlns:a16="http://schemas.microsoft.com/office/drawing/2014/main" id="{DB6C7127-FEF6-E1E2-9B24-026EB1F4CA1C}"/>
              </a:ext>
            </a:extLst>
          </p:cNvPr>
          <p:cNvCxnSpPr/>
          <p:nvPr/>
        </p:nvCxnSpPr>
        <p:spPr>
          <a:xfrm>
            <a:off x="0" y="522898"/>
            <a:ext cx="3792300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75" name="Google Shape;175;g29afadbc62e_0_5">
            <a:extLst>
              <a:ext uri="{FF2B5EF4-FFF2-40B4-BE49-F238E27FC236}">
                <a16:creationId xmlns:a16="http://schemas.microsoft.com/office/drawing/2014/main" id="{9DFB7DE1-AB84-22B9-FDF0-E60183C56155}"/>
              </a:ext>
            </a:extLst>
          </p:cNvPr>
          <p:cNvSpPr txBox="1"/>
          <p:nvPr/>
        </p:nvSpPr>
        <p:spPr>
          <a:xfrm>
            <a:off x="635362" y="231437"/>
            <a:ext cx="10551000" cy="4589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Century Gothic"/>
              <a:buNone/>
            </a:pPr>
            <a:br>
              <a:rPr lang="es-ES" sz="4000" b="0" i="0" u="none" strike="noStrike" cap="none" dirty="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s-ES" sz="4000" b="0" i="0" u="none" strike="noStrike" cap="none" dirty="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s-ES" sz="4000" b="0" i="0" u="none" strike="noStrike" cap="none" dirty="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s-ES" sz="4000" b="0" i="0" u="none" strike="noStrike" cap="none" dirty="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s-ES" sz="4000" b="0" i="0" u="none" strike="noStrike" cap="none" dirty="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s-ES" sz="4000" b="0" i="0" u="none" strike="noStrike" cap="none" dirty="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s-ES" sz="4000" b="0" i="0" u="none" strike="noStrike" cap="none" dirty="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4400" b="0" i="0" u="none" strike="noStrike" cap="none" dirty="0">
              <a:solidFill>
                <a:schemeClr val="accent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E48D1F09-5369-BBE1-7EDC-A13A40C39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19337"/>
            <a:ext cx="4567518" cy="6090024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ADA7D9BE-0212-ED43-9B91-D8B818E63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943" y="814360"/>
            <a:ext cx="6950457" cy="5212843"/>
          </a:xfrm>
          <a:prstGeom prst="rect">
            <a:avLst/>
          </a:prstGeom>
        </p:spPr>
      </p:pic>
      <p:pic>
        <p:nvPicPr>
          <p:cNvPr id="174" name="Google Shape;174;g29afadbc62e_0_5" descr="Facultad - Arquitectura">
            <a:extLst>
              <a:ext uri="{FF2B5EF4-FFF2-40B4-BE49-F238E27FC236}">
                <a16:creationId xmlns:a16="http://schemas.microsoft.com/office/drawing/2014/main" id="{CF290A0B-727C-D66D-0306-28E7CB27F8A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59328" y="4529848"/>
            <a:ext cx="2204072" cy="21930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538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Google Shape;171;g29afadbc62e_0_5"/>
          <p:cNvCxnSpPr/>
          <p:nvPr/>
        </p:nvCxnSpPr>
        <p:spPr>
          <a:xfrm>
            <a:off x="8393229" y="522898"/>
            <a:ext cx="3798900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72" name="Google Shape;172;g29afadbc62e_0_5"/>
          <p:cNvSpPr txBox="1"/>
          <p:nvPr/>
        </p:nvSpPr>
        <p:spPr>
          <a:xfrm>
            <a:off x="228600" y="1351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90000"/>
              </a:lnSpc>
              <a:buClr>
                <a:srgbClr val="3F3F3F"/>
              </a:buClr>
              <a:buSzPts val="2800"/>
            </a:pPr>
            <a:r>
              <a:rPr lang="es-ES" sz="2800" b="1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Maquetación y distribución de componentes</a:t>
            </a:r>
            <a:endParaRPr lang="es-ES" sz="2800" b="0" i="0" u="none" strike="noStrike" cap="none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endParaRPr sz="2800" b="0" i="0" u="none" strike="noStrike" cap="none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73" name="Google Shape;173;g29afadbc62e_0_5"/>
          <p:cNvCxnSpPr/>
          <p:nvPr/>
        </p:nvCxnSpPr>
        <p:spPr>
          <a:xfrm>
            <a:off x="0" y="522898"/>
            <a:ext cx="3792300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AABE3E49-A851-E70C-1440-27D3FAB4F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529" y="670112"/>
            <a:ext cx="7736541" cy="5802406"/>
          </a:xfrm>
          <a:prstGeom prst="rect">
            <a:avLst/>
          </a:prstGeom>
        </p:spPr>
      </p:pic>
      <p:pic>
        <p:nvPicPr>
          <p:cNvPr id="174" name="Google Shape;174;g29afadbc62e_0_5" descr="Facultad - Arquitectur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59328" y="4529848"/>
            <a:ext cx="2204072" cy="219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22EC6B28-5AD3-3C0B-C4BB-AB1161232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Google Shape;171;g29afadbc62e_0_5">
            <a:extLst>
              <a:ext uri="{FF2B5EF4-FFF2-40B4-BE49-F238E27FC236}">
                <a16:creationId xmlns:a16="http://schemas.microsoft.com/office/drawing/2014/main" id="{C13634B2-CBEE-9226-4F22-CF2066B2CB20}"/>
              </a:ext>
            </a:extLst>
          </p:cNvPr>
          <p:cNvCxnSpPr/>
          <p:nvPr/>
        </p:nvCxnSpPr>
        <p:spPr>
          <a:xfrm>
            <a:off x="8393229" y="522898"/>
            <a:ext cx="3798900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72" name="Google Shape;172;g29afadbc62e_0_5">
            <a:extLst>
              <a:ext uri="{FF2B5EF4-FFF2-40B4-BE49-F238E27FC236}">
                <a16:creationId xmlns:a16="http://schemas.microsoft.com/office/drawing/2014/main" id="{9E2FA227-A50F-9FFE-15A2-4CE6968B1108}"/>
              </a:ext>
            </a:extLst>
          </p:cNvPr>
          <p:cNvSpPr txBox="1"/>
          <p:nvPr/>
        </p:nvSpPr>
        <p:spPr>
          <a:xfrm>
            <a:off x="228600" y="1351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90000"/>
              </a:lnSpc>
              <a:buClr>
                <a:srgbClr val="3F3F3F"/>
              </a:buClr>
              <a:buSzPts val="2800"/>
            </a:pPr>
            <a:r>
              <a:rPr lang="es-ES" sz="2800" b="1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sensores </a:t>
            </a:r>
            <a:endParaRPr lang="es-ES" sz="2800" b="0" i="0" u="none" strike="noStrike" cap="none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endParaRPr sz="2800" b="0" i="0" u="none" strike="noStrike" cap="none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73" name="Google Shape;173;g29afadbc62e_0_5">
            <a:extLst>
              <a:ext uri="{FF2B5EF4-FFF2-40B4-BE49-F238E27FC236}">
                <a16:creationId xmlns:a16="http://schemas.microsoft.com/office/drawing/2014/main" id="{7829E9D5-8C25-2D50-6989-8B412FBD6B43}"/>
              </a:ext>
            </a:extLst>
          </p:cNvPr>
          <p:cNvCxnSpPr/>
          <p:nvPr/>
        </p:nvCxnSpPr>
        <p:spPr>
          <a:xfrm>
            <a:off x="0" y="522898"/>
            <a:ext cx="3792300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pic>
        <p:nvPicPr>
          <p:cNvPr id="174" name="Google Shape;174;g29afadbc62e_0_5" descr="Facultad - Arquitectura">
            <a:extLst>
              <a:ext uri="{FF2B5EF4-FFF2-40B4-BE49-F238E27FC236}">
                <a16:creationId xmlns:a16="http://schemas.microsoft.com/office/drawing/2014/main" id="{1E6D4910-CBC1-2FDA-6E41-54261F48F81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9328" y="4529848"/>
            <a:ext cx="2204072" cy="2193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CF319EF-880F-BF0E-763B-C9085B75304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0546"/>
          <a:stretch/>
        </p:blipFill>
        <p:spPr>
          <a:xfrm>
            <a:off x="1225833" y="1700176"/>
            <a:ext cx="2740936" cy="345764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A34933F-C77C-EF9E-A78E-E53B04D2F54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967" r="7741"/>
          <a:stretch/>
        </p:blipFill>
        <p:spPr>
          <a:xfrm>
            <a:off x="4589929" y="522898"/>
            <a:ext cx="3012142" cy="321384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24BC2FC-8580-C86A-D896-9D1B2BE49D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0426" y="1825438"/>
            <a:ext cx="4276165" cy="320712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6FB84A9-BA6E-4E66-C2BD-B3255F66D96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62282" t="33797" b="17989"/>
          <a:stretch/>
        </p:blipFill>
        <p:spPr>
          <a:xfrm rot="10800000">
            <a:off x="4577615" y="3831932"/>
            <a:ext cx="3137647" cy="300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9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6C50A0D2-AC7F-7529-FA05-CCCEDE656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Google Shape;171;g29afadbc62e_0_5">
            <a:extLst>
              <a:ext uri="{FF2B5EF4-FFF2-40B4-BE49-F238E27FC236}">
                <a16:creationId xmlns:a16="http://schemas.microsoft.com/office/drawing/2014/main" id="{6F601A25-96BB-E5E8-B9A9-C5FF3C504E5E}"/>
              </a:ext>
            </a:extLst>
          </p:cNvPr>
          <p:cNvCxnSpPr/>
          <p:nvPr/>
        </p:nvCxnSpPr>
        <p:spPr>
          <a:xfrm>
            <a:off x="8393229" y="522898"/>
            <a:ext cx="3798900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72" name="Google Shape;172;g29afadbc62e_0_5">
            <a:extLst>
              <a:ext uri="{FF2B5EF4-FFF2-40B4-BE49-F238E27FC236}">
                <a16:creationId xmlns:a16="http://schemas.microsoft.com/office/drawing/2014/main" id="{E7D69FB2-ABA0-989C-9940-5EEDE2C6F1D8}"/>
              </a:ext>
            </a:extLst>
          </p:cNvPr>
          <p:cNvSpPr txBox="1"/>
          <p:nvPr/>
        </p:nvSpPr>
        <p:spPr>
          <a:xfrm>
            <a:off x="228600" y="1351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90000"/>
              </a:lnSpc>
              <a:buClr>
                <a:srgbClr val="3F3F3F"/>
              </a:buClr>
              <a:buSzPts val="2800"/>
            </a:pPr>
            <a:r>
              <a:rPr lang="es-ES" sz="2800" b="1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módulos de comunicación</a:t>
            </a:r>
            <a:endParaRPr lang="es-ES" sz="2800" b="0" i="0" u="none" strike="noStrike" cap="none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endParaRPr sz="2800" b="0" i="0" u="none" strike="noStrike" cap="none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73" name="Google Shape;173;g29afadbc62e_0_5">
            <a:extLst>
              <a:ext uri="{FF2B5EF4-FFF2-40B4-BE49-F238E27FC236}">
                <a16:creationId xmlns:a16="http://schemas.microsoft.com/office/drawing/2014/main" id="{E2317FD5-012E-732C-9C86-A072B708F51E}"/>
              </a:ext>
            </a:extLst>
          </p:cNvPr>
          <p:cNvCxnSpPr/>
          <p:nvPr/>
        </p:nvCxnSpPr>
        <p:spPr>
          <a:xfrm>
            <a:off x="0" y="522898"/>
            <a:ext cx="3792300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800EB929-38F5-96E9-B7AE-029F906BE3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518" t="46144" r="39543" b="27712"/>
          <a:stretch/>
        </p:blipFill>
        <p:spPr>
          <a:xfrm>
            <a:off x="4318314" y="645458"/>
            <a:ext cx="3626536" cy="243391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2CD1D44-33E9-FB50-624E-816F4BF1F19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436" t="34248" r="35534" b="16155"/>
          <a:stretch/>
        </p:blipFill>
        <p:spPr>
          <a:xfrm>
            <a:off x="4630150" y="3172726"/>
            <a:ext cx="2779059" cy="340132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B5BB024-FF37-1BF3-2E44-8D8E0439C6C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864" t="14509" r="21629" b="14509"/>
          <a:stretch/>
        </p:blipFill>
        <p:spPr>
          <a:xfrm>
            <a:off x="353673" y="995082"/>
            <a:ext cx="3626536" cy="486783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4969DF0-8BA0-1B92-1B67-A74CDBA44F9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864" t="24314" r="10785" b="9412"/>
          <a:stretch/>
        </p:blipFill>
        <p:spPr>
          <a:xfrm>
            <a:off x="8059150" y="1461246"/>
            <a:ext cx="4132850" cy="4545108"/>
          </a:xfrm>
          <a:prstGeom prst="rect">
            <a:avLst/>
          </a:prstGeom>
        </p:spPr>
      </p:pic>
      <p:pic>
        <p:nvPicPr>
          <p:cNvPr id="174" name="Google Shape;174;g29afadbc62e_0_5" descr="Facultad - Arquitectura">
            <a:extLst>
              <a:ext uri="{FF2B5EF4-FFF2-40B4-BE49-F238E27FC236}">
                <a16:creationId xmlns:a16="http://schemas.microsoft.com/office/drawing/2014/main" id="{947ED88D-02F2-73B7-E153-8D22AF4C3D2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759328" y="4529848"/>
            <a:ext cx="2204072" cy="21930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4476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73">
      <a:dk1>
        <a:srgbClr val="000000"/>
      </a:dk1>
      <a:lt1>
        <a:srgbClr val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638</Words>
  <Application>Microsoft Office PowerPoint</Application>
  <PresentationFormat>Panorámica</PresentationFormat>
  <Paragraphs>61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Times New Roman</vt:lpstr>
      <vt:lpstr>Arial</vt:lpstr>
      <vt:lpstr>Quattrocento Sans</vt:lpstr>
      <vt:lpstr>Century Gothic</vt:lpstr>
      <vt:lpstr>Calibri</vt:lpstr>
      <vt:lpstr>Tema de Office</vt:lpstr>
      <vt:lpstr>Sistema de alarma para sismos y terremotos en hogar para el adulto mayor “Nuevo Amanecer”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Katheryn Pamela Velasquez Mendez</dc:creator>
  <cp:lastModifiedBy>Katheryn Pamela Velasquez Mendez</cp:lastModifiedBy>
  <cp:revision>2</cp:revision>
  <dcterms:created xsi:type="dcterms:W3CDTF">2023-06-10T02:05:21Z</dcterms:created>
  <dcterms:modified xsi:type="dcterms:W3CDTF">2024-10-09T20:40:18Z</dcterms:modified>
</cp:coreProperties>
</file>