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2" r:id="rId4"/>
  </p:sldMasterIdLst>
  <p:notesMasterIdLst>
    <p:notesMasterId r:id="rId44"/>
  </p:notesMasterIdLst>
  <p:handoutMasterIdLst>
    <p:handoutMasterId r:id="rId45"/>
  </p:handoutMasterIdLst>
  <p:sldIdLst>
    <p:sldId id="261" r:id="rId5"/>
    <p:sldId id="428" r:id="rId6"/>
    <p:sldId id="442" r:id="rId7"/>
    <p:sldId id="443" r:id="rId8"/>
    <p:sldId id="444" r:id="rId9"/>
    <p:sldId id="445" r:id="rId10"/>
    <p:sldId id="446" r:id="rId11"/>
    <p:sldId id="475" r:id="rId12"/>
    <p:sldId id="429" r:id="rId13"/>
    <p:sldId id="450" r:id="rId14"/>
    <p:sldId id="451" r:id="rId15"/>
    <p:sldId id="452" r:id="rId16"/>
    <p:sldId id="453" r:id="rId17"/>
    <p:sldId id="454" r:id="rId18"/>
    <p:sldId id="455" r:id="rId19"/>
    <p:sldId id="456" r:id="rId20"/>
    <p:sldId id="458" r:id="rId21"/>
    <p:sldId id="447" r:id="rId22"/>
    <p:sldId id="431" r:id="rId23"/>
    <p:sldId id="459" r:id="rId24"/>
    <p:sldId id="460" r:id="rId25"/>
    <p:sldId id="461" r:id="rId26"/>
    <p:sldId id="430" r:id="rId27"/>
    <p:sldId id="462" r:id="rId28"/>
    <p:sldId id="432" r:id="rId29"/>
    <p:sldId id="463" r:id="rId30"/>
    <p:sldId id="433" r:id="rId31"/>
    <p:sldId id="467" r:id="rId32"/>
    <p:sldId id="468" r:id="rId33"/>
    <p:sldId id="465" r:id="rId34"/>
    <p:sldId id="435" r:id="rId35"/>
    <p:sldId id="470" r:id="rId36"/>
    <p:sldId id="469" r:id="rId37"/>
    <p:sldId id="471" r:id="rId38"/>
    <p:sldId id="472" r:id="rId39"/>
    <p:sldId id="473" r:id="rId40"/>
    <p:sldId id="439" r:id="rId41"/>
    <p:sldId id="474" r:id="rId42"/>
    <p:sldId id="440" r:id="rId43"/>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0033CC"/>
    <a:srgbClr val="0066FF"/>
    <a:srgbClr val="FCEAE8"/>
    <a:srgbClr val="000099"/>
    <a:srgbClr val="0000FF"/>
    <a:srgbClr val="EC4E1B"/>
    <a:srgbClr val="F26522"/>
    <a:srgbClr val="66CC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80" autoAdjust="0"/>
  </p:normalViewPr>
  <p:slideViewPr>
    <p:cSldViewPr>
      <p:cViewPr varScale="1">
        <p:scale>
          <a:sx n="91" d="100"/>
          <a:sy n="91" d="100"/>
        </p:scale>
        <p:origin x="226" y="5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108" d="100"/>
          <a:sy n="108" d="100"/>
        </p:scale>
        <p:origin x="2946"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638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0"/>
                <a:cs typeface="+mn-cs"/>
              </a:defRPr>
            </a:lvl1pPr>
          </a:lstStyle>
          <a:p>
            <a:pPr>
              <a:defRPr/>
            </a:pPr>
            <a:endParaRPr lang="en-GB" dirty="0"/>
          </a:p>
        </p:txBody>
      </p:sp>
      <p:sp>
        <p:nvSpPr>
          <p:cNvPr id="1638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E151C65E-6466-4ADA-8F0A-B78620469644}" type="slidenum">
              <a:rPr lang="en-GB" altLang="en-US"/>
              <a:pPr>
                <a:defRPr/>
              </a:pPr>
              <a:t>‹#›</a:t>
            </a:fld>
            <a:endParaRPr lang="en-GB" altLang="en-US" dirty="0"/>
          </a:p>
        </p:txBody>
      </p:sp>
    </p:spTree>
    <p:extLst>
      <p:ext uri="{BB962C8B-B14F-4D97-AF65-F5344CB8AC3E}">
        <p14:creationId xmlns:p14="http://schemas.microsoft.com/office/powerpoint/2010/main" val="10812375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843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0"/>
                <a:cs typeface="+mn-cs"/>
              </a:defRPr>
            </a:lvl1pPr>
          </a:lstStyle>
          <a:p>
            <a:pPr>
              <a:defRPr/>
            </a:pPr>
            <a:endParaRPr lang="en-GB" dirty="0"/>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8438" name="Rectangle 6"/>
          <p:cNvSpPr>
            <a:spLocks noGrp="1" noChangeArrowheads="1"/>
          </p:cNvSpPr>
          <p:nvPr>
            <p:ph type="ftr" sz="quarter" idx="4"/>
          </p:nvPr>
        </p:nvSpPr>
        <p:spPr bwMode="auto">
          <a:xfrm>
            <a:off x="76200" y="86233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8439" name="Rectangle 7"/>
          <p:cNvSpPr>
            <a:spLocks noGrp="1" noChangeArrowheads="1"/>
          </p:cNvSpPr>
          <p:nvPr>
            <p:ph type="sldNum" sz="quarter" idx="5"/>
          </p:nvPr>
        </p:nvSpPr>
        <p:spPr bwMode="auto">
          <a:xfrm>
            <a:off x="3810000" y="86233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E8C4F4FF-B66A-4756-8BFF-64F7A865A076}" type="slidenum">
              <a:rPr lang="en-GB" altLang="en-US"/>
              <a:pPr>
                <a:defRPr/>
              </a:pPr>
              <a:t>‹#›</a:t>
            </a:fld>
            <a:endParaRPr lang="en-GB" altLang="en-US" dirty="0"/>
          </a:p>
        </p:txBody>
      </p:sp>
    </p:spTree>
    <p:extLst>
      <p:ext uri="{BB962C8B-B14F-4D97-AF65-F5344CB8AC3E}">
        <p14:creationId xmlns:p14="http://schemas.microsoft.com/office/powerpoint/2010/main" val="13942492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070603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921563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25027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704294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422089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377710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755209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549608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692799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457726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084321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08948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5268987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710160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6655071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2125493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67186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834653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0666467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9227225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41254649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970932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9685825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7909814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693394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499910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4430673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0218338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7826582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4935949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3644943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634299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960517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89218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4196917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001626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920335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7408584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Text Box 12"/>
          <p:cNvSpPr txBox="1">
            <a:spLocks noChangeArrowheads="1"/>
          </p:cNvSpPr>
          <p:nvPr userDrawn="1"/>
        </p:nvSpPr>
        <p:spPr bwMode="auto">
          <a:xfrm>
            <a:off x="8266113" y="6646863"/>
            <a:ext cx="647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lgn="r">
              <a:spcBef>
                <a:spcPct val="50000"/>
              </a:spcBef>
              <a:defRPr/>
            </a:pPr>
            <a:endParaRPr lang="en-US" altLang="en-US" sz="1000" dirty="0" smtClean="0">
              <a:latin typeface="Arial" panose="020B0604020202020204" pitchFamily="34" charset="0"/>
            </a:endParaRPr>
          </a:p>
        </p:txBody>
      </p:sp>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6040438"/>
            <a:ext cx="9142412"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Hi-Res-Logo-Pai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84888" y="404813"/>
            <a:ext cx="2698750"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250825" y="6330950"/>
            <a:ext cx="3025775" cy="307975"/>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sz="1400" dirty="0" smtClean="0">
                <a:solidFill>
                  <a:schemeClr val="bg1"/>
                </a:solidFill>
                <a:latin typeface="Arial" charset="0"/>
                <a:cs typeface="Arial" charset="0"/>
              </a:rPr>
              <a:t>www.oerc.ox.ac.uk</a:t>
            </a:r>
          </a:p>
        </p:txBody>
      </p:sp>
      <p:sp>
        <p:nvSpPr>
          <p:cNvPr id="10" name="Title 1"/>
          <p:cNvSpPr>
            <a:spLocks noGrp="1"/>
          </p:cNvSpPr>
          <p:nvPr>
            <p:ph type="title"/>
          </p:nvPr>
        </p:nvSpPr>
        <p:spPr>
          <a:xfrm>
            <a:off x="683568" y="3944998"/>
            <a:ext cx="7772400" cy="1362075"/>
          </a:xfrm>
        </p:spPr>
        <p:txBody>
          <a:bodyPr anchor="t"/>
          <a:lstStyle>
            <a:lvl1pPr algn="l">
              <a:defRPr sz="2000" b="0" cap="none" baseline="0">
                <a:solidFill>
                  <a:srgbClr val="F26522"/>
                </a:solidFill>
                <a:latin typeface="Arial"/>
                <a:cs typeface="Arial"/>
              </a:defRPr>
            </a:lvl1pPr>
          </a:lstStyle>
          <a:p>
            <a:r>
              <a:rPr lang="en-US" smtClean="0"/>
              <a:t>Click to edit Master title style</a:t>
            </a:r>
            <a:endParaRPr lang="en-US" dirty="0"/>
          </a:p>
        </p:txBody>
      </p:sp>
      <p:sp>
        <p:nvSpPr>
          <p:cNvPr id="11" name="Text Placeholder 2"/>
          <p:cNvSpPr>
            <a:spLocks noGrp="1"/>
          </p:cNvSpPr>
          <p:nvPr>
            <p:ph type="body" idx="1"/>
          </p:nvPr>
        </p:nvSpPr>
        <p:spPr>
          <a:xfrm>
            <a:off x="683568" y="2444811"/>
            <a:ext cx="7772400" cy="1500187"/>
          </a:xfrm>
        </p:spPr>
        <p:txBody>
          <a:bodyPr anchor="b"/>
          <a:lstStyle>
            <a:lvl1pPr marL="0" indent="0">
              <a:buNone/>
              <a:defRPr sz="3200" b="1">
                <a:solidFill>
                  <a:srgbClr val="F26522"/>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86246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412776"/>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661248"/>
            <a:ext cx="5486400" cy="5109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98618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6809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2413" y="1412776"/>
            <a:ext cx="2073275" cy="4507012"/>
          </a:xfrm>
        </p:spPr>
        <p:txBody>
          <a:bodyPr vert="eaVert"/>
          <a:lstStyle>
            <a:lvl1pPr>
              <a:defRPr>
                <a:solidFill>
                  <a:srgbClr val="EC4E1B"/>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79413" y="1412776"/>
            <a:ext cx="6070600" cy="4507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9568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3116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683568" y="3944998"/>
            <a:ext cx="7772400" cy="1362075"/>
          </a:xfrm>
        </p:spPr>
        <p:txBody>
          <a:bodyPr anchor="t"/>
          <a:lstStyle>
            <a:lvl1pPr algn="l">
              <a:defRPr sz="2000" b="0" cap="none" baseline="0">
                <a:solidFill>
                  <a:srgbClr val="F26522"/>
                </a:solidFill>
                <a:latin typeface="Arial"/>
                <a:cs typeface="Arial"/>
              </a:defRPr>
            </a:lvl1pPr>
          </a:lstStyle>
          <a:p>
            <a:r>
              <a:rPr lang="en-US" smtClean="0"/>
              <a:t>Click to edit Master title style</a:t>
            </a:r>
            <a:endParaRPr lang="en-US" dirty="0"/>
          </a:p>
        </p:txBody>
      </p:sp>
      <p:sp>
        <p:nvSpPr>
          <p:cNvPr id="5" name="Text Placeholder 2"/>
          <p:cNvSpPr>
            <a:spLocks noGrp="1"/>
          </p:cNvSpPr>
          <p:nvPr>
            <p:ph type="body" idx="1"/>
          </p:nvPr>
        </p:nvSpPr>
        <p:spPr>
          <a:xfrm>
            <a:off x="683568" y="2444811"/>
            <a:ext cx="7772400" cy="1500187"/>
          </a:xfrm>
        </p:spPr>
        <p:txBody>
          <a:bodyPr anchor="b"/>
          <a:lstStyle>
            <a:lvl1pPr marL="0" indent="0">
              <a:buNone/>
              <a:defRPr sz="3200" b="1">
                <a:solidFill>
                  <a:srgbClr val="F26522"/>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45510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79413" y="1528763"/>
            <a:ext cx="3665537" cy="4391025"/>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7350" y="1528763"/>
            <a:ext cx="3665538" cy="4391025"/>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7260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68313" y="304800"/>
            <a:ext cx="8207375" cy="685800"/>
          </a:xfrm>
        </p:spPr>
        <p:txBody>
          <a:bodyPr/>
          <a:lstStyle/>
          <a:p>
            <a:r>
              <a:rPr lang="en-US" smtClean="0"/>
              <a:t>Click to edit Master title style</a:t>
            </a:r>
            <a:endParaRPr lang="en-US"/>
          </a:p>
        </p:txBody>
      </p:sp>
    </p:spTree>
    <p:extLst>
      <p:ext uri="{BB962C8B-B14F-4D97-AF65-F5344CB8AC3E}">
        <p14:creationId xmlns:p14="http://schemas.microsoft.com/office/powerpoint/2010/main" val="3914951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0712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682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923702"/>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1435100"/>
            <a:ext cx="5111750" cy="4691063"/>
          </a:xfrm>
        </p:spPr>
        <p:txBody>
          <a:bodyPr/>
          <a:lstStyle>
            <a:lvl1pPr>
              <a:defRPr sz="2400"/>
            </a:lvl1pPr>
            <a:lvl2pPr marL="360363" indent="0">
              <a:buNone/>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3766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923702"/>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57200" y="1448541"/>
            <a:ext cx="5111750" cy="4691063"/>
          </a:xfrm>
        </p:spPr>
        <p:txBody>
          <a:bodyPr/>
          <a:lstStyle>
            <a:lvl1pPr>
              <a:defRPr sz="2400"/>
            </a:lvl1pPr>
            <a:lvl2pPr marL="360363" indent="0">
              <a:buNone/>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5673065" y="1435099"/>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63728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ChangeArrowheads="1"/>
          </p:cNvSpPr>
          <p:nvPr userDrawn="1"/>
        </p:nvSpPr>
        <p:spPr bwMode="ltGray">
          <a:xfrm>
            <a:off x="179388" y="188913"/>
            <a:ext cx="8785225" cy="1079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defRPr/>
            </a:pPr>
            <a:endParaRPr lang="en-US" altLang="en-US" dirty="0" smtClean="0"/>
          </a:p>
        </p:txBody>
      </p:sp>
      <p:sp>
        <p:nvSpPr>
          <p:cNvPr id="1027" name="Rectangle 4"/>
          <p:cNvSpPr>
            <a:spLocks noGrp="1" noChangeArrowheads="1"/>
          </p:cNvSpPr>
          <p:nvPr>
            <p:ph type="title"/>
          </p:nvPr>
        </p:nvSpPr>
        <p:spPr bwMode="auto">
          <a:xfrm>
            <a:off x="468313" y="304800"/>
            <a:ext cx="82073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b" anchorCtr="0" compatLnSpc="1">
            <a:prstTxWarp prst="textNoShape">
              <a:avLst/>
            </a:prstTxWarp>
          </a:bodyPr>
          <a:lstStyle/>
          <a:p>
            <a:pPr lvl="0"/>
            <a:r>
              <a:rPr lang="en-US" altLang="en-US" smtClean="0"/>
              <a:t>Click to edit Master title style</a:t>
            </a:r>
            <a:endParaRPr lang="en-GB" altLang="en-US" smtClean="0"/>
          </a:p>
        </p:txBody>
      </p:sp>
      <p:sp>
        <p:nvSpPr>
          <p:cNvPr id="1028" name="Rectangle 5"/>
          <p:cNvSpPr>
            <a:spLocks noGrp="1" noChangeArrowheads="1"/>
          </p:cNvSpPr>
          <p:nvPr>
            <p:ph type="body" idx="1"/>
          </p:nvPr>
        </p:nvSpPr>
        <p:spPr bwMode="auto">
          <a:xfrm>
            <a:off x="379413" y="1528763"/>
            <a:ext cx="7483475"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Level 1</a:t>
            </a:r>
          </a:p>
          <a:p>
            <a:pPr lvl="1"/>
            <a:r>
              <a:rPr lang="en-GB" altLang="en-US" smtClean="0"/>
              <a:t>Level 2</a:t>
            </a:r>
          </a:p>
          <a:p>
            <a:pPr lvl="2"/>
            <a:r>
              <a:rPr lang="en-GB" altLang="en-US" smtClean="0"/>
              <a:t>Level 3</a:t>
            </a:r>
          </a:p>
          <a:p>
            <a:pPr lvl="3"/>
            <a:r>
              <a:rPr lang="en-GB" altLang="en-US" smtClean="0"/>
              <a:t>Level 4</a:t>
            </a:r>
          </a:p>
          <a:p>
            <a:pPr lvl="4"/>
            <a:r>
              <a:rPr lang="en-GB" altLang="en-US" smtClean="0"/>
              <a:t>Level 5</a:t>
            </a:r>
          </a:p>
        </p:txBody>
      </p:sp>
      <p:sp>
        <p:nvSpPr>
          <p:cNvPr id="1029" name="Rectangle 9"/>
          <p:cNvSpPr>
            <a:spLocks noChangeArrowheads="1"/>
          </p:cNvSpPr>
          <p:nvPr userDrawn="1"/>
        </p:nvSpPr>
        <p:spPr bwMode="ltGray">
          <a:xfrm>
            <a:off x="179388" y="6330950"/>
            <a:ext cx="7416800" cy="3095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defRPr/>
            </a:pPr>
            <a:endParaRPr lang="en-US" altLang="en-US" dirty="0" smtClean="0"/>
          </a:p>
        </p:txBody>
      </p:sp>
      <p:pic>
        <p:nvPicPr>
          <p:cNvPr id="1030" name="Picture 2" descr="Logo-Pair.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96200" y="6145213"/>
            <a:ext cx="1268413"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ts val="2000"/>
        </a:lnSpc>
        <a:spcBef>
          <a:spcPts val="400"/>
        </a:spcBef>
        <a:spcAft>
          <a:spcPct val="0"/>
        </a:spcAft>
        <a:defRPr sz="2000" b="1">
          <a:solidFill>
            <a:schemeClr val="tx2"/>
          </a:solidFill>
          <a:latin typeface="+mj-lt"/>
          <a:ea typeface="ＭＳ Ｐゴシック" charset="0"/>
          <a:cs typeface="ＭＳ Ｐゴシック" charset="0"/>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p:titleStyle>
    <p:bodyStyle>
      <a:lvl1pPr marL="180975" indent="-180975" algn="l" rtl="0" eaLnBrk="1" fontAlgn="base" hangingPunct="1">
        <a:lnSpc>
          <a:spcPts val="2000"/>
        </a:lnSpc>
        <a:spcBef>
          <a:spcPts val="400"/>
        </a:spcBef>
        <a:spcAft>
          <a:spcPct val="0"/>
        </a:spcAft>
        <a:buClr>
          <a:schemeClr val="accent2"/>
        </a:buClr>
        <a:buFont typeface="Arial" panose="020B0604020202020204" pitchFamily="34" charset="0"/>
        <a:buChar char="•"/>
        <a:defRPr sz="1500">
          <a:solidFill>
            <a:schemeClr val="tx1"/>
          </a:solidFill>
          <a:latin typeface="+mn-lt"/>
          <a:ea typeface="ＭＳ Ｐゴシック" charset="0"/>
          <a:cs typeface="ＭＳ Ｐゴシック" charset="0"/>
        </a:defRPr>
      </a:lvl1pPr>
      <a:lvl2pPr marL="541338" indent="-180975" algn="l" rtl="0" eaLnBrk="1" fontAlgn="base" hangingPunct="1">
        <a:lnSpc>
          <a:spcPts val="1900"/>
        </a:lnSpc>
        <a:spcBef>
          <a:spcPts val="300"/>
        </a:spcBef>
        <a:spcAft>
          <a:spcPct val="0"/>
        </a:spcAft>
        <a:buFont typeface="Arial" panose="020B0604020202020204" pitchFamily="34" charset="0"/>
        <a:buChar char="–"/>
        <a:defRPr sz="1300">
          <a:solidFill>
            <a:schemeClr val="accent2"/>
          </a:solidFill>
          <a:latin typeface="+mn-lt"/>
          <a:ea typeface="ＭＳ Ｐゴシック" charset="0"/>
        </a:defRPr>
      </a:lvl2pPr>
      <a:lvl3pPr marL="895350" indent="-174625"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3pPr>
      <a:lvl4pPr marL="1200150"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4pPr>
      <a:lvl5pPr marL="1382713"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5pPr>
      <a:lvl6pPr marL="16843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6pPr>
      <a:lvl7pPr marL="21415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7pPr>
      <a:lvl8pPr marL="25987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8pPr>
      <a:lvl9pPr marL="30559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hyperlink" Target="https://xkcd.com/138/"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ASCII"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hyperlink" Target="https://xkcd.com/1360/" TargetMode="External"/><Relationship Id="rId4" Type="http://schemas.openxmlformats.org/officeDocument/2006/relationships/image" Target="../media/image5.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xkcd.com/163/"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C_dynamic_memory_allocation"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https://www.gnu.org/software/gnu-c-manual/gnu-c-manual.html" TargetMode="External"/><Relationship Id="rId3" Type="http://schemas.openxmlformats.org/officeDocument/2006/relationships/image" Target="../media/image17.jpeg"/><Relationship Id="rId7" Type="http://schemas.openxmlformats.org/officeDocument/2006/relationships/hyperlink" Target="https://www.cprogramming.com/tutorial/c-tutorial.html"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hyperlink" Target="http://www.learn-c.org/" TargetMode="External"/><Relationship Id="rId5" Type="http://schemas.openxmlformats.org/officeDocument/2006/relationships/image" Target="../media/image19.jpeg"/><Relationship Id="rId4" Type="http://schemas.openxmlformats.org/officeDocument/2006/relationships/image" Target="../media/image18.jpeg"/><Relationship Id="rId9"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4"/>
          <p:cNvSpPr txBox="1">
            <a:spLocks noChangeArrowheads="1"/>
          </p:cNvSpPr>
          <p:nvPr/>
        </p:nvSpPr>
        <p:spPr bwMode="auto">
          <a:xfrm>
            <a:off x="323528" y="2492896"/>
            <a:ext cx="8496944"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t" anchorCtr="0" compatLnSpc="1">
            <a:prstTxWarp prst="textNoShape">
              <a:avLst/>
            </a:prstTxWarp>
            <a:noAutofit/>
          </a:bodyPr>
          <a:lstStyle>
            <a:lvl1pPr algn="l" rtl="0" eaLnBrk="1" fontAlgn="base" hangingPunct="1">
              <a:lnSpc>
                <a:spcPts val="2000"/>
              </a:lnSpc>
              <a:spcBef>
                <a:spcPts val="400"/>
              </a:spcBef>
              <a:spcAft>
                <a:spcPct val="0"/>
              </a:spcAft>
              <a:defRPr sz="2000" b="0" cap="none" baseline="0">
                <a:solidFill>
                  <a:srgbClr val="F26522"/>
                </a:solidFill>
                <a:latin typeface="Arial"/>
                <a:ea typeface="ＭＳ Ｐゴシック" charset="0"/>
                <a:cs typeface="Arial"/>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a:lstStyle>
          <a:p>
            <a:pPr algn="ctr">
              <a:lnSpc>
                <a:spcPct val="100000"/>
              </a:lnSpc>
            </a:pPr>
            <a:r>
              <a:rPr lang="en-US" sz="3200" kern="0" dirty="0" smtClean="0">
                <a:solidFill>
                  <a:srgbClr val="000000"/>
                </a:solidFill>
              </a:rPr>
              <a:t>An Introduction to HPC and Scientific Computing</a:t>
            </a:r>
          </a:p>
        </p:txBody>
      </p:sp>
      <p:sp>
        <p:nvSpPr>
          <p:cNvPr id="10" name="TextBox 5"/>
          <p:cNvSpPr txBox="1">
            <a:spLocks noChangeArrowheads="1"/>
          </p:cNvSpPr>
          <p:nvPr/>
        </p:nvSpPr>
        <p:spPr bwMode="auto">
          <a:xfrm>
            <a:off x="7370763" y="728663"/>
            <a:ext cx="185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endParaRPr lang="en-US" dirty="0"/>
          </a:p>
        </p:txBody>
      </p:sp>
      <p:sp>
        <p:nvSpPr>
          <p:cNvPr id="12" name="TextBox 11"/>
          <p:cNvSpPr txBox="1"/>
          <p:nvPr/>
        </p:nvSpPr>
        <p:spPr>
          <a:xfrm>
            <a:off x="3269400" y="4851157"/>
            <a:ext cx="2605200" cy="954107"/>
          </a:xfrm>
          <a:prstGeom prst="rect">
            <a:avLst/>
          </a:prstGeom>
          <a:noFill/>
        </p:spPr>
        <p:txBody>
          <a:bodyPr wrap="none" rtlCol="0">
            <a:spAutoFit/>
          </a:bodyPr>
          <a:lstStyle/>
          <a:p>
            <a:pPr algn="ctr"/>
            <a:r>
              <a:rPr lang="en-GB" sz="1600" dirty="0" smtClean="0">
                <a:solidFill>
                  <a:srgbClr val="000000"/>
                </a:solidFill>
                <a:latin typeface="+mn-lt"/>
              </a:rPr>
              <a:t>Wes Armour</a:t>
            </a:r>
          </a:p>
          <a:p>
            <a:pPr algn="ctr"/>
            <a:endParaRPr lang="en-GB" sz="1600" dirty="0" smtClean="0">
              <a:solidFill>
                <a:srgbClr val="000000"/>
              </a:solidFill>
              <a:latin typeface="+mn-lt"/>
            </a:endParaRPr>
          </a:p>
          <a:p>
            <a:pPr algn="ctr"/>
            <a:r>
              <a:rPr lang="en-GB" sz="1200" dirty="0" smtClean="0">
                <a:solidFill>
                  <a:srgbClr val="000000"/>
                </a:solidFill>
                <a:latin typeface="+mn-lt"/>
              </a:rPr>
              <a:t>Oxford e-Research Centre, </a:t>
            </a:r>
          </a:p>
          <a:p>
            <a:pPr algn="ctr"/>
            <a:r>
              <a:rPr lang="en-GB" sz="1200" dirty="0" smtClean="0">
                <a:solidFill>
                  <a:srgbClr val="000000"/>
                </a:solidFill>
                <a:latin typeface="+mn-lt"/>
              </a:rPr>
              <a:t>Department of Engineering Science</a:t>
            </a:r>
          </a:p>
        </p:txBody>
      </p:sp>
      <p:pic>
        <p:nvPicPr>
          <p:cNvPr id="1028" name="Picture 4" descr="Standard Departmen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04664"/>
            <a:ext cx="2436291" cy="110137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4"/>
          <p:cNvSpPr txBox="1">
            <a:spLocks noChangeArrowheads="1"/>
          </p:cNvSpPr>
          <p:nvPr/>
        </p:nvSpPr>
        <p:spPr bwMode="auto">
          <a:xfrm>
            <a:off x="323528" y="3789040"/>
            <a:ext cx="8496944"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t" anchorCtr="0" compatLnSpc="1">
            <a:prstTxWarp prst="textNoShape">
              <a:avLst/>
            </a:prstTxWarp>
            <a:noAutofit/>
          </a:bodyPr>
          <a:lstStyle>
            <a:lvl1pPr algn="l" rtl="0" eaLnBrk="1" fontAlgn="base" hangingPunct="1">
              <a:lnSpc>
                <a:spcPts val="2000"/>
              </a:lnSpc>
              <a:spcBef>
                <a:spcPts val="400"/>
              </a:spcBef>
              <a:spcAft>
                <a:spcPct val="0"/>
              </a:spcAft>
              <a:defRPr sz="2000" b="0" cap="none" baseline="0">
                <a:solidFill>
                  <a:srgbClr val="F26522"/>
                </a:solidFill>
                <a:latin typeface="Arial"/>
                <a:ea typeface="ＭＳ Ｐゴシック" charset="0"/>
                <a:cs typeface="Arial"/>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a:lstStyle>
          <a:p>
            <a:pPr algn="ctr">
              <a:lnSpc>
                <a:spcPct val="100000"/>
              </a:lnSpc>
            </a:pPr>
            <a:r>
              <a:rPr lang="en-US" sz="2400" kern="0" smtClean="0">
                <a:solidFill>
                  <a:srgbClr val="000000"/>
                </a:solidFill>
              </a:rPr>
              <a:t>Lecture </a:t>
            </a:r>
            <a:r>
              <a:rPr lang="en-US" sz="2400" kern="0" smtClean="0">
                <a:solidFill>
                  <a:srgbClr val="000000"/>
                </a:solidFill>
              </a:rPr>
              <a:t>five</a:t>
            </a:r>
            <a:r>
              <a:rPr lang="en-US" sz="2400" kern="0" dirty="0">
                <a:solidFill>
                  <a:srgbClr val="000000"/>
                </a:solidFill>
              </a:rPr>
              <a:t>: A deeper dive into C programming.</a:t>
            </a:r>
            <a:endParaRPr lang="en-GB" sz="2400" kern="0" dirty="0">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Understanding pointers – addressing memory </a:t>
            </a:r>
            <a:endParaRPr lang="en-GB" b="1" dirty="0">
              <a:solidFill>
                <a:schemeClr val="bg1"/>
              </a:solidFill>
              <a:latin typeface="Arial" panose="020B0604020202020204" pitchFamily="34" charset="0"/>
            </a:endParaRPr>
          </a:p>
        </p:txBody>
      </p:sp>
      <p:sp>
        <p:nvSpPr>
          <p:cNvPr id="6" name="TextBox 5"/>
          <p:cNvSpPr txBox="1"/>
          <p:nvPr/>
        </p:nvSpPr>
        <p:spPr>
          <a:xfrm>
            <a:off x="721223" y="2320853"/>
            <a:ext cx="2736304" cy="3108543"/>
          </a:xfrm>
          <a:prstGeom prst="rect">
            <a:avLst/>
          </a:prstGeom>
          <a:noFill/>
        </p:spPr>
        <p:txBody>
          <a:bodyPr wrap="square" rtlCol="0">
            <a:spAutoFit/>
          </a:bodyPr>
          <a:lstStyle/>
          <a:p>
            <a:r>
              <a:rPr lang="en-GB" sz="1400" dirty="0" smtClean="0">
                <a:latin typeface="+mn-lt"/>
                <a:cs typeface="Courier New" panose="02070309020205020404" pitchFamily="49" charset="0"/>
              </a:rPr>
              <a:t>Lets go back to our previous description of an integer array.</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But now lets add an address. I’ve chosen to add an integer address where the beginning element our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array</a:t>
            </a:r>
            <a:r>
              <a:rPr lang="en-GB" sz="1400" dirty="0" smtClean="0">
                <a:latin typeface="+mn-lt"/>
                <a:cs typeface="Courier New" panose="02070309020205020404" pitchFamily="49" charset="0"/>
              </a:rPr>
              <a:t> which is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array[0] </a:t>
            </a:r>
            <a:r>
              <a:rPr lang="en-GB" sz="1400" dirty="0" smtClean="0">
                <a:latin typeface="+mn-lt"/>
                <a:ea typeface="ＭＳ Ｐゴシック" charset="0"/>
                <a:cs typeface="Courier New" panose="02070309020205020404" pitchFamily="49" charset="0"/>
              </a:rPr>
              <a:t>has address </a:t>
            </a:r>
            <a:r>
              <a:rPr lang="en-GB" sz="1400" b="1" dirty="0">
                <a:solidFill>
                  <a:srgbClr val="0033CC"/>
                </a:solidFill>
                <a:latin typeface="Courier New" panose="02070309020205020404" pitchFamily="49" charset="0"/>
                <a:ea typeface="ＭＳ Ｐゴシック" charset="0"/>
                <a:cs typeface="Courier New" panose="02070309020205020404" pitchFamily="49" charset="0"/>
              </a:rPr>
              <a:t>100</a:t>
            </a:r>
          </a:p>
          <a:p>
            <a:r>
              <a:rPr lang="en-GB" sz="1400" dirty="0" smtClean="0">
                <a:latin typeface="+mn-lt"/>
                <a:cs typeface="Courier New" panose="02070309020205020404" pitchFamily="49" charset="0"/>
              </a:rPr>
              <a:t>(again this is simplified, but its sufficient to understand pointers).</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Schematically this is represented on the right.</a:t>
            </a:r>
          </a:p>
        </p:txBody>
      </p:sp>
      <p:grpSp>
        <p:nvGrpSpPr>
          <p:cNvPr id="25" name="Group 24"/>
          <p:cNvGrpSpPr/>
          <p:nvPr/>
        </p:nvGrpSpPr>
        <p:grpSpPr>
          <a:xfrm>
            <a:off x="3779912" y="2780928"/>
            <a:ext cx="5261938" cy="1780724"/>
            <a:chOff x="3882062" y="2204865"/>
            <a:chExt cx="5261938" cy="1780724"/>
          </a:xfrm>
        </p:grpSpPr>
        <p:sp>
          <p:nvSpPr>
            <p:cNvPr id="8" name="Rectangle 7"/>
            <p:cNvSpPr/>
            <p:nvPr/>
          </p:nvSpPr>
          <p:spPr bwMode="auto">
            <a:xfrm>
              <a:off x="5851239"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10</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9" name="Rectangle 8"/>
            <p:cNvSpPr/>
            <p:nvPr/>
          </p:nvSpPr>
          <p:spPr bwMode="auto">
            <a:xfrm>
              <a:off x="5037120" y="2746410"/>
              <a:ext cx="812126"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5</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0" name="Rectangle 9"/>
            <p:cNvSpPr/>
            <p:nvPr/>
          </p:nvSpPr>
          <p:spPr bwMode="auto">
            <a:xfrm>
              <a:off x="6684802"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15</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1" name="Rectangle 10"/>
            <p:cNvSpPr/>
            <p:nvPr/>
          </p:nvSpPr>
          <p:spPr bwMode="auto">
            <a:xfrm>
              <a:off x="8095447"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smtClean="0">
                  <a:latin typeface="Courier New" panose="02070309020205020404" pitchFamily="49" charset="0"/>
                  <a:ea typeface="ＭＳ Ｐゴシック" charset="0"/>
                  <a:cs typeface="Courier New" panose="02070309020205020404" pitchFamily="49" charset="0"/>
                </a:rPr>
                <a:t>11</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2" name="Right Brace 11"/>
            <p:cNvSpPr/>
            <p:nvPr/>
          </p:nvSpPr>
          <p:spPr bwMode="auto">
            <a:xfrm rot="5400000">
              <a:off x="5321655" y="3226026"/>
              <a:ext cx="243056" cy="812126"/>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3" name="Right Brace 12"/>
            <p:cNvSpPr/>
            <p:nvPr/>
          </p:nvSpPr>
          <p:spPr bwMode="auto">
            <a:xfrm rot="5400000">
              <a:off x="8392693" y="3215308"/>
              <a:ext cx="243056" cy="833563"/>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4" name="Right Brace 13"/>
            <p:cNvSpPr/>
            <p:nvPr/>
          </p:nvSpPr>
          <p:spPr bwMode="auto">
            <a:xfrm rot="16200000">
              <a:off x="6862612" y="680013"/>
              <a:ext cx="243056" cy="3889739"/>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5" name="Rectangle 14"/>
            <p:cNvSpPr/>
            <p:nvPr/>
          </p:nvSpPr>
          <p:spPr>
            <a:xfrm>
              <a:off x="4975226" y="3715848"/>
              <a:ext cx="1043722" cy="269741"/>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array[0]</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16" name="Rectangle 15"/>
            <p:cNvSpPr/>
            <p:nvPr/>
          </p:nvSpPr>
          <p:spPr>
            <a:xfrm>
              <a:off x="7880456" y="3711425"/>
              <a:ext cx="1263544" cy="269741"/>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array[n-1]</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17" name="Rectangle 16"/>
            <p:cNvSpPr/>
            <p:nvPr/>
          </p:nvSpPr>
          <p:spPr>
            <a:xfrm>
              <a:off x="6242460" y="2204865"/>
              <a:ext cx="1483365" cy="269741"/>
            </a:xfrm>
            <a:prstGeom prst="rect">
              <a:avLst/>
            </a:prstGeom>
            <a:noFill/>
          </p:spPr>
          <p:txBody>
            <a:bodyPr wrap="none">
              <a:spAutoFit/>
            </a:bodyPr>
            <a:lstStyle/>
            <a:p>
              <a:pPr algn="ctr"/>
              <a:r>
                <a:rPr lang="en-GB" sz="1600" dirty="0" err="1">
                  <a:solidFill>
                    <a:srgbClr val="000000"/>
                  </a:solidFill>
                  <a:latin typeface="Courier New" panose="02070309020205020404" pitchFamily="49" charset="0"/>
                  <a:ea typeface="ＭＳ Ｐゴシック" charset="0"/>
                  <a:cs typeface="Courier New" panose="02070309020205020404" pitchFamily="49" charset="0"/>
                </a:rPr>
                <a:t>i</a:t>
              </a:r>
              <a:r>
                <a:rPr lang="en-GB" sz="1600" dirty="0" err="1" smtClean="0">
                  <a:solidFill>
                    <a:srgbClr val="000000"/>
                  </a:solidFill>
                  <a:latin typeface="Courier New" panose="02070309020205020404" pitchFamily="49" charset="0"/>
                  <a:ea typeface="ＭＳ Ｐゴシック" charset="0"/>
                  <a:cs typeface="Courier New" panose="02070309020205020404" pitchFamily="49" charset="0"/>
                </a:rPr>
                <a:t>nt</a:t>
              </a: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 array[n]</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18" name="TextBox 17"/>
            <p:cNvSpPr txBox="1"/>
            <p:nvPr/>
          </p:nvSpPr>
          <p:spPr>
            <a:xfrm>
              <a:off x="7587655" y="2729022"/>
              <a:ext cx="438501" cy="367828"/>
            </a:xfrm>
            <a:prstGeom prst="rect">
              <a:avLst/>
            </a:prstGeom>
            <a:noFill/>
          </p:spPr>
          <p:txBody>
            <a:bodyPr wrap="none" rtlCol="0">
              <a:spAutoFit/>
            </a:bodyPr>
            <a:lstStyle/>
            <a:p>
              <a:r>
                <a:rPr lang="en-GB" dirty="0" smtClean="0"/>
                <a:t>…</a:t>
              </a:r>
              <a:endParaRPr lang="en-GB" dirty="0"/>
            </a:p>
          </p:txBody>
        </p:sp>
        <p:sp>
          <p:nvSpPr>
            <p:cNvPr id="2" name="Rectangle 1"/>
            <p:cNvSpPr/>
            <p:nvPr/>
          </p:nvSpPr>
          <p:spPr>
            <a:xfrm>
              <a:off x="5189748" y="3205385"/>
              <a:ext cx="506870"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100</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19" name="Rectangle 18"/>
            <p:cNvSpPr/>
            <p:nvPr/>
          </p:nvSpPr>
          <p:spPr>
            <a:xfrm>
              <a:off x="6018948" y="3205385"/>
              <a:ext cx="506870"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101</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20" name="Rectangle 19"/>
            <p:cNvSpPr/>
            <p:nvPr/>
          </p:nvSpPr>
          <p:spPr>
            <a:xfrm>
              <a:off x="6848148" y="3205385"/>
              <a:ext cx="506870"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102</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21" name="TextBox 20"/>
            <p:cNvSpPr txBox="1"/>
            <p:nvPr/>
          </p:nvSpPr>
          <p:spPr>
            <a:xfrm>
              <a:off x="7619656" y="3081355"/>
              <a:ext cx="441146" cy="400110"/>
            </a:xfrm>
            <a:prstGeom prst="rect">
              <a:avLst/>
            </a:prstGeom>
            <a:noFill/>
          </p:spPr>
          <p:txBody>
            <a:bodyPr wrap="none" rtlCol="0">
              <a:spAutoFit/>
            </a:bodyPr>
            <a:lstStyle/>
            <a:p>
              <a:r>
                <a:rPr lang="en-GB" sz="2000" dirty="0" smtClean="0">
                  <a:solidFill>
                    <a:srgbClr val="0033CC"/>
                  </a:solidFill>
                </a:rPr>
                <a:t>…</a:t>
              </a:r>
              <a:endParaRPr lang="en-GB" sz="2000" dirty="0">
                <a:solidFill>
                  <a:srgbClr val="0033CC"/>
                </a:solidFill>
              </a:endParaRPr>
            </a:p>
          </p:txBody>
        </p:sp>
        <p:sp>
          <p:nvSpPr>
            <p:cNvPr id="22" name="Rectangle 21"/>
            <p:cNvSpPr/>
            <p:nvPr/>
          </p:nvSpPr>
          <p:spPr>
            <a:xfrm>
              <a:off x="7936589" y="3205385"/>
              <a:ext cx="1151277"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100+(n-1)</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23" name="Rectangle 22"/>
            <p:cNvSpPr/>
            <p:nvPr/>
          </p:nvSpPr>
          <p:spPr>
            <a:xfrm>
              <a:off x="3882062" y="3205385"/>
              <a:ext cx="936475"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Address</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cxnSp>
          <p:nvCxnSpPr>
            <p:cNvPr id="24" name="Straight Arrow Connector 23"/>
            <p:cNvCxnSpPr>
              <a:stCxn id="23" idx="3"/>
            </p:cNvCxnSpPr>
            <p:nvPr/>
          </p:nvCxnSpPr>
          <p:spPr bwMode="auto">
            <a:xfrm flipV="1">
              <a:off x="4818537" y="3359273"/>
              <a:ext cx="218583" cy="1"/>
            </a:xfrm>
            <a:prstGeom prst="straightConnector1">
              <a:avLst/>
            </a:prstGeom>
            <a:solidFill>
              <a:schemeClr val="accent1"/>
            </a:solidFill>
            <a:ln w="38100" cap="flat" cmpd="sng" algn="ctr">
              <a:solidFill>
                <a:srgbClr val="0033CC"/>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425188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Understanding pointers – creating a pointer </a:t>
            </a:r>
            <a:endParaRPr lang="en-GB" b="1" dirty="0">
              <a:solidFill>
                <a:schemeClr val="bg1"/>
              </a:solidFill>
              <a:latin typeface="Arial" panose="020B0604020202020204" pitchFamily="34" charset="0"/>
            </a:endParaRPr>
          </a:p>
        </p:txBody>
      </p:sp>
      <p:sp>
        <p:nvSpPr>
          <p:cNvPr id="6" name="TextBox 5"/>
          <p:cNvSpPr txBox="1"/>
          <p:nvPr/>
        </p:nvSpPr>
        <p:spPr>
          <a:xfrm>
            <a:off x="683568" y="2492896"/>
            <a:ext cx="3022343" cy="2677656"/>
          </a:xfrm>
          <a:prstGeom prst="rect">
            <a:avLst/>
          </a:prstGeom>
          <a:noFill/>
        </p:spPr>
        <p:txBody>
          <a:bodyPr wrap="square" rtlCol="0">
            <a:spAutoFit/>
          </a:bodyPr>
          <a:lstStyle/>
          <a:p>
            <a:r>
              <a:rPr lang="en-GB" sz="1400" dirty="0" smtClean="0">
                <a:latin typeface="+mn-lt"/>
                <a:cs typeface="Courier New" panose="02070309020205020404" pitchFamily="49" charset="0"/>
              </a:rPr>
              <a:t>The next thing to note is that each address is a number and so can be treated like any other number in C. </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If we know the address of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array[0]</a:t>
            </a:r>
            <a:r>
              <a:rPr lang="en-GB" sz="1400" dirty="0">
                <a:latin typeface="+mn-lt"/>
                <a:cs typeface="Courier New" panose="02070309020205020404" pitchFamily="49" charset="0"/>
              </a:rPr>
              <a:t> </a:t>
            </a:r>
            <a:r>
              <a:rPr lang="en-GB" sz="1400" dirty="0" smtClean="0">
                <a:latin typeface="+mn-lt"/>
                <a:cs typeface="Courier New" panose="02070309020205020404" pitchFamily="49" charset="0"/>
              </a:rPr>
              <a:t>then we could create another variable to store this address. </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Lets work through the process for doing this over the next few slides.</a:t>
            </a:r>
            <a:endParaRPr lang="en-GB" sz="1400" dirty="0">
              <a:latin typeface="+mn-lt"/>
              <a:cs typeface="Courier New" panose="02070309020205020404" pitchFamily="49" charset="0"/>
            </a:endParaRPr>
          </a:p>
          <a:p>
            <a:endParaRPr lang="en-GB" sz="1400" dirty="0" smtClean="0">
              <a:latin typeface="+mn-lt"/>
              <a:cs typeface="Courier New" panose="02070309020205020404" pitchFamily="49" charset="0"/>
            </a:endParaRPr>
          </a:p>
        </p:txBody>
      </p:sp>
      <p:pic>
        <p:nvPicPr>
          <p:cNvPr id="5122" name="Picture 2" descr="Map, Pin, Icon, Map Pin, Travel, Pinpoint, Destin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636912"/>
            <a:ext cx="3571614" cy="2031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260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Understanding pointers – creating a pointer </a:t>
            </a:r>
            <a:endParaRPr lang="en-GB" b="1" dirty="0">
              <a:solidFill>
                <a:schemeClr val="bg1"/>
              </a:solidFill>
              <a:latin typeface="Arial" panose="020B0604020202020204" pitchFamily="34" charset="0"/>
            </a:endParaRPr>
          </a:p>
        </p:txBody>
      </p:sp>
      <p:sp>
        <p:nvSpPr>
          <p:cNvPr id="6" name="TextBox 5"/>
          <p:cNvSpPr txBox="1"/>
          <p:nvPr/>
        </p:nvSpPr>
        <p:spPr>
          <a:xfrm>
            <a:off x="755576" y="3084396"/>
            <a:ext cx="2121482" cy="954107"/>
          </a:xfrm>
          <a:prstGeom prst="rect">
            <a:avLst/>
          </a:prstGeom>
          <a:noFill/>
        </p:spPr>
        <p:txBody>
          <a:bodyPr wrap="square" rtlCol="0">
            <a:spAutoFit/>
          </a:bodyPr>
          <a:lstStyle/>
          <a:p>
            <a:r>
              <a:rPr lang="en-GB" sz="1400" dirty="0" smtClean="0">
                <a:latin typeface="+mn-lt"/>
                <a:cs typeface="Courier New" panose="02070309020205020404" pitchFamily="49" charset="0"/>
              </a:rPr>
              <a:t>As before we declare our integer array, let’s declare space for 5 integers (so n=5)</a:t>
            </a:r>
            <a:endParaRPr lang="en-GB" sz="1400" dirty="0">
              <a:latin typeface="+mn-lt"/>
              <a:cs typeface="Courier New" panose="02070309020205020404" pitchFamily="49" charset="0"/>
            </a:endParaRPr>
          </a:p>
        </p:txBody>
      </p:sp>
      <p:grpSp>
        <p:nvGrpSpPr>
          <p:cNvPr id="25" name="Group 24"/>
          <p:cNvGrpSpPr/>
          <p:nvPr/>
        </p:nvGrpSpPr>
        <p:grpSpPr>
          <a:xfrm>
            <a:off x="3347864" y="2492896"/>
            <a:ext cx="5216224" cy="1812429"/>
            <a:chOff x="3882062" y="2237550"/>
            <a:chExt cx="5216224" cy="1812429"/>
          </a:xfrm>
        </p:grpSpPr>
        <p:sp>
          <p:nvSpPr>
            <p:cNvPr id="8" name="Rectangle 7"/>
            <p:cNvSpPr/>
            <p:nvPr/>
          </p:nvSpPr>
          <p:spPr bwMode="auto">
            <a:xfrm>
              <a:off x="5851239"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9" name="Rectangle 8"/>
            <p:cNvSpPr/>
            <p:nvPr/>
          </p:nvSpPr>
          <p:spPr bwMode="auto">
            <a:xfrm>
              <a:off x="5037120" y="2746410"/>
              <a:ext cx="812126"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0" name="Rectangle 9"/>
            <p:cNvSpPr/>
            <p:nvPr/>
          </p:nvSpPr>
          <p:spPr bwMode="auto">
            <a:xfrm>
              <a:off x="6684802"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5</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1" name="Rectangle 10"/>
            <p:cNvSpPr/>
            <p:nvPr/>
          </p:nvSpPr>
          <p:spPr bwMode="auto">
            <a:xfrm>
              <a:off x="8095447"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smtClean="0">
                  <a:latin typeface="Courier New" panose="02070309020205020404" pitchFamily="49" charset="0"/>
                  <a:ea typeface="ＭＳ Ｐゴシック" charset="0"/>
                  <a:cs typeface="Courier New" panose="02070309020205020404" pitchFamily="49" charset="0"/>
                </a:rPr>
                <a:t>11</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2" name="Right Brace 11"/>
            <p:cNvSpPr/>
            <p:nvPr/>
          </p:nvSpPr>
          <p:spPr bwMode="auto">
            <a:xfrm rot="5400000">
              <a:off x="6990774" y="3183834"/>
              <a:ext cx="243056" cy="812126"/>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3" name="Right Brace 12"/>
            <p:cNvSpPr/>
            <p:nvPr/>
          </p:nvSpPr>
          <p:spPr bwMode="auto">
            <a:xfrm rot="5400000">
              <a:off x="8392693" y="3215308"/>
              <a:ext cx="243056" cy="833563"/>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4" name="Right Brace 13"/>
            <p:cNvSpPr/>
            <p:nvPr/>
          </p:nvSpPr>
          <p:spPr bwMode="auto">
            <a:xfrm rot="16200000">
              <a:off x="7685379" y="1502780"/>
              <a:ext cx="243055" cy="2244206"/>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5" name="Rectangle 14"/>
            <p:cNvSpPr/>
            <p:nvPr/>
          </p:nvSpPr>
          <p:spPr>
            <a:xfrm>
              <a:off x="6590441" y="3711425"/>
              <a:ext cx="1043722" cy="269741"/>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array[0]</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16" name="Rectangle 15"/>
            <p:cNvSpPr/>
            <p:nvPr/>
          </p:nvSpPr>
          <p:spPr>
            <a:xfrm>
              <a:off x="7926169" y="3711425"/>
              <a:ext cx="1172117" cy="338554"/>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array[4]</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17" name="Rectangle 16"/>
            <p:cNvSpPr/>
            <p:nvPr/>
          </p:nvSpPr>
          <p:spPr>
            <a:xfrm>
              <a:off x="6973985" y="2237550"/>
              <a:ext cx="1665841" cy="338554"/>
            </a:xfrm>
            <a:prstGeom prst="rect">
              <a:avLst/>
            </a:prstGeom>
            <a:noFill/>
          </p:spPr>
          <p:txBody>
            <a:bodyPr wrap="none">
              <a:spAutoFit/>
            </a:bodyPr>
            <a:lstStyle/>
            <a:p>
              <a:pPr algn="ctr"/>
              <a:r>
                <a:rPr lang="en-GB" sz="1600" dirty="0" err="1">
                  <a:solidFill>
                    <a:srgbClr val="000000"/>
                  </a:solidFill>
                  <a:latin typeface="Courier New" panose="02070309020205020404" pitchFamily="49" charset="0"/>
                  <a:ea typeface="ＭＳ Ｐゴシック" charset="0"/>
                  <a:cs typeface="Courier New" panose="02070309020205020404" pitchFamily="49" charset="0"/>
                </a:rPr>
                <a:t>i</a:t>
              </a:r>
              <a:r>
                <a:rPr lang="en-GB" sz="1600" dirty="0" err="1" smtClean="0">
                  <a:solidFill>
                    <a:srgbClr val="000000"/>
                  </a:solidFill>
                  <a:latin typeface="Courier New" panose="02070309020205020404" pitchFamily="49" charset="0"/>
                  <a:ea typeface="ＭＳ Ｐゴシック" charset="0"/>
                  <a:cs typeface="Courier New" panose="02070309020205020404" pitchFamily="49" charset="0"/>
                </a:rPr>
                <a:t>nt</a:t>
              </a: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 array[5]</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18" name="TextBox 17"/>
            <p:cNvSpPr txBox="1"/>
            <p:nvPr/>
          </p:nvSpPr>
          <p:spPr>
            <a:xfrm>
              <a:off x="7587655" y="2729022"/>
              <a:ext cx="438501" cy="367828"/>
            </a:xfrm>
            <a:prstGeom prst="rect">
              <a:avLst/>
            </a:prstGeom>
            <a:noFill/>
          </p:spPr>
          <p:txBody>
            <a:bodyPr wrap="none" rtlCol="0">
              <a:spAutoFit/>
            </a:bodyPr>
            <a:lstStyle/>
            <a:p>
              <a:r>
                <a:rPr lang="en-GB" dirty="0" smtClean="0"/>
                <a:t>…</a:t>
              </a:r>
              <a:endParaRPr lang="en-GB" dirty="0"/>
            </a:p>
          </p:txBody>
        </p:sp>
        <p:sp>
          <p:nvSpPr>
            <p:cNvPr id="2" name="Rectangle 1"/>
            <p:cNvSpPr/>
            <p:nvPr/>
          </p:nvSpPr>
          <p:spPr>
            <a:xfrm>
              <a:off x="5243449" y="3205385"/>
              <a:ext cx="399469"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98</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19" name="Rectangle 18"/>
            <p:cNvSpPr/>
            <p:nvPr/>
          </p:nvSpPr>
          <p:spPr>
            <a:xfrm>
              <a:off x="6072649" y="3205385"/>
              <a:ext cx="399469"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99</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20" name="Rectangle 19"/>
            <p:cNvSpPr/>
            <p:nvPr/>
          </p:nvSpPr>
          <p:spPr>
            <a:xfrm>
              <a:off x="6848148" y="3205385"/>
              <a:ext cx="506870"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100</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21" name="TextBox 20"/>
            <p:cNvSpPr txBox="1"/>
            <p:nvPr/>
          </p:nvSpPr>
          <p:spPr>
            <a:xfrm>
              <a:off x="7619656" y="3081355"/>
              <a:ext cx="441146" cy="400110"/>
            </a:xfrm>
            <a:prstGeom prst="rect">
              <a:avLst/>
            </a:prstGeom>
            <a:noFill/>
          </p:spPr>
          <p:txBody>
            <a:bodyPr wrap="none" rtlCol="0">
              <a:spAutoFit/>
            </a:bodyPr>
            <a:lstStyle/>
            <a:p>
              <a:r>
                <a:rPr lang="en-GB" sz="2000" dirty="0" smtClean="0">
                  <a:solidFill>
                    <a:srgbClr val="0033CC"/>
                  </a:solidFill>
                </a:rPr>
                <a:t>…</a:t>
              </a:r>
              <a:endParaRPr lang="en-GB" sz="2000" dirty="0">
                <a:solidFill>
                  <a:srgbClr val="0033CC"/>
                </a:solidFill>
              </a:endParaRPr>
            </a:p>
          </p:txBody>
        </p:sp>
        <p:sp>
          <p:nvSpPr>
            <p:cNvPr id="22" name="Rectangle 21"/>
            <p:cNvSpPr/>
            <p:nvPr/>
          </p:nvSpPr>
          <p:spPr>
            <a:xfrm>
              <a:off x="7936589" y="3205385"/>
              <a:ext cx="1151277"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100+(5-1)</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23" name="Rectangle 22"/>
            <p:cNvSpPr/>
            <p:nvPr/>
          </p:nvSpPr>
          <p:spPr>
            <a:xfrm>
              <a:off x="3882062" y="3205385"/>
              <a:ext cx="936475"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Address</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cxnSp>
          <p:nvCxnSpPr>
            <p:cNvPr id="24" name="Straight Arrow Connector 23"/>
            <p:cNvCxnSpPr>
              <a:stCxn id="23" idx="3"/>
            </p:cNvCxnSpPr>
            <p:nvPr/>
          </p:nvCxnSpPr>
          <p:spPr bwMode="auto">
            <a:xfrm flipV="1">
              <a:off x="4818537" y="3359273"/>
              <a:ext cx="218583" cy="1"/>
            </a:xfrm>
            <a:prstGeom prst="straightConnector1">
              <a:avLst/>
            </a:prstGeom>
            <a:solidFill>
              <a:schemeClr val="accent1"/>
            </a:solidFill>
            <a:ln w="38100" cap="flat" cmpd="sng" algn="ctr">
              <a:solidFill>
                <a:srgbClr val="0033CC"/>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2422865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Understanding pointers – creating a pointer </a:t>
            </a:r>
            <a:endParaRPr lang="en-GB" b="1" dirty="0">
              <a:solidFill>
                <a:schemeClr val="bg1"/>
              </a:solidFill>
              <a:latin typeface="Arial" panose="020B0604020202020204" pitchFamily="34" charset="0"/>
            </a:endParaRPr>
          </a:p>
        </p:txBody>
      </p:sp>
      <p:sp>
        <p:nvSpPr>
          <p:cNvPr id="6" name="TextBox 5"/>
          <p:cNvSpPr txBox="1"/>
          <p:nvPr/>
        </p:nvSpPr>
        <p:spPr>
          <a:xfrm>
            <a:off x="606334" y="2838368"/>
            <a:ext cx="2527983" cy="2031325"/>
          </a:xfrm>
          <a:prstGeom prst="rect">
            <a:avLst/>
          </a:prstGeom>
          <a:noFill/>
        </p:spPr>
        <p:txBody>
          <a:bodyPr wrap="square" rtlCol="0">
            <a:spAutoFit/>
          </a:bodyPr>
          <a:lstStyle/>
          <a:p>
            <a:r>
              <a:rPr lang="en-GB" sz="1400" dirty="0" smtClean="0">
                <a:latin typeface="+mn-lt"/>
                <a:cs typeface="Courier New" panose="02070309020205020404" pitchFamily="49" charset="0"/>
              </a:rPr>
              <a:t>Next we declare a variable (called </a:t>
            </a:r>
            <a:r>
              <a:rPr lang="en-GB" sz="1400" dirty="0" err="1" smtClean="0">
                <a:solidFill>
                  <a:srgbClr val="000000"/>
                </a:solidFill>
                <a:latin typeface="Courier New" panose="02070309020205020404" pitchFamily="49" charset="0"/>
                <a:ea typeface="ＭＳ Ｐゴシック" charset="0"/>
                <a:cs typeface="Courier New" panose="02070309020205020404" pitchFamily="49" charset="0"/>
              </a:rPr>
              <a:t>ptr_array</a:t>
            </a:r>
            <a:r>
              <a:rPr lang="en-GB" sz="1400" dirty="0" smtClean="0">
                <a:latin typeface="+mn-lt"/>
                <a:cs typeface="Courier New" panose="02070309020205020404" pitchFamily="49" charset="0"/>
              </a:rPr>
              <a:t>) that happens to live at address 98. </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At this point it is uninitialized, so its value is undetermined.</a:t>
            </a:r>
          </a:p>
          <a:p>
            <a:endParaRPr lang="en-GB" sz="1400" dirty="0">
              <a:latin typeface="+mn-lt"/>
              <a:cs typeface="Courier New" panose="02070309020205020404" pitchFamily="49" charset="0"/>
            </a:endParaRPr>
          </a:p>
          <a:p>
            <a:endParaRPr lang="en-GB" sz="1400" dirty="0" smtClean="0">
              <a:latin typeface="+mn-lt"/>
              <a:cs typeface="Courier New" panose="02070309020205020404" pitchFamily="49" charset="0"/>
            </a:endParaRPr>
          </a:p>
        </p:txBody>
      </p:sp>
      <p:grpSp>
        <p:nvGrpSpPr>
          <p:cNvPr id="95" name="Group 94"/>
          <p:cNvGrpSpPr/>
          <p:nvPr/>
        </p:nvGrpSpPr>
        <p:grpSpPr>
          <a:xfrm>
            <a:off x="3347864" y="2492896"/>
            <a:ext cx="5216224" cy="1812429"/>
            <a:chOff x="3779912" y="2813613"/>
            <a:chExt cx="5216224" cy="1812429"/>
          </a:xfrm>
        </p:grpSpPr>
        <p:grpSp>
          <p:nvGrpSpPr>
            <p:cNvPr id="96" name="Group 95"/>
            <p:cNvGrpSpPr/>
            <p:nvPr/>
          </p:nvGrpSpPr>
          <p:grpSpPr>
            <a:xfrm>
              <a:off x="3779912" y="2813613"/>
              <a:ext cx="5216224" cy="1812429"/>
              <a:chOff x="3882062" y="2237550"/>
              <a:chExt cx="5216224" cy="1812429"/>
            </a:xfrm>
          </p:grpSpPr>
          <p:sp>
            <p:nvSpPr>
              <p:cNvPr id="99" name="Rectangle 98"/>
              <p:cNvSpPr/>
              <p:nvPr/>
            </p:nvSpPr>
            <p:spPr bwMode="auto">
              <a:xfrm>
                <a:off x="5851239"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00" name="Rectangle 99"/>
              <p:cNvSpPr/>
              <p:nvPr/>
            </p:nvSpPr>
            <p:spPr bwMode="auto">
              <a:xfrm>
                <a:off x="5037120" y="2746410"/>
                <a:ext cx="812126"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01" name="Rectangle 100"/>
              <p:cNvSpPr/>
              <p:nvPr/>
            </p:nvSpPr>
            <p:spPr bwMode="auto">
              <a:xfrm>
                <a:off x="6684802"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5</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02" name="Rectangle 101"/>
              <p:cNvSpPr/>
              <p:nvPr/>
            </p:nvSpPr>
            <p:spPr bwMode="auto">
              <a:xfrm>
                <a:off x="8095447"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smtClean="0">
                    <a:latin typeface="Courier New" panose="02070309020205020404" pitchFamily="49" charset="0"/>
                    <a:ea typeface="ＭＳ Ｐゴシック" charset="0"/>
                    <a:cs typeface="Courier New" panose="02070309020205020404" pitchFamily="49" charset="0"/>
                  </a:rPr>
                  <a:t>11</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03" name="Right Brace 102"/>
              <p:cNvSpPr/>
              <p:nvPr/>
            </p:nvSpPr>
            <p:spPr bwMode="auto">
              <a:xfrm rot="5400000">
                <a:off x="6990774" y="3183834"/>
                <a:ext cx="243056" cy="812126"/>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04" name="Right Brace 103"/>
              <p:cNvSpPr/>
              <p:nvPr/>
            </p:nvSpPr>
            <p:spPr bwMode="auto">
              <a:xfrm rot="5400000">
                <a:off x="8392693" y="3215308"/>
                <a:ext cx="243056" cy="833563"/>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05" name="Right Brace 104"/>
              <p:cNvSpPr/>
              <p:nvPr/>
            </p:nvSpPr>
            <p:spPr bwMode="auto">
              <a:xfrm rot="16200000">
                <a:off x="7685379" y="1502780"/>
                <a:ext cx="243055" cy="2244206"/>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06" name="Rectangle 105"/>
              <p:cNvSpPr/>
              <p:nvPr/>
            </p:nvSpPr>
            <p:spPr>
              <a:xfrm>
                <a:off x="6590441" y="3711425"/>
                <a:ext cx="1043722" cy="269741"/>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array[0]</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107" name="Rectangle 106"/>
              <p:cNvSpPr/>
              <p:nvPr/>
            </p:nvSpPr>
            <p:spPr>
              <a:xfrm>
                <a:off x="7926169" y="3711425"/>
                <a:ext cx="1172117" cy="338554"/>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array[4]</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108" name="Rectangle 107"/>
              <p:cNvSpPr/>
              <p:nvPr/>
            </p:nvSpPr>
            <p:spPr>
              <a:xfrm>
                <a:off x="6973985" y="2237550"/>
                <a:ext cx="1665841" cy="338554"/>
              </a:xfrm>
              <a:prstGeom prst="rect">
                <a:avLst/>
              </a:prstGeom>
              <a:noFill/>
            </p:spPr>
            <p:txBody>
              <a:bodyPr wrap="none">
                <a:spAutoFit/>
              </a:bodyPr>
              <a:lstStyle/>
              <a:p>
                <a:pPr algn="ctr"/>
                <a:r>
                  <a:rPr lang="en-GB" sz="1600" dirty="0" err="1">
                    <a:solidFill>
                      <a:srgbClr val="000000"/>
                    </a:solidFill>
                    <a:latin typeface="Courier New" panose="02070309020205020404" pitchFamily="49" charset="0"/>
                    <a:ea typeface="ＭＳ Ｐゴシック" charset="0"/>
                    <a:cs typeface="Courier New" panose="02070309020205020404" pitchFamily="49" charset="0"/>
                  </a:rPr>
                  <a:t>i</a:t>
                </a:r>
                <a:r>
                  <a:rPr lang="en-GB" sz="1600" dirty="0" err="1" smtClean="0">
                    <a:solidFill>
                      <a:srgbClr val="000000"/>
                    </a:solidFill>
                    <a:latin typeface="Courier New" panose="02070309020205020404" pitchFamily="49" charset="0"/>
                    <a:ea typeface="ＭＳ Ｐゴシック" charset="0"/>
                    <a:cs typeface="Courier New" panose="02070309020205020404" pitchFamily="49" charset="0"/>
                  </a:rPr>
                  <a:t>nt</a:t>
                </a: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 array[5]</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109" name="TextBox 108"/>
              <p:cNvSpPr txBox="1"/>
              <p:nvPr/>
            </p:nvSpPr>
            <p:spPr>
              <a:xfrm>
                <a:off x="7587655" y="2729022"/>
                <a:ext cx="438501" cy="367828"/>
              </a:xfrm>
              <a:prstGeom prst="rect">
                <a:avLst/>
              </a:prstGeom>
              <a:noFill/>
            </p:spPr>
            <p:txBody>
              <a:bodyPr wrap="none" rtlCol="0">
                <a:spAutoFit/>
              </a:bodyPr>
              <a:lstStyle/>
              <a:p>
                <a:r>
                  <a:rPr lang="en-GB" dirty="0" smtClean="0"/>
                  <a:t>…</a:t>
                </a:r>
                <a:endParaRPr lang="en-GB" dirty="0"/>
              </a:p>
            </p:txBody>
          </p:sp>
          <p:sp>
            <p:nvSpPr>
              <p:cNvPr id="110" name="Rectangle 109"/>
              <p:cNvSpPr/>
              <p:nvPr/>
            </p:nvSpPr>
            <p:spPr>
              <a:xfrm>
                <a:off x="5243449" y="3205385"/>
                <a:ext cx="399469"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98</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111" name="Rectangle 110"/>
              <p:cNvSpPr/>
              <p:nvPr/>
            </p:nvSpPr>
            <p:spPr>
              <a:xfrm>
                <a:off x="6072649" y="3205385"/>
                <a:ext cx="399469"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99</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112" name="Rectangle 111"/>
              <p:cNvSpPr/>
              <p:nvPr/>
            </p:nvSpPr>
            <p:spPr>
              <a:xfrm>
                <a:off x="6848148" y="3205385"/>
                <a:ext cx="506870"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100</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113" name="TextBox 112"/>
              <p:cNvSpPr txBox="1"/>
              <p:nvPr/>
            </p:nvSpPr>
            <p:spPr>
              <a:xfrm>
                <a:off x="7619656" y="3081355"/>
                <a:ext cx="441146" cy="400110"/>
              </a:xfrm>
              <a:prstGeom prst="rect">
                <a:avLst/>
              </a:prstGeom>
              <a:noFill/>
            </p:spPr>
            <p:txBody>
              <a:bodyPr wrap="none" rtlCol="0">
                <a:spAutoFit/>
              </a:bodyPr>
              <a:lstStyle/>
              <a:p>
                <a:r>
                  <a:rPr lang="en-GB" sz="2000" dirty="0" smtClean="0">
                    <a:solidFill>
                      <a:srgbClr val="0033CC"/>
                    </a:solidFill>
                  </a:rPr>
                  <a:t>…</a:t>
                </a:r>
                <a:endParaRPr lang="en-GB" sz="2000" dirty="0">
                  <a:solidFill>
                    <a:srgbClr val="0033CC"/>
                  </a:solidFill>
                </a:endParaRPr>
              </a:p>
            </p:txBody>
          </p:sp>
          <p:sp>
            <p:nvSpPr>
              <p:cNvPr id="114" name="Rectangle 113"/>
              <p:cNvSpPr/>
              <p:nvPr/>
            </p:nvSpPr>
            <p:spPr>
              <a:xfrm>
                <a:off x="7936589" y="3205385"/>
                <a:ext cx="1151277"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100+(5-1)</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115" name="Rectangle 114"/>
              <p:cNvSpPr/>
              <p:nvPr/>
            </p:nvSpPr>
            <p:spPr>
              <a:xfrm>
                <a:off x="3882062" y="3205385"/>
                <a:ext cx="936475"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Address</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cxnSp>
            <p:nvCxnSpPr>
              <p:cNvPr id="116" name="Straight Arrow Connector 115"/>
              <p:cNvCxnSpPr>
                <a:stCxn id="115" idx="3"/>
              </p:cNvCxnSpPr>
              <p:nvPr/>
            </p:nvCxnSpPr>
            <p:spPr bwMode="auto">
              <a:xfrm flipV="1">
                <a:off x="4818537" y="3359273"/>
                <a:ext cx="218583" cy="1"/>
              </a:xfrm>
              <a:prstGeom prst="straightConnector1">
                <a:avLst/>
              </a:prstGeom>
              <a:solidFill>
                <a:schemeClr val="accent1"/>
              </a:solidFill>
              <a:ln w="38100" cap="flat" cmpd="sng" algn="ctr">
                <a:solidFill>
                  <a:srgbClr val="0033CC"/>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97" name="Rectangle 96"/>
            <p:cNvSpPr/>
            <p:nvPr/>
          </p:nvSpPr>
          <p:spPr>
            <a:xfrm>
              <a:off x="4693259" y="4253081"/>
              <a:ext cx="1295547" cy="338554"/>
            </a:xfrm>
            <a:prstGeom prst="rect">
              <a:avLst/>
            </a:prstGeom>
            <a:noFill/>
          </p:spPr>
          <p:txBody>
            <a:bodyPr wrap="none">
              <a:spAutoFit/>
            </a:bodyPr>
            <a:lstStyle/>
            <a:p>
              <a:pPr algn="ctr"/>
              <a:r>
                <a:rPr lang="en-GB" sz="1600" dirty="0" err="1" smtClean="0">
                  <a:solidFill>
                    <a:srgbClr val="000000"/>
                  </a:solidFill>
                  <a:latin typeface="Courier New" panose="02070309020205020404" pitchFamily="49" charset="0"/>
                  <a:ea typeface="ＭＳ Ｐゴシック" charset="0"/>
                  <a:cs typeface="Courier New" panose="02070309020205020404" pitchFamily="49" charset="0"/>
                </a:rPr>
                <a:t>ptr_array</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98" name="Right Brace 97"/>
            <p:cNvSpPr/>
            <p:nvPr/>
          </p:nvSpPr>
          <p:spPr bwMode="auto">
            <a:xfrm rot="5400000">
              <a:off x="5225596" y="3768685"/>
              <a:ext cx="243056" cy="812126"/>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grpSp>
    </p:spTree>
    <p:extLst>
      <p:ext uri="{BB962C8B-B14F-4D97-AF65-F5344CB8AC3E}">
        <p14:creationId xmlns:p14="http://schemas.microsoft.com/office/powerpoint/2010/main" val="1775003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Understanding pointers – creating a pointer </a:t>
            </a:r>
            <a:endParaRPr lang="en-GB" b="1" dirty="0">
              <a:solidFill>
                <a:schemeClr val="bg1"/>
              </a:solidFill>
              <a:latin typeface="Arial" panose="020B0604020202020204" pitchFamily="34" charset="0"/>
            </a:endParaRPr>
          </a:p>
        </p:txBody>
      </p:sp>
      <p:sp>
        <p:nvSpPr>
          <p:cNvPr id="6" name="TextBox 5"/>
          <p:cNvSpPr txBox="1"/>
          <p:nvPr/>
        </p:nvSpPr>
        <p:spPr>
          <a:xfrm>
            <a:off x="656270" y="2721858"/>
            <a:ext cx="2471665" cy="2031325"/>
          </a:xfrm>
          <a:prstGeom prst="rect">
            <a:avLst/>
          </a:prstGeom>
          <a:noFill/>
        </p:spPr>
        <p:txBody>
          <a:bodyPr wrap="square" rtlCol="0">
            <a:spAutoFit/>
          </a:bodyPr>
          <a:lstStyle/>
          <a:p>
            <a:r>
              <a:rPr lang="en-GB" sz="1400" dirty="0" smtClean="0">
                <a:latin typeface="+mn-lt"/>
                <a:cs typeface="Courier New" panose="02070309020205020404" pitchFamily="49" charset="0"/>
              </a:rPr>
              <a:t>Now we store the address of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array[0] </a:t>
            </a:r>
            <a:r>
              <a:rPr lang="en-GB" sz="1400" dirty="0" smtClean="0">
                <a:latin typeface="+mn-lt"/>
                <a:cs typeface="Courier New" panose="02070309020205020404" pitchFamily="49" charset="0"/>
              </a:rPr>
              <a:t>in the variable </a:t>
            </a:r>
            <a:r>
              <a:rPr lang="en-GB" sz="1400" dirty="0" err="1" smtClean="0">
                <a:solidFill>
                  <a:srgbClr val="000000"/>
                </a:solidFill>
                <a:latin typeface="Courier New" panose="02070309020205020404" pitchFamily="49" charset="0"/>
                <a:ea typeface="ＭＳ Ｐゴシック" charset="0"/>
                <a:cs typeface="Courier New" panose="02070309020205020404" pitchFamily="49" charset="0"/>
              </a:rPr>
              <a:t>ptr_array</a:t>
            </a:r>
            <a:endParaRPr lang="en-GB" sz="1400" dirty="0" smtClean="0">
              <a:solidFill>
                <a:srgbClr val="000000"/>
              </a:solidFill>
              <a:latin typeface="Courier New" panose="02070309020205020404" pitchFamily="49" charset="0"/>
              <a:ea typeface="ＭＳ Ｐゴシック" charset="0"/>
              <a:cs typeface="Courier New" panose="02070309020205020404" pitchFamily="49" charset="0"/>
            </a:endParaRPr>
          </a:p>
          <a:p>
            <a:endParaRPr lang="en-GB" sz="1400" dirty="0" smtClean="0">
              <a:solidFill>
                <a:srgbClr val="000000"/>
              </a:solidFill>
              <a:latin typeface="Courier New" panose="02070309020205020404" pitchFamily="49" charset="0"/>
              <a:ea typeface="ＭＳ Ｐゴシック" charset="0"/>
              <a:cs typeface="Courier New" panose="02070309020205020404" pitchFamily="49" charset="0"/>
            </a:endParaRPr>
          </a:p>
          <a:p>
            <a:r>
              <a:rPr lang="en-GB" sz="1400" dirty="0" smtClean="0">
                <a:latin typeface="+mn-lt"/>
                <a:cs typeface="Courier New" panose="02070309020205020404" pitchFamily="49" charset="0"/>
              </a:rPr>
              <a:t>Because </a:t>
            </a:r>
            <a:r>
              <a:rPr lang="en-GB" sz="1400" dirty="0" err="1">
                <a:solidFill>
                  <a:srgbClr val="000000"/>
                </a:solidFill>
                <a:latin typeface="Courier New" panose="02070309020205020404" pitchFamily="49" charset="0"/>
                <a:ea typeface="ＭＳ Ｐゴシック" charset="0"/>
                <a:cs typeface="Courier New" panose="02070309020205020404" pitchFamily="49" charset="0"/>
              </a:rPr>
              <a:t>p</a:t>
            </a:r>
            <a:r>
              <a:rPr lang="en-GB" sz="1400" dirty="0" err="1" smtClean="0">
                <a:solidFill>
                  <a:srgbClr val="000000"/>
                </a:solidFill>
                <a:latin typeface="Courier New" panose="02070309020205020404" pitchFamily="49" charset="0"/>
                <a:ea typeface="ＭＳ Ｐゴシック" charset="0"/>
                <a:cs typeface="Courier New" panose="02070309020205020404" pitchFamily="49" charset="0"/>
              </a:rPr>
              <a:t>tr_array</a:t>
            </a:r>
            <a:r>
              <a:rPr lang="en-GB" sz="1400" dirty="0" smtClean="0">
                <a:latin typeface="+mn-lt"/>
                <a:cs typeface="Courier New" panose="02070309020205020404" pitchFamily="49" charset="0"/>
              </a:rPr>
              <a:t>  contains the address of </a:t>
            </a:r>
            <a:r>
              <a:rPr lang="en-GB" sz="1400" dirty="0">
                <a:solidFill>
                  <a:srgbClr val="000000"/>
                </a:solidFill>
                <a:latin typeface="Courier New" panose="02070309020205020404" pitchFamily="49" charset="0"/>
                <a:ea typeface="ＭＳ Ｐゴシック" charset="0"/>
                <a:cs typeface="Courier New" panose="02070309020205020404" pitchFamily="49" charset="0"/>
              </a:rPr>
              <a:t>array[0</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t>
            </a:r>
            <a:r>
              <a:rPr lang="en-GB" sz="1400" dirty="0" smtClean="0">
                <a:latin typeface="+mn-lt"/>
                <a:cs typeface="Courier New" panose="02070309020205020404" pitchFamily="49" charset="0"/>
              </a:rPr>
              <a:t> it points to where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array </a:t>
            </a:r>
            <a:r>
              <a:rPr lang="en-GB" sz="1400" dirty="0" smtClean="0">
                <a:latin typeface="+mn-lt"/>
                <a:cs typeface="Courier New" panose="02070309020205020404" pitchFamily="49" charset="0"/>
              </a:rPr>
              <a:t>is stored in memory.</a:t>
            </a:r>
          </a:p>
          <a:p>
            <a:endParaRPr lang="en-GB" sz="1400" dirty="0">
              <a:latin typeface="+mn-lt"/>
              <a:cs typeface="Courier New" panose="02070309020205020404" pitchFamily="49" charset="0"/>
            </a:endParaRPr>
          </a:p>
        </p:txBody>
      </p:sp>
      <p:sp>
        <p:nvSpPr>
          <p:cNvPr id="4" name="Rectangle 3"/>
          <p:cNvSpPr/>
          <p:nvPr/>
        </p:nvSpPr>
        <p:spPr>
          <a:xfrm>
            <a:off x="2426914" y="5234432"/>
            <a:ext cx="4572000" cy="338554"/>
          </a:xfrm>
          <a:prstGeom prst="rect">
            <a:avLst/>
          </a:prstGeom>
        </p:spPr>
        <p:txBody>
          <a:bodyPr>
            <a:spAutoFit/>
          </a:bodyPr>
          <a:lstStyle/>
          <a:p>
            <a:r>
              <a:rPr lang="en-GB" sz="1600" b="1" dirty="0">
                <a:latin typeface="+mn-lt"/>
                <a:cs typeface="Courier New" panose="02070309020205020404" pitchFamily="49" charset="0"/>
              </a:rPr>
              <a:t>Hence </a:t>
            </a:r>
            <a:r>
              <a:rPr lang="en-GB" sz="1600" b="1" dirty="0" err="1">
                <a:solidFill>
                  <a:srgbClr val="000000"/>
                </a:solidFill>
                <a:latin typeface="Courier New" panose="02070309020205020404" pitchFamily="49" charset="0"/>
                <a:ea typeface="ＭＳ Ｐゴシック" charset="0"/>
                <a:cs typeface="Courier New" panose="02070309020205020404" pitchFamily="49" charset="0"/>
              </a:rPr>
              <a:t>ptr_array</a:t>
            </a:r>
            <a:r>
              <a:rPr lang="en-GB" sz="1600" b="1" dirty="0">
                <a:solidFill>
                  <a:srgbClr val="000000"/>
                </a:solidFill>
                <a:latin typeface="+mn-lt"/>
                <a:ea typeface="ＭＳ Ｐゴシック" charset="0"/>
                <a:cs typeface="Courier New" panose="02070309020205020404" pitchFamily="49" charset="0"/>
              </a:rPr>
              <a:t> </a:t>
            </a:r>
            <a:r>
              <a:rPr lang="en-GB" sz="1600" b="1" dirty="0">
                <a:latin typeface="+mn-lt"/>
                <a:ea typeface="ＭＳ Ｐゴシック" charset="0"/>
                <a:cs typeface="Courier New" panose="02070309020205020404" pitchFamily="49" charset="0"/>
              </a:rPr>
              <a:t>is a pointer to </a:t>
            </a:r>
            <a:r>
              <a:rPr lang="en-GB" sz="1600" b="1" dirty="0" smtClean="0">
                <a:solidFill>
                  <a:srgbClr val="000000"/>
                </a:solidFill>
                <a:latin typeface="Courier New" panose="02070309020205020404" pitchFamily="49" charset="0"/>
                <a:ea typeface="ＭＳ Ｐゴシック" charset="0"/>
                <a:cs typeface="Courier New" panose="02070309020205020404" pitchFamily="49" charset="0"/>
              </a:rPr>
              <a:t>array </a:t>
            </a:r>
            <a:endParaRPr lang="en-GB" sz="1600" b="1" dirty="0">
              <a:latin typeface="Courier New" panose="02070309020205020404" pitchFamily="49" charset="0"/>
              <a:cs typeface="Courier New" panose="02070309020205020404" pitchFamily="49" charset="0"/>
            </a:endParaRPr>
          </a:p>
        </p:txBody>
      </p:sp>
      <p:grpSp>
        <p:nvGrpSpPr>
          <p:cNvPr id="47" name="Group 46"/>
          <p:cNvGrpSpPr/>
          <p:nvPr/>
        </p:nvGrpSpPr>
        <p:grpSpPr>
          <a:xfrm>
            <a:off x="3347864" y="2492896"/>
            <a:ext cx="5216224" cy="1812429"/>
            <a:chOff x="3347864" y="2492896"/>
            <a:chExt cx="5216224" cy="1812429"/>
          </a:xfrm>
        </p:grpSpPr>
        <p:grpSp>
          <p:nvGrpSpPr>
            <p:cNvPr id="48" name="Group 47"/>
            <p:cNvGrpSpPr/>
            <p:nvPr/>
          </p:nvGrpSpPr>
          <p:grpSpPr>
            <a:xfrm>
              <a:off x="3347864" y="2492896"/>
              <a:ext cx="5216224" cy="1812429"/>
              <a:chOff x="3779912" y="2813613"/>
              <a:chExt cx="5216224" cy="1812429"/>
            </a:xfrm>
          </p:grpSpPr>
          <p:grpSp>
            <p:nvGrpSpPr>
              <p:cNvPr id="53" name="Group 52"/>
              <p:cNvGrpSpPr/>
              <p:nvPr/>
            </p:nvGrpSpPr>
            <p:grpSpPr>
              <a:xfrm>
                <a:off x="3779912" y="2813613"/>
                <a:ext cx="5216224" cy="1812429"/>
                <a:chOff x="3882062" y="2237550"/>
                <a:chExt cx="5216224" cy="1812429"/>
              </a:xfrm>
            </p:grpSpPr>
            <p:sp>
              <p:nvSpPr>
                <p:cNvPr id="55" name="Rectangle 54"/>
                <p:cNvSpPr/>
                <p:nvPr/>
              </p:nvSpPr>
              <p:spPr bwMode="auto">
                <a:xfrm>
                  <a:off x="5851239"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56" name="Rectangle 55"/>
                <p:cNvSpPr/>
                <p:nvPr/>
              </p:nvSpPr>
              <p:spPr bwMode="auto">
                <a:xfrm>
                  <a:off x="5037120" y="2746410"/>
                  <a:ext cx="812126"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smtClean="0">
                      <a:latin typeface="Courier New" panose="02070309020205020404" pitchFamily="49" charset="0"/>
                      <a:ea typeface="ＭＳ Ｐゴシック" charset="0"/>
                      <a:cs typeface="Courier New" panose="02070309020205020404" pitchFamily="49" charset="0"/>
                    </a:rPr>
                    <a:t>100</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57" name="Rectangle 56"/>
                <p:cNvSpPr/>
                <p:nvPr/>
              </p:nvSpPr>
              <p:spPr bwMode="auto">
                <a:xfrm>
                  <a:off x="6684802"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5</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58" name="Rectangle 57"/>
                <p:cNvSpPr/>
                <p:nvPr/>
              </p:nvSpPr>
              <p:spPr bwMode="auto">
                <a:xfrm>
                  <a:off x="8095447"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smtClean="0">
                      <a:latin typeface="Courier New" panose="02070309020205020404" pitchFamily="49" charset="0"/>
                      <a:ea typeface="ＭＳ Ｐゴシック" charset="0"/>
                      <a:cs typeface="Courier New" panose="02070309020205020404" pitchFamily="49" charset="0"/>
                    </a:rPr>
                    <a:t>11</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59" name="Right Brace 58"/>
                <p:cNvSpPr/>
                <p:nvPr/>
              </p:nvSpPr>
              <p:spPr bwMode="auto">
                <a:xfrm rot="16200000">
                  <a:off x="7685379" y="1502780"/>
                  <a:ext cx="243055" cy="2244206"/>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60" name="Rectangle 59"/>
                <p:cNvSpPr/>
                <p:nvPr/>
              </p:nvSpPr>
              <p:spPr>
                <a:xfrm>
                  <a:off x="6590441" y="3711425"/>
                  <a:ext cx="1043722" cy="269741"/>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array[0]</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61" name="Rectangle 60"/>
                <p:cNvSpPr/>
                <p:nvPr/>
              </p:nvSpPr>
              <p:spPr>
                <a:xfrm>
                  <a:off x="7926169" y="3711425"/>
                  <a:ext cx="1172117" cy="338554"/>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array[4]</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62" name="Rectangle 61"/>
                <p:cNvSpPr/>
                <p:nvPr/>
              </p:nvSpPr>
              <p:spPr>
                <a:xfrm>
                  <a:off x="6973985" y="2237550"/>
                  <a:ext cx="1665841" cy="338554"/>
                </a:xfrm>
                <a:prstGeom prst="rect">
                  <a:avLst/>
                </a:prstGeom>
                <a:noFill/>
              </p:spPr>
              <p:txBody>
                <a:bodyPr wrap="none">
                  <a:spAutoFit/>
                </a:bodyPr>
                <a:lstStyle/>
                <a:p>
                  <a:pPr algn="ctr"/>
                  <a:r>
                    <a:rPr lang="en-GB" sz="1600" dirty="0" err="1">
                      <a:solidFill>
                        <a:srgbClr val="000000"/>
                      </a:solidFill>
                      <a:latin typeface="Courier New" panose="02070309020205020404" pitchFamily="49" charset="0"/>
                      <a:ea typeface="ＭＳ Ｐゴシック" charset="0"/>
                      <a:cs typeface="Courier New" panose="02070309020205020404" pitchFamily="49" charset="0"/>
                    </a:rPr>
                    <a:t>i</a:t>
                  </a:r>
                  <a:r>
                    <a:rPr lang="en-GB" sz="1600" dirty="0" err="1" smtClean="0">
                      <a:solidFill>
                        <a:srgbClr val="000000"/>
                      </a:solidFill>
                      <a:latin typeface="Courier New" panose="02070309020205020404" pitchFamily="49" charset="0"/>
                      <a:ea typeface="ＭＳ Ｐゴシック" charset="0"/>
                      <a:cs typeface="Courier New" panose="02070309020205020404" pitchFamily="49" charset="0"/>
                    </a:rPr>
                    <a:t>nt</a:t>
                  </a: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 array[5]</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63" name="TextBox 62"/>
                <p:cNvSpPr txBox="1"/>
                <p:nvPr/>
              </p:nvSpPr>
              <p:spPr>
                <a:xfrm>
                  <a:off x="7587655" y="2729022"/>
                  <a:ext cx="438501" cy="367828"/>
                </a:xfrm>
                <a:prstGeom prst="rect">
                  <a:avLst/>
                </a:prstGeom>
                <a:noFill/>
              </p:spPr>
              <p:txBody>
                <a:bodyPr wrap="none" rtlCol="0">
                  <a:spAutoFit/>
                </a:bodyPr>
                <a:lstStyle/>
                <a:p>
                  <a:r>
                    <a:rPr lang="en-GB" dirty="0" smtClean="0"/>
                    <a:t>…</a:t>
                  </a:r>
                  <a:endParaRPr lang="en-GB" dirty="0"/>
                </a:p>
              </p:txBody>
            </p:sp>
            <p:sp>
              <p:nvSpPr>
                <p:cNvPr id="64" name="Rectangle 63"/>
                <p:cNvSpPr/>
                <p:nvPr/>
              </p:nvSpPr>
              <p:spPr>
                <a:xfrm>
                  <a:off x="5243449" y="3205385"/>
                  <a:ext cx="399469"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98</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65" name="Rectangle 64"/>
                <p:cNvSpPr/>
                <p:nvPr/>
              </p:nvSpPr>
              <p:spPr>
                <a:xfrm>
                  <a:off x="6072649" y="3205385"/>
                  <a:ext cx="399469"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99</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66" name="Rectangle 65"/>
                <p:cNvSpPr/>
                <p:nvPr/>
              </p:nvSpPr>
              <p:spPr>
                <a:xfrm>
                  <a:off x="6848148" y="3205385"/>
                  <a:ext cx="506870"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100</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67" name="TextBox 66"/>
                <p:cNvSpPr txBox="1"/>
                <p:nvPr/>
              </p:nvSpPr>
              <p:spPr>
                <a:xfrm>
                  <a:off x="7619656" y="3081355"/>
                  <a:ext cx="441146" cy="400110"/>
                </a:xfrm>
                <a:prstGeom prst="rect">
                  <a:avLst/>
                </a:prstGeom>
                <a:noFill/>
              </p:spPr>
              <p:txBody>
                <a:bodyPr wrap="none" rtlCol="0">
                  <a:spAutoFit/>
                </a:bodyPr>
                <a:lstStyle/>
                <a:p>
                  <a:r>
                    <a:rPr lang="en-GB" sz="2000" dirty="0" smtClean="0">
                      <a:solidFill>
                        <a:srgbClr val="0033CC"/>
                      </a:solidFill>
                    </a:rPr>
                    <a:t>…</a:t>
                  </a:r>
                  <a:endParaRPr lang="en-GB" sz="2000" dirty="0">
                    <a:solidFill>
                      <a:srgbClr val="0033CC"/>
                    </a:solidFill>
                  </a:endParaRPr>
                </a:p>
              </p:txBody>
            </p:sp>
            <p:sp>
              <p:nvSpPr>
                <p:cNvPr id="68" name="Rectangle 67"/>
                <p:cNvSpPr/>
                <p:nvPr/>
              </p:nvSpPr>
              <p:spPr>
                <a:xfrm>
                  <a:off x="7936589" y="3205385"/>
                  <a:ext cx="1151277"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100+(5-1)</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69" name="Rectangle 68"/>
                <p:cNvSpPr/>
                <p:nvPr/>
              </p:nvSpPr>
              <p:spPr>
                <a:xfrm>
                  <a:off x="3882062" y="3205385"/>
                  <a:ext cx="936475"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Address</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cxnSp>
              <p:nvCxnSpPr>
                <p:cNvPr id="70" name="Straight Arrow Connector 69"/>
                <p:cNvCxnSpPr>
                  <a:stCxn id="69" idx="3"/>
                </p:cNvCxnSpPr>
                <p:nvPr/>
              </p:nvCxnSpPr>
              <p:spPr bwMode="auto">
                <a:xfrm flipV="1">
                  <a:off x="4818537" y="3359273"/>
                  <a:ext cx="218583" cy="1"/>
                </a:xfrm>
                <a:prstGeom prst="straightConnector1">
                  <a:avLst/>
                </a:prstGeom>
                <a:solidFill>
                  <a:schemeClr val="accent1"/>
                </a:solidFill>
                <a:ln w="38100" cap="flat" cmpd="sng" algn="ctr">
                  <a:solidFill>
                    <a:srgbClr val="0033CC"/>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54" name="Rectangle 53"/>
              <p:cNvSpPr/>
              <p:nvPr/>
            </p:nvSpPr>
            <p:spPr>
              <a:xfrm>
                <a:off x="4693259" y="4253081"/>
                <a:ext cx="1295547" cy="338554"/>
              </a:xfrm>
              <a:prstGeom prst="rect">
                <a:avLst/>
              </a:prstGeom>
              <a:noFill/>
            </p:spPr>
            <p:txBody>
              <a:bodyPr wrap="none">
                <a:spAutoFit/>
              </a:bodyPr>
              <a:lstStyle/>
              <a:p>
                <a:pPr algn="ctr"/>
                <a:r>
                  <a:rPr lang="en-GB" sz="1600" dirty="0" err="1" smtClean="0">
                    <a:solidFill>
                      <a:srgbClr val="000000"/>
                    </a:solidFill>
                    <a:latin typeface="Courier New" panose="02070309020205020404" pitchFamily="49" charset="0"/>
                    <a:ea typeface="ＭＳ Ｐゴシック" charset="0"/>
                    <a:cs typeface="Courier New" panose="02070309020205020404" pitchFamily="49" charset="0"/>
                  </a:rPr>
                  <a:t>ptr_array</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grpSp>
        <p:cxnSp>
          <p:nvCxnSpPr>
            <p:cNvPr id="49" name="Straight Arrow Connector 48"/>
            <p:cNvCxnSpPr/>
            <p:nvPr/>
          </p:nvCxnSpPr>
          <p:spPr bwMode="auto">
            <a:xfrm flipV="1">
              <a:off x="4803633" y="3755850"/>
              <a:ext cx="0" cy="204571"/>
            </a:xfrm>
            <a:prstGeom prst="straightConnector1">
              <a:avLst/>
            </a:prstGeom>
            <a:solidFill>
              <a:schemeClr val="accent1"/>
            </a:solidFill>
            <a:ln w="952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0" name="Straight Arrow Connector 49"/>
            <p:cNvCxnSpPr>
              <a:stCxn id="61" idx="0"/>
            </p:cNvCxnSpPr>
            <p:nvPr/>
          </p:nvCxnSpPr>
          <p:spPr bwMode="auto">
            <a:xfrm flipH="1" flipV="1">
              <a:off x="7973928" y="3736811"/>
              <a:ext cx="4102" cy="229960"/>
            </a:xfrm>
            <a:prstGeom prst="straightConnector1">
              <a:avLst/>
            </a:prstGeom>
            <a:solidFill>
              <a:schemeClr val="accent1"/>
            </a:solidFill>
            <a:ln w="952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1" name="Straight Arrow Connector 50"/>
            <p:cNvCxnSpPr/>
            <p:nvPr/>
          </p:nvCxnSpPr>
          <p:spPr bwMode="auto">
            <a:xfrm flipV="1">
              <a:off x="6660232" y="3779361"/>
              <a:ext cx="1" cy="181060"/>
            </a:xfrm>
            <a:prstGeom prst="straightConnector1">
              <a:avLst/>
            </a:prstGeom>
            <a:solidFill>
              <a:schemeClr val="accent1"/>
            </a:solidFill>
            <a:ln w="952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2" name="Elbow Connector 51"/>
            <p:cNvCxnSpPr>
              <a:stCxn id="64" idx="2"/>
              <a:endCxn id="66" idx="2"/>
            </p:cNvCxnSpPr>
            <p:nvPr/>
          </p:nvCxnSpPr>
          <p:spPr bwMode="auto">
            <a:xfrm rot="16200000" flipH="1">
              <a:off x="5738185" y="2939308"/>
              <a:ext cx="12700" cy="1658399"/>
            </a:xfrm>
            <a:prstGeom prst="bentConnector3">
              <a:avLst>
                <a:gd name="adj1" fmla="val 1495236"/>
              </a:avLst>
            </a:prstGeom>
            <a:solidFill>
              <a:schemeClr val="accent1"/>
            </a:solidFill>
            <a:ln w="952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614036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Understanding pointers – using pointers </a:t>
            </a:r>
            <a:endParaRPr lang="en-GB" b="1" dirty="0">
              <a:solidFill>
                <a:schemeClr val="bg1"/>
              </a:solidFill>
              <a:latin typeface="Arial" panose="020B0604020202020204" pitchFamily="34" charset="0"/>
            </a:endParaRPr>
          </a:p>
        </p:txBody>
      </p:sp>
      <p:sp>
        <p:nvSpPr>
          <p:cNvPr id="6" name="TextBox 5"/>
          <p:cNvSpPr txBox="1"/>
          <p:nvPr/>
        </p:nvSpPr>
        <p:spPr>
          <a:xfrm>
            <a:off x="683568" y="1844824"/>
            <a:ext cx="3456384" cy="3970318"/>
          </a:xfrm>
          <a:prstGeom prst="rect">
            <a:avLst/>
          </a:prstGeom>
          <a:noFill/>
        </p:spPr>
        <p:txBody>
          <a:bodyPr wrap="square" rtlCol="0">
            <a:spAutoFit/>
          </a:bodyPr>
          <a:lstStyle/>
          <a:p>
            <a:r>
              <a:rPr lang="en-GB" sz="1400" dirty="0" smtClean="0">
                <a:latin typeface="+mn-lt"/>
                <a:cs typeface="Courier New" panose="02070309020205020404" pitchFamily="49" charset="0"/>
              </a:rPr>
              <a:t>To work with pointers we need to know about two operators. These are:</a:t>
            </a:r>
          </a:p>
          <a:p>
            <a:endParaRPr lang="en-GB" sz="1400" dirty="0" smtClean="0">
              <a:latin typeface="+mn-lt"/>
              <a:cs typeface="Courier New" panose="02070309020205020404" pitchFamily="49" charset="0"/>
            </a:endParaRPr>
          </a:p>
          <a:p>
            <a:pPr algn="ctr"/>
            <a:r>
              <a:rPr lang="en-GB" sz="1400" dirty="0" smtClean="0">
                <a:latin typeface="+mn-lt"/>
                <a:cs typeface="Courier New" panose="02070309020205020404" pitchFamily="49" charset="0"/>
              </a:rPr>
              <a:t>The indirection operator </a:t>
            </a:r>
            <a:r>
              <a:rPr lang="en-GB" sz="1400" dirty="0" smtClean="0">
                <a:solidFill>
                  <a:srgbClr val="000000"/>
                </a:solidFill>
                <a:latin typeface="Courier New" panose="02070309020205020404" pitchFamily="49" charset="0"/>
                <a:cs typeface="Courier New" panose="02070309020205020404" pitchFamily="49" charset="0"/>
              </a:rPr>
              <a:t>*</a:t>
            </a:r>
          </a:p>
          <a:p>
            <a:pPr algn="ctr"/>
            <a:endParaRPr lang="en-GB" sz="1400" dirty="0">
              <a:latin typeface="+mn-lt"/>
              <a:cs typeface="Courier New" panose="02070309020205020404" pitchFamily="49" charset="0"/>
            </a:endParaRPr>
          </a:p>
          <a:p>
            <a:pPr algn="ctr"/>
            <a:r>
              <a:rPr lang="en-GB" sz="1400" dirty="0" smtClean="0">
                <a:latin typeface="+mn-lt"/>
                <a:cs typeface="Courier New" panose="02070309020205020404" pitchFamily="49" charset="0"/>
              </a:rPr>
              <a:t>The address-of operator </a:t>
            </a:r>
            <a:r>
              <a:rPr lang="en-GB" sz="1400" dirty="0" smtClean="0">
                <a:solidFill>
                  <a:srgbClr val="000000"/>
                </a:solidFill>
                <a:latin typeface="Courier New" panose="02070309020205020404" pitchFamily="49" charset="0"/>
                <a:cs typeface="Courier New" panose="02070309020205020404" pitchFamily="49" charset="0"/>
              </a:rPr>
              <a:t>&amp;</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To understand these operators lets return to our simple example of calculating the area of a circle.</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We declare a pointer to type float by:</a:t>
            </a:r>
          </a:p>
          <a:p>
            <a:endParaRPr lang="en-GB" sz="1400" dirty="0">
              <a:latin typeface="+mn-lt"/>
              <a:cs typeface="Courier New" panose="02070309020205020404" pitchFamily="49" charset="0"/>
            </a:endParaRPr>
          </a:p>
          <a:p>
            <a:pPr algn="ct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float </a:t>
            </a:r>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*ptr_radius;</a:t>
            </a:r>
            <a:endParaRPr lang="en-GB" sz="1400" dirty="0">
              <a:latin typeface="+mn-lt"/>
              <a:cs typeface="Courier New" panose="02070309020205020404" pitchFamily="49" charset="0"/>
            </a:endParaRPr>
          </a:p>
          <a:p>
            <a:endParaRPr lang="en-GB" sz="1400" dirty="0">
              <a:latin typeface="+mn-lt"/>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The indirection operator tells the compiler that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ptr_radius</a:t>
            </a:r>
            <a:r>
              <a:rPr lang="en-GB" sz="1400" dirty="0" smtClean="0">
                <a:solidFill>
                  <a:srgbClr val="C2470C"/>
                </a:solidFill>
                <a:latin typeface="Arial" panose="020B0604020202020204"/>
                <a:cs typeface="Courier New" panose="02070309020205020404" pitchFamily="49" charset="0"/>
              </a:rPr>
              <a:t> is a pointer to type float and not a variable of type float.</a:t>
            </a:r>
            <a:endParaRPr lang="en-GB" sz="1400" dirty="0">
              <a:latin typeface="+mn-lt"/>
              <a:cs typeface="Courier New" panose="02070309020205020404" pitchFamily="49" charset="0"/>
            </a:endParaRPr>
          </a:p>
        </p:txBody>
      </p:sp>
      <p:sp>
        <p:nvSpPr>
          <p:cNvPr id="29" name="TextBox 28"/>
          <p:cNvSpPr txBox="1"/>
          <p:nvPr/>
        </p:nvSpPr>
        <p:spPr>
          <a:xfrm>
            <a:off x="5076056" y="2306489"/>
            <a:ext cx="3441809" cy="3046988"/>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 = 10.0;</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*ptr_radius;</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 = PI * radius * radius;</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1457998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Understanding pointers – using pointers </a:t>
            </a:r>
            <a:endParaRPr lang="en-GB" b="1" dirty="0">
              <a:solidFill>
                <a:schemeClr val="bg1"/>
              </a:solidFill>
              <a:latin typeface="Arial" panose="020B0604020202020204" pitchFamily="34" charset="0"/>
            </a:endParaRPr>
          </a:p>
        </p:txBody>
      </p:sp>
      <p:sp>
        <p:nvSpPr>
          <p:cNvPr id="6" name="TextBox 5"/>
          <p:cNvSpPr txBox="1"/>
          <p:nvPr/>
        </p:nvSpPr>
        <p:spPr>
          <a:xfrm>
            <a:off x="683568" y="2348880"/>
            <a:ext cx="3168352" cy="2893100"/>
          </a:xfrm>
          <a:prstGeom prst="rect">
            <a:avLst/>
          </a:prstGeom>
          <a:noFill/>
        </p:spPr>
        <p:txBody>
          <a:bodyPr wrap="square" rtlCol="0">
            <a:spAutoFit/>
          </a:bodyPr>
          <a:lstStyle/>
          <a:p>
            <a:r>
              <a:rPr lang="en-GB" sz="1400" dirty="0" smtClean="0">
                <a:latin typeface="+mn-lt"/>
                <a:cs typeface="Courier New" panose="02070309020205020404" pitchFamily="49" charset="0"/>
              </a:rPr>
              <a:t>To initialise the pointer (set it to point to something) we use the address-of operator:</a:t>
            </a:r>
          </a:p>
          <a:p>
            <a:endParaRPr lang="en-GB" sz="1400" dirty="0" smtClean="0">
              <a:latin typeface="+mn-lt"/>
              <a:cs typeface="Courier New" panose="02070309020205020404" pitchFamily="49" charset="0"/>
            </a:endParaRPr>
          </a:p>
          <a:p>
            <a:pPr algn="ct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ptr_radius </a:t>
            </a:r>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&amp;radius;</a:t>
            </a:r>
            <a:endParaRPr lang="en-GB" sz="1400" dirty="0" smtClean="0">
              <a:latin typeface="+mn-lt"/>
              <a:cs typeface="Courier New" panose="02070309020205020404" pitchFamily="49" charset="0"/>
            </a:endParaRP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This tells the compiler to take the address of the variable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a:t>
            </a:r>
            <a:r>
              <a:rPr lang="en-GB" sz="1400" dirty="0">
                <a:latin typeface="+mn-lt"/>
                <a:cs typeface="Courier New" panose="02070309020205020404" pitchFamily="49" charset="0"/>
              </a:rPr>
              <a:t> </a:t>
            </a:r>
            <a:r>
              <a:rPr lang="en-GB" sz="1400" dirty="0" smtClean="0">
                <a:latin typeface="+mn-lt"/>
                <a:cs typeface="Courier New" panose="02070309020205020404" pitchFamily="49" charset="0"/>
              </a:rPr>
              <a:t>and store it in the pointer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ptr_radius</a:t>
            </a:r>
          </a:p>
          <a:p>
            <a:endPar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en-GB" sz="1400" dirty="0" smtClean="0">
                <a:latin typeface="+mn-lt"/>
                <a:cs typeface="Courier New" panose="02070309020205020404" pitchFamily="49" charset="0"/>
              </a:rPr>
              <a:t>The code on the right shows how this works and tests the results of using a pointer.</a:t>
            </a:r>
          </a:p>
        </p:txBody>
      </p:sp>
      <p:sp>
        <p:nvSpPr>
          <p:cNvPr id="29" name="TextBox 28"/>
          <p:cNvSpPr txBox="1"/>
          <p:nvPr/>
        </p:nvSpPr>
        <p:spPr>
          <a:xfrm>
            <a:off x="4499992" y="2060848"/>
            <a:ext cx="4464496" cy="3785652"/>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 = 10.0;</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*ptr_radius;</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PI * radius * radius</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printf(“\nArea:\t%f”, area);</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 = 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ptr_radius = &amp;radius;</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 = PI * (*ptr_radius) * (*ptr_radius);</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nArea with pointer:\</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t%f”, area);</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2332083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Understanding pointers – using pointers </a:t>
            </a:r>
            <a:endParaRPr lang="en-GB" b="1" dirty="0">
              <a:solidFill>
                <a:schemeClr val="bg1"/>
              </a:solidFill>
              <a:latin typeface="Arial" panose="020B0604020202020204" pitchFamily="34" charset="0"/>
            </a:endParaRPr>
          </a:p>
        </p:txBody>
      </p:sp>
      <p:sp>
        <p:nvSpPr>
          <p:cNvPr id="6" name="TextBox 5"/>
          <p:cNvSpPr txBox="1"/>
          <p:nvPr/>
        </p:nvSpPr>
        <p:spPr>
          <a:xfrm>
            <a:off x="1907704" y="1628800"/>
            <a:ext cx="5789630" cy="2246769"/>
          </a:xfrm>
          <a:prstGeom prst="rect">
            <a:avLst/>
          </a:prstGeom>
          <a:noFill/>
        </p:spPr>
        <p:txBody>
          <a:bodyPr wrap="square" rtlCol="0">
            <a:spAutoFit/>
          </a:bodyPr>
          <a:lstStyle/>
          <a:p>
            <a:r>
              <a:rPr lang="en-GB" sz="1400" dirty="0" smtClean="0">
                <a:latin typeface="+mn-lt"/>
                <a:cs typeface="Courier New" panose="02070309020205020404" pitchFamily="49" charset="0"/>
              </a:rPr>
              <a:t>We can use arithmetic on pointers, just like we can any other numbers. </a:t>
            </a:r>
          </a:p>
          <a:p>
            <a:r>
              <a:rPr lang="en-GB" sz="1400" dirty="0" smtClean="0">
                <a:latin typeface="+mn-lt"/>
                <a:cs typeface="Courier New" panose="02070309020205020404" pitchFamily="49" charset="0"/>
              </a:rPr>
              <a:t>A schematic demonstrating this is given below. </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We also have increment: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ptr_radius++;</a:t>
            </a:r>
            <a:endParaRPr lang="en-GB" sz="1400" dirty="0" smtClean="0">
              <a:latin typeface="+mn-lt"/>
              <a:cs typeface="Courier New" panose="02070309020205020404" pitchFamily="49" charset="0"/>
            </a:endParaRPr>
          </a:p>
          <a:p>
            <a:endParaRPr lang="en-GB" sz="1400" dirty="0">
              <a:latin typeface="+mn-lt"/>
              <a:cs typeface="Courier New" panose="02070309020205020404" pitchFamily="49" charset="0"/>
            </a:endParaRPr>
          </a:p>
          <a:p>
            <a:r>
              <a:rPr lang="en-GB" sz="1400" dirty="0">
                <a:latin typeface="+mn-lt"/>
                <a:cs typeface="Courier New" panose="02070309020205020404" pitchFamily="49" charset="0"/>
              </a:rPr>
              <a:t>a</a:t>
            </a:r>
            <a:r>
              <a:rPr lang="en-GB" sz="1400" dirty="0" smtClean="0">
                <a:latin typeface="+mn-lt"/>
                <a:cs typeface="Courier New" panose="02070309020205020404" pitchFamily="49" charset="0"/>
              </a:rPr>
              <a:t>nd decrement operators: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ptr_radius--;</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Finally we can pass pointers as arguments to functions:</a:t>
            </a:r>
          </a:p>
          <a:p>
            <a:endParaRPr lang="en-GB" sz="1400" dirty="0">
              <a:solidFill>
                <a:srgbClr val="080808"/>
              </a:solidFill>
              <a:latin typeface="+mn-lt"/>
              <a:ea typeface="SimSun" panose="02010600030101010101" pitchFamily="2" charset="-122"/>
              <a:cs typeface="Courier New" panose="02070309020205020404" pitchFamily="49" charset="0"/>
            </a:endParaRPr>
          </a:p>
          <a:p>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float </a:t>
            </a:r>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area_of_circle(float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*ptr_radius</a:t>
            </a:r>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p:txBody>
      </p:sp>
      <p:grpSp>
        <p:nvGrpSpPr>
          <p:cNvPr id="2" name="Group 1"/>
          <p:cNvGrpSpPr/>
          <p:nvPr/>
        </p:nvGrpSpPr>
        <p:grpSpPr>
          <a:xfrm>
            <a:off x="2528041" y="4587856"/>
            <a:ext cx="4641930" cy="1341349"/>
            <a:chOff x="2528041" y="4587856"/>
            <a:chExt cx="4641930" cy="1341349"/>
          </a:xfrm>
        </p:grpSpPr>
        <p:sp>
          <p:nvSpPr>
            <p:cNvPr id="8" name="Rectangle 7"/>
            <p:cNvSpPr/>
            <p:nvPr/>
          </p:nvSpPr>
          <p:spPr bwMode="auto">
            <a:xfrm>
              <a:off x="3531461" y="4587856"/>
              <a:ext cx="936104" cy="576064"/>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10</a:t>
              </a:r>
              <a:endParaRPr kumimoji="0" lang="en-GB" sz="12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9" name="Rectangle 8"/>
            <p:cNvSpPr/>
            <p:nvPr/>
          </p:nvSpPr>
          <p:spPr bwMode="auto">
            <a:xfrm>
              <a:off x="2617193" y="4587856"/>
              <a:ext cx="912030" cy="576064"/>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5</a:t>
              </a:r>
              <a:endParaRPr kumimoji="0" lang="en-GB" sz="12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0" name="Rectangle 9"/>
            <p:cNvSpPr/>
            <p:nvPr/>
          </p:nvSpPr>
          <p:spPr bwMode="auto">
            <a:xfrm>
              <a:off x="4467565" y="4587856"/>
              <a:ext cx="936104" cy="576064"/>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15</a:t>
              </a:r>
              <a:endParaRPr kumimoji="0" lang="en-GB" sz="12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1" name="Rectangle 10"/>
            <p:cNvSpPr/>
            <p:nvPr/>
          </p:nvSpPr>
          <p:spPr bwMode="auto">
            <a:xfrm>
              <a:off x="6051741" y="4587856"/>
              <a:ext cx="936104" cy="576064"/>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200" dirty="0" smtClean="0">
                  <a:latin typeface="Courier New" panose="02070309020205020404" pitchFamily="49" charset="0"/>
                  <a:ea typeface="ＭＳ Ｐゴシック" charset="0"/>
                  <a:cs typeface="Courier New" panose="02070309020205020404" pitchFamily="49" charset="0"/>
                </a:rPr>
                <a:t>11</a:t>
              </a:r>
              <a:endParaRPr kumimoji="0" lang="en-GB" sz="12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2" name="Right Brace 11"/>
            <p:cNvSpPr/>
            <p:nvPr/>
          </p:nvSpPr>
          <p:spPr bwMode="auto">
            <a:xfrm rot="5400000">
              <a:off x="2920677" y="4860436"/>
              <a:ext cx="305062" cy="912030"/>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3" name="Right Brace 12"/>
            <p:cNvSpPr/>
            <p:nvPr/>
          </p:nvSpPr>
          <p:spPr bwMode="auto">
            <a:xfrm rot="5400000">
              <a:off x="6368380" y="4849517"/>
              <a:ext cx="305064" cy="933866"/>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5" name="Rectangle 14"/>
            <p:cNvSpPr/>
            <p:nvPr/>
          </p:nvSpPr>
          <p:spPr>
            <a:xfrm>
              <a:off x="2528041" y="5467540"/>
              <a:ext cx="1114408" cy="461665"/>
            </a:xfrm>
            <a:prstGeom prst="rect">
              <a:avLst/>
            </a:prstGeom>
            <a:noFill/>
          </p:spPr>
          <p:txBody>
            <a:bodyPr wrap="none">
              <a:spAutoFit/>
            </a:bodyPr>
            <a:lstStyle/>
            <a:p>
              <a:pPr algn="ctr"/>
              <a:r>
                <a:rPr lang="en-GB" sz="1200" dirty="0" smtClean="0">
                  <a:solidFill>
                    <a:srgbClr val="000000"/>
                  </a:solidFill>
                  <a:latin typeface="Courier New" panose="02070309020205020404" pitchFamily="49" charset="0"/>
                  <a:ea typeface="ＭＳ Ｐゴシック" charset="0"/>
                  <a:cs typeface="Courier New" panose="02070309020205020404" pitchFamily="49" charset="0"/>
                </a:rPr>
                <a:t>array[0]</a:t>
              </a:r>
            </a:p>
            <a:p>
              <a:pPr algn="ctr"/>
              <a:r>
                <a:rPr lang="en-GB" sz="1200" dirty="0" smtClean="0">
                  <a:solidFill>
                    <a:srgbClr val="000000"/>
                  </a:solidFill>
                  <a:latin typeface="Courier New" panose="02070309020205020404" pitchFamily="49" charset="0"/>
                  <a:ea typeface="ＭＳ Ｐゴシック" charset="0"/>
                  <a:cs typeface="Courier New" panose="02070309020205020404" pitchFamily="49" charset="0"/>
                </a:rPr>
                <a:t>*(array+0)</a:t>
              </a:r>
              <a:endParaRPr lang="en-GB" sz="12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16" name="Rectangle 15"/>
            <p:cNvSpPr/>
            <p:nvPr/>
          </p:nvSpPr>
          <p:spPr>
            <a:xfrm>
              <a:off x="5869614" y="5416026"/>
              <a:ext cx="1300357" cy="461665"/>
            </a:xfrm>
            <a:prstGeom prst="rect">
              <a:avLst/>
            </a:prstGeom>
            <a:noFill/>
          </p:spPr>
          <p:txBody>
            <a:bodyPr wrap="none">
              <a:spAutoFit/>
            </a:bodyPr>
            <a:lstStyle/>
            <a:p>
              <a:pPr algn="ctr"/>
              <a:r>
                <a:rPr lang="en-GB" sz="1200" dirty="0" smtClean="0">
                  <a:solidFill>
                    <a:srgbClr val="000000"/>
                  </a:solidFill>
                  <a:latin typeface="Courier New" panose="02070309020205020404" pitchFamily="49" charset="0"/>
                  <a:ea typeface="ＭＳ Ｐゴシック" charset="0"/>
                  <a:cs typeface="Courier New" panose="02070309020205020404" pitchFamily="49" charset="0"/>
                </a:rPr>
                <a:t>array[n-1]</a:t>
              </a:r>
            </a:p>
            <a:p>
              <a:pPr algn="ctr"/>
              <a:r>
                <a:rPr lang="en-GB" sz="1200" dirty="0" smtClean="0">
                  <a:solidFill>
                    <a:srgbClr val="000000"/>
                  </a:solidFill>
                  <a:latin typeface="Courier New" panose="02070309020205020404" pitchFamily="49" charset="0"/>
                  <a:ea typeface="ＭＳ Ｐゴシック" charset="0"/>
                  <a:cs typeface="Courier New" panose="02070309020205020404" pitchFamily="49" charset="0"/>
                </a:rPr>
                <a:t>*(array+n-1)</a:t>
              </a:r>
              <a:endParaRPr lang="en-GB" sz="12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18" name="TextBox 17"/>
            <p:cNvSpPr txBox="1"/>
            <p:nvPr/>
          </p:nvSpPr>
          <p:spPr>
            <a:xfrm>
              <a:off x="5534005" y="4706611"/>
              <a:ext cx="389850" cy="338554"/>
            </a:xfrm>
            <a:prstGeom prst="rect">
              <a:avLst/>
            </a:prstGeom>
            <a:noFill/>
          </p:spPr>
          <p:txBody>
            <a:bodyPr wrap="none" rtlCol="0">
              <a:spAutoFit/>
            </a:bodyPr>
            <a:lstStyle/>
            <a:p>
              <a:r>
                <a:rPr lang="en-GB" sz="1600" dirty="0" smtClean="0"/>
                <a:t>…</a:t>
              </a:r>
              <a:endParaRPr lang="en-GB" sz="1600" dirty="0"/>
            </a:p>
          </p:txBody>
        </p:sp>
        <p:sp>
          <p:nvSpPr>
            <p:cNvPr id="19" name="Right Brace 18"/>
            <p:cNvSpPr/>
            <p:nvPr/>
          </p:nvSpPr>
          <p:spPr bwMode="auto">
            <a:xfrm rot="5400000">
              <a:off x="3847784" y="4851439"/>
              <a:ext cx="305062" cy="930023"/>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20" name="Rectangle 19"/>
            <p:cNvSpPr/>
            <p:nvPr/>
          </p:nvSpPr>
          <p:spPr>
            <a:xfrm>
              <a:off x="3446152" y="5467540"/>
              <a:ext cx="1114408" cy="461665"/>
            </a:xfrm>
            <a:prstGeom prst="rect">
              <a:avLst/>
            </a:prstGeom>
            <a:noFill/>
          </p:spPr>
          <p:txBody>
            <a:bodyPr wrap="none">
              <a:spAutoFit/>
            </a:bodyPr>
            <a:lstStyle/>
            <a:p>
              <a:pPr algn="ctr"/>
              <a:r>
                <a:rPr lang="en-GB" sz="1200" dirty="0" smtClean="0">
                  <a:solidFill>
                    <a:srgbClr val="000000"/>
                  </a:solidFill>
                  <a:latin typeface="Courier New" panose="02070309020205020404" pitchFamily="49" charset="0"/>
                  <a:ea typeface="ＭＳ Ｐゴシック" charset="0"/>
                  <a:cs typeface="Courier New" panose="02070309020205020404" pitchFamily="49" charset="0"/>
                </a:rPr>
                <a:t>array[1]</a:t>
              </a:r>
            </a:p>
            <a:p>
              <a:pPr algn="ctr"/>
              <a:r>
                <a:rPr lang="en-GB" sz="1200" dirty="0" smtClean="0">
                  <a:solidFill>
                    <a:srgbClr val="000000"/>
                  </a:solidFill>
                  <a:latin typeface="Courier New" panose="02070309020205020404" pitchFamily="49" charset="0"/>
                  <a:ea typeface="ＭＳ Ｐゴシック" charset="0"/>
                  <a:cs typeface="Courier New" panose="02070309020205020404" pitchFamily="49" charset="0"/>
                </a:rPr>
                <a:t>*(array+1)</a:t>
              </a:r>
              <a:endParaRPr lang="en-GB" sz="12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21" name="Right Brace 20"/>
            <p:cNvSpPr/>
            <p:nvPr/>
          </p:nvSpPr>
          <p:spPr bwMode="auto">
            <a:xfrm rot="5400000">
              <a:off x="4782394" y="4849945"/>
              <a:ext cx="305064" cy="933010"/>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22" name="Rectangle 21"/>
            <p:cNvSpPr/>
            <p:nvPr/>
          </p:nvSpPr>
          <p:spPr>
            <a:xfrm>
              <a:off x="4379269" y="5467540"/>
              <a:ext cx="1114408" cy="461665"/>
            </a:xfrm>
            <a:prstGeom prst="rect">
              <a:avLst/>
            </a:prstGeom>
            <a:noFill/>
          </p:spPr>
          <p:txBody>
            <a:bodyPr wrap="none">
              <a:spAutoFit/>
            </a:bodyPr>
            <a:lstStyle/>
            <a:p>
              <a:pPr algn="ctr"/>
              <a:r>
                <a:rPr lang="en-GB" sz="1200" dirty="0" smtClean="0">
                  <a:solidFill>
                    <a:srgbClr val="000000"/>
                  </a:solidFill>
                  <a:latin typeface="Courier New" panose="02070309020205020404" pitchFamily="49" charset="0"/>
                  <a:ea typeface="ＭＳ Ｐゴシック" charset="0"/>
                  <a:cs typeface="Courier New" panose="02070309020205020404" pitchFamily="49" charset="0"/>
                </a:rPr>
                <a:t>array[2]</a:t>
              </a:r>
            </a:p>
            <a:p>
              <a:pPr algn="ctr"/>
              <a:r>
                <a:rPr lang="en-GB" sz="1200" dirty="0" smtClean="0">
                  <a:solidFill>
                    <a:srgbClr val="000000"/>
                  </a:solidFill>
                  <a:latin typeface="Courier New" panose="02070309020205020404" pitchFamily="49" charset="0"/>
                  <a:ea typeface="ＭＳ Ｐゴシック" charset="0"/>
                  <a:cs typeface="Courier New" panose="02070309020205020404" pitchFamily="49" charset="0"/>
                </a:rPr>
                <a:t>*(array+2)</a:t>
              </a:r>
              <a:endParaRPr lang="en-GB" sz="1200" dirty="0">
                <a:solidFill>
                  <a:srgbClr val="000000"/>
                </a:solidFill>
                <a:latin typeface="Courier New" panose="02070309020205020404" pitchFamily="49" charset="0"/>
                <a:ea typeface="ＭＳ Ｐゴシック" charset="0"/>
                <a:cs typeface="Courier New" panose="02070309020205020404" pitchFamily="49" charset="0"/>
              </a:endParaRPr>
            </a:p>
          </p:txBody>
        </p:sp>
      </p:grpSp>
    </p:spTree>
    <p:extLst>
      <p:ext uri="{BB962C8B-B14F-4D97-AF65-F5344CB8AC3E}">
        <p14:creationId xmlns:p14="http://schemas.microsoft.com/office/powerpoint/2010/main" val="1609775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Understanding pointers</a:t>
            </a:r>
            <a:endParaRPr lang="en-GB" b="1" dirty="0">
              <a:solidFill>
                <a:schemeClr val="bg1"/>
              </a:solidFill>
              <a:latin typeface="Arial" panose="020B0604020202020204" pitchFamily="34" charset="0"/>
            </a:endParaRPr>
          </a:p>
        </p:txBody>
      </p:sp>
      <p:pic>
        <p:nvPicPr>
          <p:cNvPr id="1026" name="Picture 2" descr="http://imgs.xkcd.com/comics/point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0908" y="1916832"/>
            <a:ext cx="3429000" cy="284797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153981" y="5712525"/>
            <a:ext cx="1681871" cy="276999"/>
          </a:xfrm>
          <a:prstGeom prst="rect">
            <a:avLst/>
          </a:prstGeom>
        </p:spPr>
        <p:txBody>
          <a:bodyPr wrap="none">
            <a:spAutoFit/>
          </a:bodyPr>
          <a:lstStyle/>
          <a:p>
            <a:r>
              <a:rPr lang="en-GB" sz="1200" dirty="0">
                <a:latin typeface="+mn-lt"/>
                <a:hlinkClick r:id="rId4"/>
              </a:rPr>
              <a:t>https://xkcd.com/138</a:t>
            </a:r>
            <a:r>
              <a:rPr lang="en-GB" sz="1200" dirty="0" smtClean="0">
                <a:latin typeface="+mn-lt"/>
                <a:hlinkClick r:id="rId4"/>
              </a:rPr>
              <a:t>/</a:t>
            </a:r>
            <a:r>
              <a:rPr lang="en-GB" sz="1200" dirty="0" smtClean="0">
                <a:latin typeface="+mn-lt"/>
              </a:rPr>
              <a:t> </a:t>
            </a:r>
            <a:endParaRPr lang="en-GB" sz="1200" dirty="0">
              <a:latin typeface="+mn-lt"/>
            </a:endParaRPr>
          </a:p>
        </p:txBody>
      </p:sp>
      <p:pic>
        <p:nvPicPr>
          <p:cNvPr id="1028" name="Picture 4" descr="Image result for creative commons 2.5"/>
          <p:cNvPicPr>
            <a:picLocks noChangeAspect="1" noChangeArrowheads="1"/>
          </p:cNvPicPr>
          <p:nvPr/>
        </p:nvPicPr>
        <p:blipFill rotWithShape="1">
          <a:blip r:embed="rId5">
            <a:extLst>
              <a:ext uri="{28A0092B-C50C-407E-A947-70E740481C1C}">
                <a14:useLocalDpi xmlns:a14="http://schemas.microsoft.com/office/drawing/2010/main" val="0"/>
              </a:ext>
            </a:extLst>
          </a:blip>
          <a:srcRect l="6959" t="35357" r="6044" b="33324"/>
          <a:stretch/>
        </p:blipFill>
        <p:spPr bwMode="auto">
          <a:xfrm>
            <a:off x="7812360" y="5669564"/>
            <a:ext cx="1008112" cy="3629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99592" y="2217435"/>
            <a:ext cx="3168352" cy="2246769"/>
          </a:xfrm>
          <a:prstGeom prst="rect">
            <a:avLst/>
          </a:prstGeom>
          <a:noFill/>
        </p:spPr>
        <p:txBody>
          <a:bodyPr wrap="square" rtlCol="0">
            <a:spAutoFit/>
          </a:bodyPr>
          <a:lstStyle/>
          <a:p>
            <a:pPr lvl="0"/>
            <a:r>
              <a:rPr lang="en-GB" sz="1400" i="1" dirty="0" smtClean="0">
                <a:solidFill>
                  <a:srgbClr val="C2470C"/>
                </a:solidFill>
                <a:latin typeface="Arial" panose="020B0604020202020204"/>
                <a:cs typeface="Courier New" panose="02070309020205020404" pitchFamily="49" charset="0"/>
              </a:rPr>
              <a:t>Pointers</a:t>
            </a:r>
            <a:r>
              <a:rPr lang="en-GB" sz="1400" dirty="0" smtClean="0">
                <a:solidFill>
                  <a:srgbClr val="C2470C"/>
                </a:solidFill>
                <a:latin typeface="Arial" panose="020B0604020202020204"/>
                <a:cs typeface="Courier New" panose="02070309020205020404" pitchFamily="49" charset="0"/>
              </a:rPr>
              <a:t> </a:t>
            </a:r>
            <a:r>
              <a:rPr lang="en-GB" sz="1400" dirty="0">
                <a:solidFill>
                  <a:srgbClr val="C2470C"/>
                </a:solidFill>
                <a:latin typeface="Arial" panose="020B0604020202020204"/>
                <a:cs typeface="Courier New" panose="02070309020205020404" pitchFamily="49" charset="0"/>
              </a:rPr>
              <a:t>are (arguably) the most difficult concept in C to understand. However they are a powerful tool that can be used to write versatile and concise code. They also provide a flexible method for data manipulation. </a:t>
            </a:r>
            <a:endParaRPr lang="en-GB" sz="1400" dirty="0" smtClean="0">
              <a:solidFill>
                <a:srgbClr val="C2470C"/>
              </a:solidFill>
              <a:latin typeface="Arial" panose="020B0604020202020204"/>
              <a:cs typeface="Courier New" panose="02070309020205020404" pitchFamily="49" charset="0"/>
            </a:endParaRPr>
          </a:p>
          <a:p>
            <a:pPr lvl="0"/>
            <a:endParaRPr lang="en-GB" sz="1400" dirty="0">
              <a:solidFill>
                <a:srgbClr val="C2470C"/>
              </a:solidFill>
              <a:latin typeface="Arial" panose="020B0604020202020204"/>
              <a:cs typeface="Courier New" panose="02070309020205020404" pitchFamily="49" charset="0"/>
            </a:endParaRPr>
          </a:p>
          <a:p>
            <a:pPr lvl="0"/>
            <a:r>
              <a:rPr lang="en-GB" sz="1400" dirty="0">
                <a:solidFill>
                  <a:srgbClr val="C2470C"/>
                </a:solidFill>
                <a:latin typeface="Arial" panose="020B0604020202020204"/>
                <a:cs typeface="Courier New" panose="02070309020205020404" pitchFamily="49" charset="0"/>
              </a:rPr>
              <a:t>In “Practical examples using the C programming language” we will look at the uses of pointers in more detail. </a:t>
            </a:r>
          </a:p>
        </p:txBody>
      </p:sp>
    </p:spTree>
    <p:extLst>
      <p:ext uri="{BB962C8B-B14F-4D97-AF65-F5344CB8AC3E}">
        <p14:creationId xmlns:p14="http://schemas.microsoft.com/office/powerpoint/2010/main" val="39332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Characters and Strings</a:t>
            </a:r>
            <a:endParaRPr lang="en-GB" b="1" dirty="0">
              <a:solidFill>
                <a:schemeClr val="bg1"/>
              </a:solidFill>
              <a:latin typeface="Arial" panose="020B0604020202020204" pitchFamily="34" charset="0"/>
            </a:endParaRPr>
          </a:p>
        </p:txBody>
      </p:sp>
      <p:sp>
        <p:nvSpPr>
          <p:cNvPr id="5" name="TextBox 4"/>
          <p:cNvSpPr txBox="1"/>
          <p:nvPr/>
        </p:nvSpPr>
        <p:spPr>
          <a:xfrm>
            <a:off x="899592" y="2217435"/>
            <a:ext cx="2808312" cy="2677656"/>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C uses the char variable to store characters and strings. </a:t>
            </a: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C uses ASCII encoding to turn integer numbers into characters. An example of this is given on the right. </a:t>
            </a:r>
          </a:p>
          <a:p>
            <a:pPr lvl="0"/>
            <a:r>
              <a:rPr lang="en-GB" sz="1400" dirty="0" smtClean="0">
                <a:solidFill>
                  <a:srgbClr val="C2470C"/>
                </a:solidFill>
                <a:latin typeface="Arial" panose="020B0604020202020204"/>
                <a:cs typeface="Courier New" panose="02070309020205020404" pitchFamily="49" charset="0"/>
              </a:rPr>
              <a:t> </a:t>
            </a:r>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C decides whether a char holds a character or a number depending on the context of its use. </a:t>
            </a:r>
          </a:p>
        </p:txBody>
      </p:sp>
      <p:sp>
        <p:nvSpPr>
          <p:cNvPr id="2" name="Rectangle 1"/>
          <p:cNvSpPr/>
          <p:nvPr/>
        </p:nvSpPr>
        <p:spPr>
          <a:xfrm>
            <a:off x="872716" y="5881039"/>
            <a:ext cx="2862064" cy="307777"/>
          </a:xfrm>
          <a:prstGeom prst="rect">
            <a:avLst/>
          </a:prstGeom>
        </p:spPr>
        <p:txBody>
          <a:bodyPr wrap="square">
            <a:spAutoFit/>
          </a:bodyPr>
          <a:lstStyle/>
          <a:p>
            <a:r>
              <a:rPr lang="en-GB" sz="1400" dirty="0">
                <a:latin typeface="+mn-lt"/>
                <a:hlinkClick r:id="rId3"/>
              </a:rPr>
              <a:t>https://</a:t>
            </a:r>
            <a:r>
              <a:rPr lang="en-GB" sz="1400" dirty="0" smtClean="0">
                <a:latin typeface="+mn-lt"/>
                <a:hlinkClick r:id="rId3"/>
              </a:rPr>
              <a:t>en.wikipedia.org/wiki/ASCII</a:t>
            </a:r>
            <a:r>
              <a:rPr lang="en-GB" sz="1400" dirty="0" smtClean="0">
                <a:latin typeface="+mn-lt"/>
              </a:rPr>
              <a:t> </a:t>
            </a:r>
            <a:endParaRPr lang="en-GB" sz="1400" dirty="0">
              <a:latin typeface="+mn-lt"/>
            </a:endParaRPr>
          </a:p>
        </p:txBody>
      </p:sp>
      <p:sp>
        <p:nvSpPr>
          <p:cNvPr id="8" name="TextBox 7"/>
          <p:cNvSpPr txBox="1"/>
          <p:nvPr/>
        </p:nvSpPr>
        <p:spPr>
          <a:xfrm>
            <a:off x="4355976" y="2125102"/>
            <a:ext cx="4464496" cy="2862322"/>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char one = 70;</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char two = ‘q’;</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printf(“\nOne as a character:\t%c”, one);</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nOne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as a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number:\t%d”,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one</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nTwo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as a character:\t%c”,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two);</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printf(“\</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nTwo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as a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number:\t%d”, two);</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295928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Overview</a:t>
            </a:r>
            <a:endParaRPr lang="en-GB" b="1" dirty="0">
              <a:solidFill>
                <a:schemeClr val="bg1"/>
              </a:solidFill>
              <a:latin typeface="Arial" panose="020B0604020202020204" pitchFamily="34" charset="0"/>
            </a:endParaRPr>
          </a:p>
        </p:txBody>
      </p:sp>
      <p:sp>
        <p:nvSpPr>
          <p:cNvPr id="4" name="TextBox 3"/>
          <p:cNvSpPr txBox="1"/>
          <p:nvPr/>
        </p:nvSpPr>
        <p:spPr>
          <a:xfrm>
            <a:off x="2149805" y="1916832"/>
            <a:ext cx="5374523" cy="4001095"/>
          </a:xfrm>
          <a:prstGeom prst="rect">
            <a:avLst/>
          </a:prstGeom>
          <a:noFill/>
        </p:spPr>
        <p:txBody>
          <a:bodyPr wrap="square" rtlCol="0">
            <a:spAutoFit/>
          </a:bodyPr>
          <a:lstStyle/>
          <a:p>
            <a:r>
              <a:rPr lang="en-GB" sz="1600" dirty="0" smtClean="0">
                <a:latin typeface="+mn-lt"/>
              </a:rPr>
              <a:t>In this lecture you will learn about:</a:t>
            </a:r>
          </a:p>
          <a:p>
            <a:endParaRPr lang="en-GB" sz="1400" dirty="0" smtClean="0">
              <a:latin typeface="+mn-lt"/>
            </a:endParaRPr>
          </a:p>
          <a:p>
            <a:pPr lvl="1"/>
            <a:endParaRPr lang="en-GB" sz="1400" dirty="0">
              <a:latin typeface="+mn-lt"/>
            </a:endParaRPr>
          </a:p>
          <a:p>
            <a:pPr marL="742950" lvl="1" indent="-285750">
              <a:buFont typeface="Arial" panose="020B0604020202020204" pitchFamily="34" charset="0"/>
              <a:buChar char="•"/>
            </a:pPr>
            <a:r>
              <a:rPr lang="en-GB" sz="1400" dirty="0" smtClean="0">
                <a:latin typeface="+mn-lt"/>
              </a:rPr>
              <a:t>More on arrays.</a:t>
            </a:r>
          </a:p>
          <a:p>
            <a:pPr marL="742950" lvl="1" indent="-285750">
              <a:buFont typeface="Arial" panose="020B0604020202020204" pitchFamily="34" charset="0"/>
              <a:buChar char="•"/>
            </a:pPr>
            <a:endParaRPr lang="en-GB" sz="1400" dirty="0">
              <a:latin typeface="+mn-lt"/>
            </a:endParaRPr>
          </a:p>
          <a:p>
            <a:pPr marL="742950" lvl="1" indent="-285750">
              <a:buFont typeface="Arial" panose="020B0604020202020204" pitchFamily="34" charset="0"/>
              <a:buChar char="•"/>
            </a:pPr>
            <a:r>
              <a:rPr lang="en-GB" sz="1400" dirty="0" smtClean="0">
                <a:latin typeface="+mn-lt"/>
              </a:rPr>
              <a:t>Multidimensional arrays.</a:t>
            </a:r>
          </a:p>
          <a:p>
            <a:pPr marL="742950" lvl="1" indent="-285750">
              <a:buFont typeface="Arial" panose="020B0604020202020204" pitchFamily="34" charset="0"/>
              <a:buChar char="•"/>
            </a:pPr>
            <a:endParaRPr lang="en-GB" sz="1400" dirty="0" smtClean="0">
              <a:latin typeface="+mn-lt"/>
            </a:endParaRPr>
          </a:p>
          <a:p>
            <a:pPr marL="742950" lvl="1" indent="-285750">
              <a:buFont typeface="Arial" panose="020B0604020202020204" pitchFamily="34" charset="0"/>
              <a:buChar char="•"/>
            </a:pPr>
            <a:r>
              <a:rPr lang="en-GB" sz="1400" dirty="0" smtClean="0">
                <a:latin typeface="+mn-lt"/>
              </a:rPr>
              <a:t>An introduction to pointers.</a:t>
            </a:r>
          </a:p>
          <a:p>
            <a:pPr marL="742950" lvl="1" indent="-285750">
              <a:buFont typeface="Arial" panose="020B0604020202020204" pitchFamily="34" charset="0"/>
              <a:buChar char="•"/>
            </a:pPr>
            <a:endParaRPr lang="en-GB" sz="1400" dirty="0">
              <a:latin typeface="+mn-lt"/>
            </a:endParaRPr>
          </a:p>
          <a:p>
            <a:pPr marL="742950" lvl="1" indent="-285750">
              <a:buFont typeface="Arial" panose="020B0604020202020204" pitchFamily="34" charset="0"/>
              <a:buChar char="•"/>
            </a:pPr>
            <a:r>
              <a:rPr lang="en-GB" sz="1400" dirty="0" smtClean="0">
                <a:latin typeface="+mn-lt"/>
              </a:rPr>
              <a:t>Characters and strings.</a:t>
            </a:r>
          </a:p>
          <a:p>
            <a:pPr marL="742950" lvl="1" indent="-285750">
              <a:buFont typeface="Arial" panose="020B0604020202020204" pitchFamily="34" charset="0"/>
              <a:buChar char="•"/>
            </a:pPr>
            <a:endParaRPr lang="en-GB" sz="1400" dirty="0" smtClean="0">
              <a:latin typeface="+mn-lt"/>
            </a:endParaRPr>
          </a:p>
          <a:p>
            <a:pPr marL="742950" lvl="1" indent="-285750">
              <a:buFont typeface="Arial" panose="020B0604020202020204" pitchFamily="34" charset="0"/>
              <a:buChar char="•"/>
            </a:pPr>
            <a:r>
              <a:rPr lang="en-GB" sz="1400" dirty="0" smtClean="0">
                <a:latin typeface="+mn-lt"/>
              </a:rPr>
              <a:t>Variable scope.</a:t>
            </a:r>
          </a:p>
          <a:p>
            <a:pPr marL="742950" lvl="1" indent="-285750">
              <a:buFont typeface="Arial" panose="020B0604020202020204" pitchFamily="34" charset="0"/>
              <a:buChar char="•"/>
            </a:pPr>
            <a:endParaRPr lang="en-GB" sz="1400" dirty="0">
              <a:latin typeface="+mn-lt"/>
            </a:endParaRPr>
          </a:p>
          <a:p>
            <a:pPr marL="742950" lvl="1" indent="-285750">
              <a:buFont typeface="Arial" panose="020B0604020202020204" pitchFamily="34" charset="0"/>
              <a:buChar char="•"/>
            </a:pPr>
            <a:r>
              <a:rPr lang="en-GB" sz="1400" dirty="0" smtClean="0">
                <a:latin typeface="+mn-lt"/>
              </a:rPr>
              <a:t>Advanced program control.</a:t>
            </a:r>
          </a:p>
          <a:p>
            <a:pPr marL="742950" lvl="1" indent="-285750">
              <a:buFont typeface="Arial" panose="020B0604020202020204" pitchFamily="34" charset="0"/>
              <a:buChar char="•"/>
            </a:pPr>
            <a:endParaRPr lang="en-GB" sz="1400" dirty="0">
              <a:latin typeface="+mn-lt"/>
            </a:endParaRPr>
          </a:p>
          <a:p>
            <a:pPr marL="742950" lvl="1" indent="-285750">
              <a:buFont typeface="Arial" panose="020B0604020202020204" pitchFamily="34" charset="0"/>
              <a:buChar char="•"/>
            </a:pPr>
            <a:r>
              <a:rPr lang="en-GB" sz="1400" dirty="0" smtClean="0">
                <a:latin typeface="+mn-lt"/>
              </a:rPr>
              <a:t>How to work with files.</a:t>
            </a:r>
          </a:p>
          <a:p>
            <a:pPr marL="742950" lvl="1" indent="-285750">
              <a:buFont typeface="Arial" panose="020B0604020202020204" pitchFamily="34" charset="0"/>
              <a:buChar char="•"/>
            </a:pPr>
            <a:endParaRPr lang="en-GB" sz="1400" dirty="0">
              <a:latin typeface="+mn-lt"/>
            </a:endParaRPr>
          </a:p>
          <a:p>
            <a:pPr marL="742950" lvl="1" indent="-285750">
              <a:buFont typeface="Arial" panose="020B0604020202020204" pitchFamily="34" charset="0"/>
              <a:buChar char="•"/>
            </a:pPr>
            <a:r>
              <a:rPr lang="en-GB" sz="1400" dirty="0" smtClean="0">
                <a:latin typeface="+mn-lt"/>
              </a:rPr>
              <a:t>Dynamic memory allocation.</a:t>
            </a:r>
            <a:endParaRPr lang="en-GB" sz="1400" dirty="0">
              <a:latin typeface="+mn-lt"/>
            </a:endParaRPr>
          </a:p>
        </p:txBody>
      </p:sp>
    </p:spTree>
    <p:extLst>
      <p:ext uri="{BB962C8B-B14F-4D97-AF65-F5344CB8AC3E}">
        <p14:creationId xmlns:p14="http://schemas.microsoft.com/office/powerpoint/2010/main" val="3260855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Characters and Strings</a:t>
            </a:r>
            <a:endParaRPr lang="en-GB" b="1" dirty="0">
              <a:solidFill>
                <a:schemeClr val="bg1"/>
              </a:solidFill>
              <a:latin typeface="Arial" panose="020B0604020202020204" pitchFamily="34" charset="0"/>
            </a:endParaRPr>
          </a:p>
        </p:txBody>
      </p:sp>
      <p:sp>
        <p:nvSpPr>
          <p:cNvPr id="5" name="TextBox 4"/>
          <p:cNvSpPr txBox="1"/>
          <p:nvPr/>
        </p:nvSpPr>
        <p:spPr>
          <a:xfrm>
            <a:off x="755576" y="1700808"/>
            <a:ext cx="2952328" cy="3970318"/>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C uses arrays of char variables to store strings. </a:t>
            </a: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Stings are terminated with the null character which is represented by \0</a:t>
            </a: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So a string that has seven characters needs an array of eight elements to store it.</a:t>
            </a: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The code on the right gives an example of this and demonstrates two ways to initialise a character array with a string.</a:t>
            </a: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Recall the conversion specifier for a string is %s</a:t>
            </a:r>
          </a:p>
        </p:txBody>
      </p:sp>
      <p:sp>
        <p:nvSpPr>
          <p:cNvPr id="8" name="TextBox 7"/>
          <p:cNvSpPr txBox="1"/>
          <p:nvPr/>
        </p:nvSpPr>
        <p:spPr>
          <a:xfrm>
            <a:off x="4427984" y="2420888"/>
            <a:ext cx="4464496" cy="2308324"/>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char one[5] = {‘H’,’a’,’r’,’d’};</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char two[5] = “Easy”;</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printf(“\nString one:\t%s”, one);</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nString two:\t%s”, two);</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2422843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Characters and Strings</a:t>
            </a:r>
            <a:endParaRPr lang="en-GB" b="1" dirty="0">
              <a:solidFill>
                <a:schemeClr val="bg1"/>
              </a:solidFill>
              <a:latin typeface="Arial" panose="020B0604020202020204" pitchFamily="34" charset="0"/>
            </a:endParaRPr>
          </a:p>
        </p:txBody>
      </p:sp>
      <p:sp>
        <p:nvSpPr>
          <p:cNvPr id="5" name="TextBox 4"/>
          <p:cNvSpPr txBox="1"/>
          <p:nvPr/>
        </p:nvSpPr>
        <p:spPr>
          <a:xfrm>
            <a:off x="971600" y="2990274"/>
            <a:ext cx="2952328" cy="1169551"/>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You can also allocate storage space for your string at compile time. To do this use one of the two ways demonstrated in the code on the right. </a:t>
            </a:r>
          </a:p>
        </p:txBody>
      </p:sp>
      <p:sp>
        <p:nvSpPr>
          <p:cNvPr id="8" name="TextBox 7"/>
          <p:cNvSpPr txBox="1"/>
          <p:nvPr/>
        </p:nvSpPr>
        <p:spPr>
          <a:xfrm>
            <a:off x="4427984" y="2420888"/>
            <a:ext cx="4464496" cy="2308324"/>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char one[] = {‘H’,’a’,’r’,’d’};</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char *two  = “Easy”;</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printf(“\nString one:\t%s”, one);</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nString two:\t%s”, two);</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3117571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Characters and Strings</a:t>
            </a:r>
            <a:endParaRPr lang="en-GB" b="1" dirty="0">
              <a:solidFill>
                <a:schemeClr val="bg1"/>
              </a:solidFill>
              <a:latin typeface="Arial" panose="020B0604020202020204" pitchFamily="34" charset="0"/>
            </a:endParaRPr>
          </a:p>
        </p:txBody>
      </p:sp>
      <p:sp>
        <p:nvSpPr>
          <p:cNvPr id="5" name="TextBox 4"/>
          <p:cNvSpPr txBox="1"/>
          <p:nvPr/>
        </p:nvSpPr>
        <p:spPr>
          <a:xfrm>
            <a:off x="755576" y="2020778"/>
            <a:ext cx="2952328" cy="3754874"/>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For a user to interact with your program they need to be able to pass it input. C has two methods to read strings from the keyboard. </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The first is the gets() function. This simply reads all input to the keyboard until a user presses the  Enter key.</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The second is the </a:t>
            </a:r>
            <a:r>
              <a:rPr lang="en-GB" sz="1400" dirty="0" err="1" smtClean="0">
                <a:solidFill>
                  <a:srgbClr val="C2470C"/>
                </a:solidFill>
                <a:latin typeface="Arial" panose="020B0604020202020204"/>
                <a:cs typeface="Courier New" panose="02070309020205020404" pitchFamily="49" charset="0"/>
              </a:rPr>
              <a:t>scanf</a:t>
            </a:r>
            <a:r>
              <a:rPr lang="en-GB" sz="1400" dirty="0" smtClean="0">
                <a:solidFill>
                  <a:srgbClr val="C2470C"/>
                </a:solidFill>
                <a:latin typeface="Arial" panose="020B0604020202020204"/>
                <a:cs typeface="Courier New" panose="02070309020205020404" pitchFamily="49" charset="0"/>
              </a:rPr>
              <a:t>() function, this requires the programmer to specify the format of the input using conversion specifiers. </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Both methods are demonstrated in the code on the right. </a:t>
            </a:r>
          </a:p>
        </p:txBody>
      </p:sp>
      <p:sp>
        <p:nvSpPr>
          <p:cNvPr id="8" name="TextBox 7"/>
          <p:cNvSpPr txBox="1"/>
          <p:nvPr/>
        </p:nvSpPr>
        <p:spPr>
          <a:xfrm>
            <a:off x="3995936" y="1913056"/>
            <a:ext cx="5184576" cy="3970318"/>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char one[256];</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char two[256];</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char three[256];</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int count;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printf(“\nType some text and press Enter:\n”);</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gets(one);</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printf(“\nYou typed:\t%s”, one);</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n</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Type two words and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press Enter:\n”);</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count = scanf(“%s%s”, &amp;two &amp;three);</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nYou enterd %d words:\t%d”, count);</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printf(“\nYour words are: %s and %s”, two, three);</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3012426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Variable scope – Global variables</a:t>
            </a:r>
            <a:endParaRPr lang="en-GB" b="1" dirty="0">
              <a:solidFill>
                <a:schemeClr val="bg1"/>
              </a:solidFill>
              <a:latin typeface="Arial" panose="020B0604020202020204" pitchFamily="34" charset="0"/>
            </a:endParaRPr>
          </a:p>
        </p:txBody>
      </p:sp>
      <p:sp>
        <p:nvSpPr>
          <p:cNvPr id="3" name="TextBox 2"/>
          <p:cNvSpPr txBox="1"/>
          <p:nvPr/>
        </p:nvSpPr>
        <p:spPr>
          <a:xfrm>
            <a:off x="683568" y="1700807"/>
            <a:ext cx="3528392" cy="4185761"/>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Variable scope refers to the extent to which different parts of your C program can “see” a variable that you declare.</a:t>
            </a: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The concept of scope allows a programmer to truly separate out (structure) their code into independent self contained routines or functions. </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Doing this helps reduce bugs in code and makes for more reusable code. For example if a variable can only be seen by the function that is operating on it another function cannot mistakenly corrupt its value.</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In some instances it is desirable to share a variable amongst the whole code. This can be done with the </a:t>
            </a:r>
            <a:r>
              <a:rPr lang="en-GB" sz="1400" dirty="0" smtClean="0">
                <a:solidFill>
                  <a:srgbClr val="000000"/>
                </a:solidFill>
                <a:latin typeface="Courier New" panose="02070309020205020404" pitchFamily="49" charset="0"/>
                <a:cs typeface="Courier New" panose="02070309020205020404" pitchFamily="49" charset="0"/>
              </a:rPr>
              <a:t>extern</a:t>
            </a:r>
            <a:r>
              <a:rPr lang="en-GB" sz="1400" dirty="0" smtClean="0">
                <a:solidFill>
                  <a:srgbClr val="C2470C"/>
                </a:solidFill>
                <a:latin typeface="Arial" panose="020B0604020202020204"/>
                <a:cs typeface="Courier New" panose="02070309020205020404" pitchFamily="49" charset="0"/>
              </a:rPr>
              <a:t> keyword.</a:t>
            </a:r>
          </a:p>
        </p:txBody>
      </p:sp>
      <p:sp>
        <p:nvSpPr>
          <p:cNvPr id="5" name="TextBox 4"/>
          <p:cNvSpPr txBox="1"/>
          <p:nvPr/>
        </p:nvSpPr>
        <p:spPr>
          <a:xfrm>
            <a:off x="4793132" y="1808529"/>
            <a:ext cx="4320480" cy="3970318"/>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v</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oid print_number(void);</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one = 3.0;</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extern float one;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print_number(void);</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v</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oid print_number(void) {</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extern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one;</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printf(“\nYour number is:\t%f\n”, one);</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3603449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Variable scope – Local variables</a:t>
            </a:r>
            <a:endParaRPr lang="en-GB" b="1" dirty="0">
              <a:solidFill>
                <a:schemeClr val="bg1"/>
              </a:solidFill>
              <a:latin typeface="Arial" panose="020B0604020202020204" pitchFamily="34" charset="0"/>
            </a:endParaRPr>
          </a:p>
        </p:txBody>
      </p:sp>
      <p:sp>
        <p:nvSpPr>
          <p:cNvPr id="3" name="TextBox 2"/>
          <p:cNvSpPr txBox="1"/>
          <p:nvPr/>
        </p:nvSpPr>
        <p:spPr>
          <a:xfrm>
            <a:off x="755576" y="1700807"/>
            <a:ext cx="3528392" cy="4401205"/>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External variables are sometimes called global variables. Their scope is the whole program, so </a:t>
            </a:r>
            <a:r>
              <a:rPr lang="en-GB" sz="1400" dirty="0" smtClean="0">
                <a:solidFill>
                  <a:srgbClr val="000000"/>
                </a:solidFill>
                <a:latin typeface="Courier New" panose="02070309020205020404" pitchFamily="49" charset="0"/>
                <a:cs typeface="Courier New" panose="02070309020205020404" pitchFamily="49" charset="0"/>
              </a:rPr>
              <a:t>main() </a:t>
            </a:r>
            <a:r>
              <a:rPr lang="en-GB" sz="1400" dirty="0" smtClean="0">
                <a:solidFill>
                  <a:srgbClr val="C2470C"/>
                </a:solidFill>
                <a:latin typeface="Arial" panose="020B0604020202020204"/>
                <a:cs typeface="Courier New" panose="02070309020205020404" pitchFamily="49" charset="0"/>
              </a:rPr>
              <a:t>and any other </a:t>
            </a:r>
            <a:r>
              <a:rPr lang="en-GB" sz="1400" dirty="0" smtClean="0">
                <a:solidFill>
                  <a:srgbClr val="000000"/>
                </a:solidFill>
                <a:latin typeface="Courier New" panose="02070309020205020404" pitchFamily="49" charset="0"/>
                <a:cs typeface="Courier New" panose="02070309020205020404" pitchFamily="49" charset="0"/>
              </a:rPr>
              <a:t>functions() </a:t>
            </a:r>
            <a:r>
              <a:rPr lang="en-GB" sz="1400" dirty="0" smtClean="0">
                <a:solidFill>
                  <a:srgbClr val="C2470C"/>
                </a:solidFill>
                <a:latin typeface="Arial" panose="020B0604020202020204"/>
                <a:cs typeface="Courier New" panose="02070309020205020404" pitchFamily="49" charset="0"/>
              </a:rPr>
              <a:t>that you define. </a:t>
            </a: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This is opposite to </a:t>
            </a:r>
            <a:r>
              <a:rPr lang="en-GB" sz="1400" i="1" dirty="0" smtClean="0">
                <a:solidFill>
                  <a:srgbClr val="C2470C"/>
                </a:solidFill>
                <a:latin typeface="Arial" panose="020B0604020202020204"/>
                <a:cs typeface="Courier New" panose="02070309020205020404" pitchFamily="49" charset="0"/>
              </a:rPr>
              <a:t>local variables</a:t>
            </a:r>
            <a:r>
              <a:rPr lang="en-GB" sz="1400" dirty="0" smtClean="0">
                <a:solidFill>
                  <a:srgbClr val="C2470C"/>
                </a:solidFill>
                <a:latin typeface="Arial" panose="020B0604020202020204"/>
                <a:cs typeface="Courier New" panose="02070309020205020404" pitchFamily="49" charset="0"/>
              </a:rPr>
              <a:t>. A local variable is defined within a function. As such its scope is within the function (remember </a:t>
            </a:r>
            <a:r>
              <a:rPr lang="en-GB" sz="1400" dirty="0" smtClean="0">
                <a:solidFill>
                  <a:srgbClr val="000000"/>
                </a:solidFill>
                <a:latin typeface="Courier New" panose="02070309020205020404" pitchFamily="49" charset="0"/>
                <a:cs typeface="Courier New" panose="02070309020205020404" pitchFamily="49" charset="0"/>
              </a:rPr>
              <a:t>main() </a:t>
            </a:r>
            <a:r>
              <a:rPr lang="en-GB" sz="1400" dirty="0" smtClean="0">
                <a:solidFill>
                  <a:srgbClr val="C2470C"/>
                </a:solidFill>
                <a:latin typeface="Arial" panose="020B0604020202020204"/>
                <a:cs typeface="Courier New" panose="02070309020205020404" pitchFamily="49" charset="0"/>
              </a:rPr>
              <a:t>is a function and so we can have local variables in </a:t>
            </a:r>
            <a:r>
              <a:rPr lang="en-GB" sz="1400" dirty="0" smtClean="0">
                <a:solidFill>
                  <a:srgbClr val="000000"/>
                </a:solidFill>
                <a:latin typeface="Courier New" panose="02070309020205020404" pitchFamily="49" charset="0"/>
                <a:cs typeface="Courier New" panose="02070309020205020404" pitchFamily="49" charset="0"/>
              </a:rPr>
              <a:t>main()</a:t>
            </a:r>
            <a:r>
              <a:rPr lang="en-GB" sz="1400" dirty="0" smtClean="0">
                <a:solidFill>
                  <a:srgbClr val="C2470C"/>
                </a:solidFill>
                <a:latin typeface="Arial" panose="020B0604020202020204"/>
                <a:cs typeface="Courier New" panose="02070309020205020404" pitchFamily="49" charset="0"/>
              </a:rPr>
              <a:t>).</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Local variables are </a:t>
            </a:r>
            <a:r>
              <a:rPr lang="en-GB" sz="1400" i="1" dirty="0" smtClean="0">
                <a:solidFill>
                  <a:srgbClr val="C2470C"/>
                </a:solidFill>
                <a:latin typeface="Arial" panose="020B0604020202020204"/>
                <a:cs typeface="Courier New" panose="02070309020205020404" pitchFamily="49" charset="0"/>
              </a:rPr>
              <a:t>automatic</a:t>
            </a:r>
            <a:r>
              <a:rPr lang="en-GB" sz="1400" dirty="0" smtClean="0">
                <a:solidFill>
                  <a:srgbClr val="C2470C"/>
                </a:solidFill>
                <a:latin typeface="Arial" panose="020B0604020202020204"/>
                <a:cs typeface="Courier New" panose="02070309020205020404" pitchFamily="49" charset="0"/>
              </a:rPr>
              <a:t>, meaning they are created when the function is called and destroyed when it exits. So an automatic variable doesn’t retain its value in between function calls.</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To remember the value of a variable between function calls we can use the </a:t>
            </a:r>
            <a:r>
              <a:rPr lang="en-GB" sz="1400" i="1" dirty="0" smtClean="0">
                <a:solidFill>
                  <a:srgbClr val="C2470C"/>
                </a:solidFill>
                <a:latin typeface="Arial" panose="020B0604020202020204"/>
                <a:cs typeface="Courier New" panose="02070309020205020404" pitchFamily="49" charset="0"/>
              </a:rPr>
              <a:t>static</a:t>
            </a:r>
            <a:r>
              <a:rPr lang="en-GB" sz="1400" dirty="0" smtClean="0">
                <a:solidFill>
                  <a:srgbClr val="C2470C"/>
                </a:solidFill>
                <a:latin typeface="Arial" panose="020B0604020202020204"/>
                <a:cs typeface="Courier New" panose="02070309020205020404" pitchFamily="49" charset="0"/>
              </a:rPr>
              <a:t> keyword.</a:t>
            </a:r>
          </a:p>
        </p:txBody>
      </p:sp>
      <p:sp>
        <p:nvSpPr>
          <p:cNvPr id="5" name="TextBox 4"/>
          <p:cNvSpPr txBox="1"/>
          <p:nvPr/>
        </p:nvSpPr>
        <p:spPr>
          <a:xfrm>
            <a:off x="4860032" y="2193249"/>
            <a:ext cx="4320480" cy="3416320"/>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v</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oid print_number(int x);</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for(int x=0; x&lt;3; x++)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print_number(x);</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v</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oid print_number(int x) {</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static int y = 0;</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printf(“\nx,y are:\t%d %df\n”, x, y);</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y--;</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1025791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Advanced program control </a:t>
            </a:r>
            <a:endParaRPr lang="en-GB" b="1" dirty="0">
              <a:solidFill>
                <a:schemeClr val="bg1"/>
              </a:solidFill>
              <a:latin typeface="Arial" panose="020B0604020202020204" pitchFamily="34" charset="0"/>
            </a:endParaRPr>
          </a:p>
        </p:txBody>
      </p:sp>
      <p:sp>
        <p:nvSpPr>
          <p:cNvPr id="3" name="TextBox 2"/>
          <p:cNvSpPr txBox="1"/>
          <p:nvPr/>
        </p:nvSpPr>
        <p:spPr>
          <a:xfrm>
            <a:off x="755576" y="1844824"/>
            <a:ext cx="3384376" cy="3970318"/>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C provides some additional tools for advanced program control. </a:t>
            </a: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Three of the most useful are:</a:t>
            </a:r>
          </a:p>
          <a:p>
            <a:pPr lvl="0"/>
            <a:endParaRPr lang="en-GB" sz="1400" dirty="0">
              <a:solidFill>
                <a:srgbClr val="C2470C"/>
              </a:solidFill>
              <a:latin typeface="Arial" panose="020B0604020202020204"/>
              <a:cs typeface="Courier New" panose="02070309020205020404" pitchFamily="49" charset="0"/>
            </a:endParaRPr>
          </a:p>
          <a:p>
            <a:pPr marL="285750" lvl="0" indent="-285750">
              <a:buFont typeface="Arial" panose="020B0604020202020204" pitchFamily="34" charset="0"/>
              <a:buChar char="•"/>
            </a:pPr>
            <a:r>
              <a:rPr lang="en-GB" sz="1400" dirty="0" smtClean="0">
                <a:solidFill>
                  <a:srgbClr val="000000"/>
                </a:solidFill>
                <a:latin typeface="Courier New" panose="02070309020205020404" pitchFamily="49" charset="0"/>
                <a:cs typeface="Courier New" panose="02070309020205020404" pitchFamily="49" charset="0"/>
              </a:rPr>
              <a:t>break</a:t>
            </a:r>
          </a:p>
          <a:p>
            <a:pPr marL="285750" lvl="0" indent="-285750">
              <a:buFont typeface="Arial" panose="020B0604020202020204" pitchFamily="34" charset="0"/>
              <a:buChar char="•"/>
            </a:pPr>
            <a:r>
              <a:rPr lang="en-GB" sz="1400" dirty="0">
                <a:solidFill>
                  <a:srgbClr val="000000"/>
                </a:solidFill>
                <a:latin typeface="Courier New" panose="02070309020205020404" pitchFamily="49" charset="0"/>
                <a:cs typeface="Courier New" panose="02070309020205020404" pitchFamily="49" charset="0"/>
              </a:rPr>
              <a:t>c</a:t>
            </a:r>
            <a:r>
              <a:rPr lang="en-GB" sz="1400" dirty="0" smtClean="0">
                <a:solidFill>
                  <a:srgbClr val="000000"/>
                </a:solidFill>
                <a:latin typeface="Courier New" panose="02070309020205020404" pitchFamily="49" charset="0"/>
                <a:cs typeface="Courier New" panose="02070309020205020404" pitchFamily="49" charset="0"/>
              </a:rPr>
              <a:t>ontinue</a:t>
            </a:r>
          </a:p>
          <a:p>
            <a:pPr marL="285750" lvl="0" indent="-285750">
              <a:buFont typeface="Arial" panose="020B0604020202020204" pitchFamily="34" charset="0"/>
              <a:buChar char="•"/>
            </a:pPr>
            <a:r>
              <a:rPr lang="en-GB" sz="1400" dirty="0">
                <a:solidFill>
                  <a:srgbClr val="000000"/>
                </a:solidFill>
                <a:latin typeface="Courier New" panose="02070309020205020404" pitchFamily="49" charset="0"/>
                <a:cs typeface="Courier New" panose="02070309020205020404" pitchFamily="49" charset="0"/>
              </a:rPr>
              <a:t>s</a:t>
            </a:r>
            <a:r>
              <a:rPr lang="en-GB" sz="1400" dirty="0" smtClean="0">
                <a:solidFill>
                  <a:srgbClr val="000000"/>
                </a:solidFill>
                <a:latin typeface="Courier New" panose="02070309020205020404" pitchFamily="49" charset="0"/>
                <a:cs typeface="Courier New" panose="02070309020205020404" pitchFamily="49" charset="0"/>
              </a:rPr>
              <a:t>witch</a:t>
            </a:r>
          </a:p>
          <a:p>
            <a:pPr marL="285750" lvl="0" indent="-285750">
              <a:buFont typeface="Arial" panose="020B0604020202020204" pitchFamily="34" charset="0"/>
              <a:buChar char="•"/>
            </a:pPr>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Both </a:t>
            </a:r>
            <a:r>
              <a:rPr lang="en-GB" sz="1400" dirty="0" smtClean="0">
                <a:solidFill>
                  <a:srgbClr val="000000"/>
                </a:solidFill>
                <a:latin typeface="Courier New" panose="02070309020205020404" pitchFamily="49" charset="0"/>
                <a:cs typeface="Courier New" panose="02070309020205020404" pitchFamily="49" charset="0"/>
              </a:rPr>
              <a:t>break</a:t>
            </a:r>
            <a:r>
              <a:rPr lang="en-GB" sz="1400" dirty="0" smtClean="0">
                <a:solidFill>
                  <a:srgbClr val="C2470C"/>
                </a:solidFill>
                <a:latin typeface="Arial" panose="020B0604020202020204"/>
                <a:cs typeface="Courier New" panose="02070309020205020404" pitchFamily="49" charset="0"/>
              </a:rPr>
              <a:t> and </a:t>
            </a:r>
            <a:r>
              <a:rPr lang="en-GB" sz="1400" dirty="0" smtClean="0">
                <a:solidFill>
                  <a:srgbClr val="000000"/>
                </a:solidFill>
                <a:latin typeface="Courier New" panose="02070309020205020404" pitchFamily="49" charset="0"/>
                <a:cs typeface="Courier New" panose="02070309020205020404" pitchFamily="49" charset="0"/>
              </a:rPr>
              <a:t>continue</a:t>
            </a:r>
            <a:r>
              <a:rPr lang="en-GB" sz="1400" dirty="0" smtClean="0">
                <a:solidFill>
                  <a:srgbClr val="C2470C"/>
                </a:solidFill>
                <a:latin typeface="Arial" panose="020B0604020202020204"/>
                <a:cs typeface="Courier New" panose="02070309020205020404" pitchFamily="49" charset="0"/>
              </a:rPr>
              <a:t> provide additional control within loops. They are used within the body of a </a:t>
            </a:r>
            <a:r>
              <a:rPr lang="en-GB" sz="1400" dirty="0" smtClean="0">
                <a:solidFill>
                  <a:srgbClr val="000000"/>
                </a:solidFill>
                <a:latin typeface="Courier New" panose="02070309020205020404" pitchFamily="49" charset="0"/>
                <a:cs typeface="Courier New" panose="02070309020205020404" pitchFamily="49" charset="0"/>
              </a:rPr>
              <a:t>for()</a:t>
            </a:r>
            <a:r>
              <a:rPr lang="en-GB" sz="1400" dirty="0" smtClean="0">
                <a:solidFill>
                  <a:srgbClr val="C2470C"/>
                </a:solidFill>
                <a:latin typeface="Arial" panose="020B0604020202020204"/>
                <a:cs typeface="Courier New" panose="02070309020205020404" pitchFamily="49" charset="0"/>
              </a:rPr>
              <a:t> or </a:t>
            </a:r>
            <a:r>
              <a:rPr lang="en-GB" sz="1400" dirty="0" smtClean="0">
                <a:solidFill>
                  <a:srgbClr val="000000"/>
                </a:solidFill>
                <a:latin typeface="Courier New" panose="02070309020205020404" pitchFamily="49" charset="0"/>
                <a:cs typeface="Courier New" panose="02070309020205020404" pitchFamily="49" charset="0"/>
              </a:rPr>
              <a:t>while()</a:t>
            </a:r>
            <a:r>
              <a:rPr lang="en-GB" sz="1400" dirty="0" smtClean="0">
                <a:solidFill>
                  <a:srgbClr val="C2470C"/>
                </a:solidFill>
                <a:latin typeface="Arial" panose="020B0604020202020204"/>
                <a:cs typeface="Courier New" panose="02070309020205020404" pitchFamily="49" charset="0"/>
              </a:rPr>
              <a:t> loop, additionally </a:t>
            </a:r>
            <a:r>
              <a:rPr lang="en-GB" sz="1400" dirty="0" smtClean="0">
                <a:solidFill>
                  <a:srgbClr val="000000"/>
                </a:solidFill>
                <a:latin typeface="Courier New" panose="02070309020205020404" pitchFamily="49" charset="0"/>
                <a:cs typeface="Courier New" panose="02070309020205020404" pitchFamily="49" charset="0"/>
              </a:rPr>
              <a:t>break </a:t>
            </a:r>
            <a:r>
              <a:rPr lang="en-GB" sz="1400" dirty="0" smtClean="0">
                <a:solidFill>
                  <a:srgbClr val="C2470C"/>
                </a:solidFill>
                <a:latin typeface="Arial" panose="020B0604020202020204"/>
                <a:cs typeface="Courier New" panose="02070309020205020404" pitchFamily="49" charset="0"/>
              </a:rPr>
              <a:t>can be used in a switch statement. </a:t>
            </a:r>
            <a:endParaRPr lang="en-GB" sz="1400" dirty="0">
              <a:latin typeface="Arial" panose="020B0604020202020204"/>
              <a:cs typeface="Courier New" panose="02070309020205020404" pitchFamily="49" charset="0"/>
            </a:endParaRP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The </a:t>
            </a:r>
            <a:r>
              <a:rPr lang="en-GB" sz="1400" dirty="0">
                <a:solidFill>
                  <a:srgbClr val="000000"/>
                </a:solidFill>
                <a:latin typeface="Courier New" panose="02070309020205020404" pitchFamily="49" charset="0"/>
                <a:cs typeface="Courier New" panose="02070309020205020404" pitchFamily="49" charset="0"/>
              </a:rPr>
              <a:t>switch </a:t>
            </a:r>
            <a:r>
              <a:rPr lang="en-GB" sz="1400" dirty="0" smtClean="0">
                <a:solidFill>
                  <a:srgbClr val="C2470C"/>
                </a:solidFill>
                <a:latin typeface="Arial" panose="020B0604020202020204"/>
                <a:cs typeface="Courier New" panose="02070309020205020404" pitchFamily="49" charset="0"/>
              </a:rPr>
              <a:t>statement takes an argument and then executes code based on this.  </a:t>
            </a:r>
            <a:endParaRPr lang="en-GB" sz="1400" dirty="0">
              <a:solidFill>
                <a:srgbClr val="C2470C"/>
              </a:solidFill>
              <a:latin typeface="Arial" panose="020B0604020202020204"/>
              <a:cs typeface="Courier New" panose="02070309020205020404" pitchFamily="49" charset="0"/>
            </a:endParaRPr>
          </a:p>
        </p:txBody>
      </p:sp>
      <p:sp>
        <p:nvSpPr>
          <p:cNvPr id="4" name="TextBox 3"/>
          <p:cNvSpPr txBox="1"/>
          <p:nvPr/>
        </p:nvSpPr>
        <p:spPr>
          <a:xfrm>
            <a:off x="4716016" y="1268760"/>
            <a:ext cx="4320480" cy="5262979"/>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v</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oid print_number(int x);</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for(int x=0; x&lt;5; x++)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print_number(x);</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if(x == 2) break;</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int x = 0;</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while(1)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if(x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3)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break;</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print_number(x</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x++;</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v</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oid print_number(int x) {</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static int y = 0;</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printf(“\nx,y are:\t%d %df\n”, x, y);</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y--;</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1888874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Advanced program control </a:t>
            </a:r>
            <a:endParaRPr lang="en-GB" b="1" dirty="0">
              <a:solidFill>
                <a:schemeClr val="bg1"/>
              </a:solidFill>
              <a:latin typeface="Arial" panose="020B0604020202020204" pitchFamily="34" charset="0"/>
            </a:endParaRPr>
          </a:p>
        </p:txBody>
      </p:sp>
      <p:sp>
        <p:nvSpPr>
          <p:cNvPr id="3" name="TextBox 2"/>
          <p:cNvSpPr txBox="1"/>
          <p:nvPr/>
        </p:nvSpPr>
        <p:spPr>
          <a:xfrm>
            <a:off x="971600" y="2459797"/>
            <a:ext cx="2736304" cy="2677656"/>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The switch statement is </a:t>
            </a:r>
            <a:r>
              <a:rPr lang="en-GB" sz="1400" dirty="0">
                <a:solidFill>
                  <a:srgbClr val="C2470C"/>
                </a:solidFill>
                <a:latin typeface="Arial" panose="020B0604020202020204"/>
                <a:cs typeface="Courier New" panose="02070309020205020404" pitchFamily="49" charset="0"/>
              </a:rPr>
              <a:t>useful when you want to compare a value against a list of known values. An example might be allowable responses for input. More general comparisons are done by </a:t>
            </a:r>
            <a:r>
              <a:rPr lang="en-GB" sz="1400" dirty="0">
                <a:solidFill>
                  <a:srgbClr val="000000"/>
                </a:solidFill>
                <a:latin typeface="Courier New" panose="02070309020205020404" pitchFamily="49" charset="0"/>
                <a:cs typeface="Courier New" panose="02070309020205020404" pitchFamily="49" charset="0"/>
              </a:rPr>
              <a:t>if</a:t>
            </a:r>
            <a:r>
              <a:rPr lang="en-GB" sz="1400" dirty="0">
                <a:solidFill>
                  <a:srgbClr val="C2470C"/>
                </a:solidFill>
                <a:latin typeface="Arial" panose="020B0604020202020204"/>
                <a:cs typeface="Courier New" panose="02070309020205020404" pitchFamily="49" charset="0"/>
              </a:rPr>
              <a:t> as we saw </a:t>
            </a:r>
            <a:r>
              <a:rPr lang="en-GB" sz="1400" dirty="0" smtClean="0">
                <a:solidFill>
                  <a:srgbClr val="C2470C"/>
                </a:solidFill>
                <a:latin typeface="Arial" panose="020B0604020202020204"/>
                <a:cs typeface="Courier New" panose="02070309020205020404" pitchFamily="49" charset="0"/>
              </a:rPr>
              <a:t>previously.</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An example of how the </a:t>
            </a:r>
            <a:r>
              <a:rPr lang="en-GB" sz="1400" dirty="0" smtClean="0">
                <a:solidFill>
                  <a:srgbClr val="000000"/>
                </a:solidFill>
                <a:latin typeface="Courier New" panose="02070309020205020404" pitchFamily="49" charset="0"/>
                <a:cs typeface="Courier New" panose="02070309020205020404" pitchFamily="49" charset="0"/>
              </a:rPr>
              <a:t>switch </a:t>
            </a:r>
            <a:r>
              <a:rPr lang="en-GB" sz="1400" dirty="0" smtClean="0">
                <a:solidFill>
                  <a:srgbClr val="C2470C"/>
                </a:solidFill>
                <a:latin typeface="Arial" panose="020B0604020202020204"/>
                <a:cs typeface="Courier New" panose="02070309020205020404" pitchFamily="49" charset="0"/>
              </a:rPr>
              <a:t>statement can be used is given on the right.  </a:t>
            </a:r>
            <a:endParaRPr lang="en-GB" sz="1400" dirty="0">
              <a:solidFill>
                <a:srgbClr val="C2470C"/>
              </a:solidFill>
              <a:latin typeface="Arial" panose="020B0604020202020204"/>
              <a:cs typeface="Courier New" panose="02070309020205020404" pitchFamily="49" charset="0"/>
            </a:endParaRPr>
          </a:p>
        </p:txBody>
      </p:sp>
      <p:sp>
        <p:nvSpPr>
          <p:cNvPr id="4" name="TextBox 3"/>
          <p:cNvSpPr txBox="1"/>
          <p:nvPr/>
        </p:nvSpPr>
        <p:spPr>
          <a:xfrm>
            <a:off x="4139952" y="1628800"/>
            <a:ext cx="4896544" cy="4339650"/>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v</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oid print_number(int x);</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int choice;</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printf(“\nEnter a choice: 1,2 or 3 to exit: “);</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scanf(“%d”, &amp;choice);</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switch(choice)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case 1:</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printf(“You entered 1”);</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break;</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case 2:</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printf(“You entered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3”);</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break;</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case 3:</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printf(“You entered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3. Exiting.”);</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exit(0);</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1714715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Using files</a:t>
            </a:r>
            <a:endParaRPr lang="en-GB" b="1" dirty="0">
              <a:solidFill>
                <a:schemeClr val="bg1"/>
              </a:solidFill>
              <a:latin typeface="Arial" panose="020B0604020202020204" pitchFamily="34" charset="0"/>
            </a:endParaRPr>
          </a:p>
        </p:txBody>
      </p:sp>
      <p:sp>
        <p:nvSpPr>
          <p:cNvPr id="3" name="TextBox 2"/>
          <p:cNvSpPr txBox="1"/>
          <p:nvPr/>
        </p:nvSpPr>
        <p:spPr>
          <a:xfrm>
            <a:off x="1475656" y="2420888"/>
            <a:ext cx="2448272" cy="3108543"/>
          </a:xfrm>
          <a:prstGeom prst="rect">
            <a:avLst/>
          </a:prstGeom>
          <a:noFill/>
        </p:spPr>
        <p:txBody>
          <a:bodyPr wrap="square" rtlCol="0">
            <a:spAutoFit/>
          </a:bodyPr>
          <a:lstStyle/>
          <a:p>
            <a:pPr lvl="0"/>
            <a:r>
              <a:rPr lang="en-GB" sz="1400" dirty="0" smtClean="0">
                <a:solidFill>
                  <a:srgbClr val="C2470C"/>
                </a:solidFill>
                <a:latin typeface="+mn-lt"/>
                <a:cs typeface="Courier New" panose="02070309020205020404" pitchFamily="49" charset="0"/>
              </a:rPr>
              <a:t>C provides a number of different tools for interacting with files stored on your computer.</a:t>
            </a:r>
          </a:p>
          <a:p>
            <a:pPr lvl="0"/>
            <a:endParaRPr lang="en-GB" sz="1400" dirty="0" smtClean="0">
              <a:solidFill>
                <a:srgbClr val="C2470C"/>
              </a:solidFill>
              <a:latin typeface="+mn-lt"/>
              <a:cs typeface="Courier New" panose="02070309020205020404" pitchFamily="49" charset="0"/>
            </a:endParaRPr>
          </a:p>
          <a:p>
            <a:pPr lvl="0"/>
            <a:r>
              <a:rPr lang="en-GB" sz="1400" dirty="0" smtClean="0">
                <a:solidFill>
                  <a:srgbClr val="C2470C"/>
                </a:solidFill>
                <a:latin typeface="+mn-lt"/>
                <a:cs typeface="Courier New" panose="02070309020205020404" pitchFamily="49" charset="0"/>
              </a:rPr>
              <a:t>In this lecture we’ll cover four basic functions for this.</a:t>
            </a:r>
          </a:p>
          <a:p>
            <a:pPr lvl="0" algn="ctr"/>
            <a:endParaRPr lang="en-GB" sz="1400" dirty="0">
              <a:solidFill>
                <a:srgbClr val="C2470C"/>
              </a:solidFill>
              <a:latin typeface="+mn-lt"/>
              <a:cs typeface="Courier New" panose="02070309020205020404" pitchFamily="49" charset="0"/>
            </a:endParaRPr>
          </a:p>
          <a:p>
            <a:pPr lvl="0" algn="ctr">
              <a:lnSpc>
                <a:spcPct val="150000"/>
              </a:lnSpc>
            </a:pPr>
            <a:r>
              <a:rPr lang="en-GB" sz="1400" dirty="0" err="1">
                <a:solidFill>
                  <a:srgbClr val="000000"/>
                </a:solidFill>
                <a:latin typeface="+mn-lt"/>
                <a:cs typeface="Courier New" panose="02070309020205020404" pitchFamily="49" charset="0"/>
              </a:rPr>
              <a:t>f</a:t>
            </a:r>
            <a:r>
              <a:rPr lang="en-GB" sz="1400" dirty="0" err="1" smtClean="0">
                <a:solidFill>
                  <a:srgbClr val="000000"/>
                </a:solidFill>
                <a:latin typeface="+mn-lt"/>
                <a:cs typeface="Courier New" panose="02070309020205020404" pitchFamily="49" charset="0"/>
              </a:rPr>
              <a:t>open</a:t>
            </a:r>
            <a:r>
              <a:rPr lang="en-GB" sz="1400" dirty="0" smtClean="0">
                <a:solidFill>
                  <a:srgbClr val="000000"/>
                </a:solidFill>
                <a:latin typeface="+mn-lt"/>
                <a:cs typeface="Courier New" panose="02070309020205020404" pitchFamily="49" charset="0"/>
              </a:rPr>
              <a:t>()</a:t>
            </a:r>
          </a:p>
          <a:p>
            <a:pPr lvl="0" algn="ctr">
              <a:lnSpc>
                <a:spcPct val="150000"/>
              </a:lnSpc>
            </a:pPr>
            <a:r>
              <a:rPr lang="en-GB" sz="1400" dirty="0" err="1">
                <a:solidFill>
                  <a:srgbClr val="000000"/>
                </a:solidFill>
                <a:latin typeface="+mn-lt"/>
                <a:cs typeface="Courier New" panose="02070309020205020404" pitchFamily="49" charset="0"/>
              </a:rPr>
              <a:t>f</a:t>
            </a:r>
            <a:r>
              <a:rPr lang="en-GB" sz="1400" dirty="0" err="1" smtClean="0">
                <a:solidFill>
                  <a:srgbClr val="000000"/>
                </a:solidFill>
                <a:latin typeface="+mn-lt"/>
                <a:cs typeface="Courier New" panose="02070309020205020404" pitchFamily="49" charset="0"/>
              </a:rPr>
              <a:t>close</a:t>
            </a:r>
            <a:r>
              <a:rPr lang="en-GB" sz="1400" dirty="0" smtClean="0">
                <a:solidFill>
                  <a:srgbClr val="000000"/>
                </a:solidFill>
                <a:latin typeface="+mn-lt"/>
                <a:cs typeface="Courier New" panose="02070309020205020404" pitchFamily="49" charset="0"/>
              </a:rPr>
              <a:t>()</a:t>
            </a:r>
          </a:p>
          <a:p>
            <a:pPr lvl="0" algn="ctr">
              <a:lnSpc>
                <a:spcPct val="150000"/>
              </a:lnSpc>
            </a:pPr>
            <a:r>
              <a:rPr lang="en-GB" sz="1400" dirty="0" err="1">
                <a:solidFill>
                  <a:srgbClr val="000000"/>
                </a:solidFill>
                <a:latin typeface="+mn-lt"/>
                <a:cs typeface="Courier New" panose="02070309020205020404" pitchFamily="49" charset="0"/>
              </a:rPr>
              <a:t>f</a:t>
            </a:r>
            <a:r>
              <a:rPr lang="en-GB" sz="1400" dirty="0" err="1" smtClean="0">
                <a:solidFill>
                  <a:srgbClr val="000000"/>
                </a:solidFill>
                <a:latin typeface="+mn-lt"/>
                <a:cs typeface="Courier New" panose="02070309020205020404" pitchFamily="49" charset="0"/>
              </a:rPr>
              <a:t>printf</a:t>
            </a:r>
            <a:r>
              <a:rPr lang="en-GB" sz="1400" dirty="0" smtClean="0">
                <a:solidFill>
                  <a:srgbClr val="000000"/>
                </a:solidFill>
                <a:latin typeface="+mn-lt"/>
                <a:cs typeface="Courier New" panose="02070309020205020404" pitchFamily="49" charset="0"/>
              </a:rPr>
              <a:t>()</a:t>
            </a:r>
          </a:p>
          <a:p>
            <a:pPr lvl="0" algn="ctr">
              <a:lnSpc>
                <a:spcPct val="150000"/>
              </a:lnSpc>
            </a:pPr>
            <a:r>
              <a:rPr lang="en-GB" sz="1400" dirty="0" err="1">
                <a:solidFill>
                  <a:srgbClr val="000000"/>
                </a:solidFill>
                <a:latin typeface="+mn-lt"/>
                <a:cs typeface="Courier New" panose="02070309020205020404" pitchFamily="49" charset="0"/>
              </a:rPr>
              <a:t>f</a:t>
            </a:r>
            <a:r>
              <a:rPr lang="en-GB" sz="1400" dirty="0" err="1" smtClean="0">
                <a:solidFill>
                  <a:srgbClr val="000000"/>
                </a:solidFill>
                <a:latin typeface="+mn-lt"/>
                <a:cs typeface="Courier New" panose="02070309020205020404" pitchFamily="49" charset="0"/>
              </a:rPr>
              <a:t>scanf</a:t>
            </a:r>
            <a:r>
              <a:rPr lang="en-GB" sz="1400" dirty="0" smtClean="0">
                <a:solidFill>
                  <a:srgbClr val="000000"/>
                </a:solidFill>
                <a:latin typeface="+mn-lt"/>
                <a:cs typeface="Courier New" panose="02070309020205020404" pitchFamily="49" charset="0"/>
              </a:rPr>
              <a:t>()</a:t>
            </a:r>
          </a:p>
        </p:txBody>
      </p:sp>
      <p:pic>
        <p:nvPicPr>
          <p:cNvPr id="18434" name="Picture 2" descr="Old Fi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412776"/>
            <a:ext cx="2376264" cy="48211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creative commons 2.5"/>
          <p:cNvPicPr>
            <a:picLocks noChangeAspect="1" noChangeArrowheads="1"/>
          </p:cNvPicPr>
          <p:nvPr/>
        </p:nvPicPr>
        <p:blipFill rotWithShape="1">
          <a:blip r:embed="rId4">
            <a:extLst>
              <a:ext uri="{28A0092B-C50C-407E-A947-70E740481C1C}">
                <a14:useLocalDpi xmlns:a14="http://schemas.microsoft.com/office/drawing/2010/main" val="0"/>
              </a:ext>
            </a:extLst>
          </a:blip>
          <a:srcRect l="6959" t="35357" r="6044" b="33324"/>
          <a:stretch/>
        </p:blipFill>
        <p:spPr bwMode="auto">
          <a:xfrm>
            <a:off x="7812360" y="5661248"/>
            <a:ext cx="1080120" cy="38884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469005" y="5301208"/>
            <a:ext cx="1766830" cy="276999"/>
          </a:xfrm>
          <a:prstGeom prst="rect">
            <a:avLst/>
          </a:prstGeom>
        </p:spPr>
        <p:txBody>
          <a:bodyPr wrap="none">
            <a:spAutoFit/>
          </a:bodyPr>
          <a:lstStyle/>
          <a:p>
            <a:r>
              <a:rPr lang="en-GB" sz="1200" dirty="0">
                <a:latin typeface="+mn-lt"/>
                <a:hlinkClick r:id="rId5"/>
              </a:rPr>
              <a:t>https://xkcd.com/1360</a:t>
            </a:r>
            <a:r>
              <a:rPr lang="en-GB" sz="1200" dirty="0" smtClean="0">
                <a:latin typeface="+mn-lt"/>
                <a:hlinkClick r:id="rId5"/>
              </a:rPr>
              <a:t>/</a:t>
            </a:r>
            <a:r>
              <a:rPr lang="en-GB" sz="1200" dirty="0" smtClean="0">
                <a:latin typeface="+mn-lt"/>
              </a:rPr>
              <a:t> </a:t>
            </a:r>
            <a:endParaRPr lang="en-GB" sz="1200" dirty="0">
              <a:latin typeface="+mn-lt"/>
            </a:endParaRPr>
          </a:p>
        </p:txBody>
      </p:sp>
    </p:spTree>
    <p:extLst>
      <p:ext uri="{BB962C8B-B14F-4D97-AF65-F5344CB8AC3E}">
        <p14:creationId xmlns:p14="http://schemas.microsoft.com/office/powerpoint/2010/main" val="1010196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Using files – </a:t>
            </a:r>
            <a:r>
              <a:rPr lang="en-GB" b="1" dirty="0" err="1" smtClean="0">
                <a:solidFill>
                  <a:schemeClr val="bg1"/>
                </a:solidFill>
                <a:latin typeface="Arial" panose="020B0604020202020204" pitchFamily="34" charset="0"/>
              </a:rPr>
              <a:t>fopen</a:t>
            </a:r>
            <a:r>
              <a:rPr lang="en-GB" b="1" dirty="0" smtClean="0">
                <a:solidFill>
                  <a:schemeClr val="bg1"/>
                </a:solidFill>
                <a:latin typeface="Arial" panose="020B0604020202020204" pitchFamily="34" charset="0"/>
              </a:rPr>
              <a:t> and </a:t>
            </a:r>
            <a:r>
              <a:rPr lang="en-GB" b="1" dirty="0" err="1" smtClean="0">
                <a:solidFill>
                  <a:schemeClr val="bg1"/>
                </a:solidFill>
                <a:latin typeface="Arial" panose="020B0604020202020204" pitchFamily="34" charset="0"/>
              </a:rPr>
              <a:t>fclose</a:t>
            </a:r>
            <a:endParaRPr lang="en-GB" b="1" dirty="0">
              <a:solidFill>
                <a:schemeClr val="bg1"/>
              </a:solidFill>
              <a:latin typeface="Arial" panose="020B0604020202020204" pitchFamily="34" charset="0"/>
            </a:endParaRPr>
          </a:p>
        </p:txBody>
      </p:sp>
      <p:sp>
        <p:nvSpPr>
          <p:cNvPr id="3" name="TextBox 2"/>
          <p:cNvSpPr txBox="1"/>
          <p:nvPr/>
        </p:nvSpPr>
        <p:spPr>
          <a:xfrm>
            <a:off x="450482" y="1628800"/>
            <a:ext cx="3041398" cy="4401205"/>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The code on the right declares a pointer to type FILE. Then two char arrays are declared to hold a file name and a mode.</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The file name is the name of the file you want to use and the path to it.</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We use </a:t>
            </a:r>
            <a:r>
              <a:rPr lang="en-GB" sz="1400" dirty="0" smtClean="0">
                <a:solidFill>
                  <a:srgbClr val="000000"/>
                </a:solidFill>
                <a:latin typeface="Courier New" panose="02070309020205020404" pitchFamily="49" charset="0"/>
                <a:cs typeface="Courier New" panose="02070309020205020404" pitchFamily="49" charset="0"/>
              </a:rPr>
              <a:t>gets() </a:t>
            </a:r>
            <a:r>
              <a:rPr lang="en-GB" sz="1400" dirty="0" smtClean="0">
                <a:solidFill>
                  <a:srgbClr val="C2470C"/>
                </a:solidFill>
                <a:latin typeface="Arial" panose="020B0604020202020204"/>
                <a:cs typeface="Courier New" panose="02070309020205020404" pitchFamily="49" charset="0"/>
              </a:rPr>
              <a:t>to read strings from the keyboard and store these in our char arrays. </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We then use </a:t>
            </a:r>
            <a:r>
              <a:rPr lang="en-GB" sz="1400" dirty="0" err="1" smtClean="0">
                <a:solidFill>
                  <a:srgbClr val="000000"/>
                </a:solidFill>
                <a:latin typeface="Courier New" panose="02070309020205020404" pitchFamily="49" charset="0"/>
                <a:cs typeface="Courier New" panose="02070309020205020404" pitchFamily="49" charset="0"/>
              </a:rPr>
              <a:t>fopen</a:t>
            </a:r>
            <a:r>
              <a:rPr lang="en-GB" sz="1400" dirty="0" smtClean="0">
                <a:solidFill>
                  <a:srgbClr val="000000"/>
                </a:solidFill>
                <a:latin typeface="Courier New" panose="02070309020205020404" pitchFamily="49" charset="0"/>
                <a:cs typeface="Courier New" panose="02070309020205020404" pitchFamily="49" charset="0"/>
              </a:rPr>
              <a:t>() </a:t>
            </a:r>
            <a:r>
              <a:rPr lang="en-GB" sz="1400" dirty="0" smtClean="0">
                <a:solidFill>
                  <a:srgbClr val="C2470C"/>
                </a:solidFill>
                <a:latin typeface="Arial" panose="020B0604020202020204"/>
                <a:cs typeface="Courier New" panose="02070309020205020404" pitchFamily="49" charset="0"/>
              </a:rPr>
              <a:t>to try and open the requested file. If the file opens successfully then the pointer </a:t>
            </a:r>
            <a:r>
              <a:rPr lang="en-GB" sz="1400" dirty="0" err="1" smtClean="0">
                <a:solidFill>
                  <a:srgbClr val="C2470C"/>
                </a:solidFill>
                <a:latin typeface="Arial" panose="020B0604020202020204"/>
                <a:cs typeface="Courier New" panose="02070309020205020404" pitchFamily="49" charset="0"/>
              </a:rPr>
              <a:t>fp</a:t>
            </a:r>
            <a:r>
              <a:rPr lang="en-GB" sz="1400" dirty="0" smtClean="0">
                <a:solidFill>
                  <a:srgbClr val="C2470C"/>
                </a:solidFill>
                <a:latin typeface="Arial" panose="020B0604020202020204"/>
                <a:cs typeface="Courier New" panose="02070309020205020404" pitchFamily="49" charset="0"/>
              </a:rPr>
              <a:t> is initialised. If not the pointer is set to NULL and we print an error. </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Finally we close the file using the </a:t>
            </a:r>
            <a:r>
              <a:rPr lang="en-GB" sz="1400" dirty="0" err="1" smtClean="0">
                <a:solidFill>
                  <a:srgbClr val="000000"/>
                </a:solidFill>
                <a:latin typeface="Courier New" panose="02070309020205020404" pitchFamily="49" charset="0"/>
                <a:cs typeface="Courier New" panose="02070309020205020404" pitchFamily="49" charset="0"/>
              </a:rPr>
              <a:t>fclose</a:t>
            </a:r>
            <a:r>
              <a:rPr lang="en-GB" sz="1400" dirty="0" smtClean="0">
                <a:solidFill>
                  <a:srgbClr val="000000"/>
                </a:solidFill>
                <a:latin typeface="Courier New" panose="02070309020205020404" pitchFamily="49" charset="0"/>
                <a:cs typeface="Courier New" panose="02070309020205020404" pitchFamily="49" charset="0"/>
              </a:rPr>
              <a:t>() </a:t>
            </a:r>
            <a:r>
              <a:rPr lang="en-GB" sz="1400" dirty="0" smtClean="0">
                <a:solidFill>
                  <a:srgbClr val="C2470C"/>
                </a:solidFill>
                <a:latin typeface="Arial" panose="020B0604020202020204"/>
                <a:cs typeface="Courier New" panose="02070309020205020404" pitchFamily="49" charset="0"/>
              </a:rPr>
              <a:t>statement.</a:t>
            </a:r>
          </a:p>
        </p:txBody>
      </p:sp>
      <p:sp>
        <p:nvSpPr>
          <p:cNvPr id="4" name="TextBox 3"/>
          <p:cNvSpPr txBox="1"/>
          <p:nvPr/>
        </p:nvSpPr>
        <p:spPr>
          <a:xfrm>
            <a:off x="3707904" y="1936576"/>
            <a:ext cx="5487392" cy="3785652"/>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FILE *fp;</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char filename[200], mode[4];</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printf(“\nEnter your file: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gets(filename);</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printf(“\nEnter a file mode: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gets(mode);</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if((fp=fopen(filename, mode)) != NULL)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printf(“\nOpened %s in mode %s”, filename, mode);</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 else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printf(“\nERROR: File not recognised”);</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fclose(fp);</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390663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Using files – </a:t>
            </a:r>
            <a:r>
              <a:rPr lang="en-GB" b="1" dirty="0" err="1" smtClean="0">
                <a:solidFill>
                  <a:schemeClr val="bg1"/>
                </a:solidFill>
                <a:latin typeface="Arial" panose="020B0604020202020204" pitchFamily="34" charset="0"/>
              </a:rPr>
              <a:t>fopen</a:t>
            </a:r>
            <a:r>
              <a:rPr lang="en-GB" b="1" dirty="0" smtClean="0">
                <a:solidFill>
                  <a:schemeClr val="bg1"/>
                </a:solidFill>
                <a:latin typeface="Arial" panose="020B0604020202020204" pitchFamily="34" charset="0"/>
              </a:rPr>
              <a:t> and </a:t>
            </a:r>
            <a:r>
              <a:rPr lang="en-GB" b="1" dirty="0" err="1" smtClean="0">
                <a:solidFill>
                  <a:schemeClr val="bg1"/>
                </a:solidFill>
                <a:latin typeface="Arial" panose="020B0604020202020204" pitchFamily="34" charset="0"/>
              </a:rPr>
              <a:t>fclose</a:t>
            </a:r>
            <a:endParaRPr lang="en-GB" b="1" dirty="0">
              <a:solidFill>
                <a:schemeClr val="bg1"/>
              </a:solidFill>
              <a:latin typeface="Arial" panose="020B0604020202020204" pitchFamily="34" charset="0"/>
            </a:endParaRPr>
          </a:p>
        </p:txBody>
      </p:sp>
      <p:sp>
        <p:nvSpPr>
          <p:cNvPr id="3" name="TextBox 2"/>
          <p:cNvSpPr txBox="1"/>
          <p:nvPr/>
        </p:nvSpPr>
        <p:spPr>
          <a:xfrm>
            <a:off x="611560" y="2852936"/>
            <a:ext cx="2376264" cy="2031325"/>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In the previous slide we introduce the concept of opening a file in different </a:t>
            </a:r>
            <a:r>
              <a:rPr lang="en-GB" sz="1400" i="1" dirty="0" smtClean="0">
                <a:solidFill>
                  <a:srgbClr val="C2470C"/>
                </a:solidFill>
                <a:latin typeface="Arial" panose="020B0604020202020204"/>
                <a:cs typeface="Courier New" panose="02070309020205020404" pitchFamily="49" charset="0"/>
              </a:rPr>
              <a:t>modes.</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The table on the right outlines different modes and the and the associated return value of </a:t>
            </a:r>
            <a:r>
              <a:rPr lang="en-GB" sz="1400" dirty="0" err="1" smtClean="0">
                <a:solidFill>
                  <a:srgbClr val="000000"/>
                </a:solidFill>
                <a:latin typeface="Courier New" panose="02070309020205020404" pitchFamily="49" charset="0"/>
                <a:cs typeface="Courier New" panose="02070309020205020404" pitchFamily="49" charset="0"/>
              </a:rPr>
              <a:t>fopen</a:t>
            </a:r>
            <a:r>
              <a:rPr lang="en-GB" sz="1400" dirty="0" smtClean="0">
                <a:solidFill>
                  <a:srgbClr val="000000"/>
                </a:solidFill>
                <a:latin typeface="Courier New" panose="02070309020205020404" pitchFamily="49" charset="0"/>
                <a:cs typeface="Courier New" panose="02070309020205020404" pitchFamily="49"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4237329384"/>
              </p:ext>
            </p:extLst>
          </p:nvPr>
        </p:nvGraphicFramePr>
        <p:xfrm>
          <a:off x="3419872" y="1772816"/>
          <a:ext cx="5472608" cy="4088562"/>
        </p:xfrm>
        <a:graphic>
          <a:graphicData uri="http://schemas.openxmlformats.org/drawingml/2006/table">
            <a:tbl>
              <a:tblPr/>
              <a:tblGrid>
                <a:gridCol w="602087"/>
                <a:gridCol w="1486145"/>
                <a:gridCol w="2016224"/>
                <a:gridCol w="1368152"/>
              </a:tblGrid>
              <a:tr h="266936">
                <a:tc rowSpan="2">
                  <a:txBody>
                    <a:bodyPr/>
                    <a:lstStyle/>
                    <a:p>
                      <a:pPr algn="l"/>
                      <a:r>
                        <a:rPr lang="en-GB" sz="1400" b="1" dirty="0">
                          <a:effectLst/>
                        </a:rPr>
                        <a:t>Mode</a:t>
                      </a:r>
                      <a:endParaRPr lang="en-GB" sz="1400" dirty="0">
                        <a:effectLst/>
                      </a:endParaRPr>
                    </a:p>
                  </a:txBody>
                  <a:tcPr marL="37594" marR="37594" marT="37594" marB="375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rowSpan="2">
                  <a:txBody>
                    <a:bodyPr/>
                    <a:lstStyle/>
                    <a:p>
                      <a:pPr algn="l"/>
                      <a:r>
                        <a:rPr lang="en-GB" sz="1400" b="1" dirty="0">
                          <a:effectLst/>
                        </a:rPr>
                        <a:t>Meaning</a:t>
                      </a:r>
                      <a:endParaRPr lang="en-GB" sz="1400" dirty="0">
                        <a:effectLst/>
                      </a:endParaRPr>
                    </a:p>
                  </a:txBody>
                  <a:tcPr marL="37594" marR="37594" marT="37594" marB="375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gridSpan="2">
                  <a:txBody>
                    <a:bodyPr/>
                    <a:lstStyle/>
                    <a:p>
                      <a:pPr algn="ctr"/>
                      <a:r>
                        <a:rPr lang="en-GB" sz="1400" b="1" dirty="0" smtClean="0">
                          <a:effectLst/>
                        </a:rPr>
                        <a:t>Return value from </a:t>
                      </a:r>
                      <a:r>
                        <a:rPr lang="en-GB" sz="1400" b="1" dirty="0" err="1" smtClean="0">
                          <a:effectLst/>
                        </a:rPr>
                        <a:t>fopen</a:t>
                      </a:r>
                      <a:r>
                        <a:rPr lang="en-GB" sz="1400" b="1" dirty="0" smtClean="0">
                          <a:effectLst/>
                        </a:rPr>
                        <a:t> if</a:t>
                      </a:r>
                      <a:r>
                        <a:rPr lang="en-GB" sz="1400" b="1" dirty="0">
                          <a:effectLst/>
                        </a:rPr>
                        <a:t> </a:t>
                      </a:r>
                      <a:r>
                        <a:rPr lang="en-GB" sz="1400" b="1" dirty="0" smtClean="0">
                          <a:effectLst/>
                        </a:rPr>
                        <a:t>the file:</a:t>
                      </a:r>
                      <a:endParaRPr lang="en-GB" sz="1400" dirty="0">
                        <a:effectLst/>
                      </a:endParaRPr>
                    </a:p>
                  </a:txBody>
                  <a:tcPr marL="37594" marR="37594" marT="37594" marB="375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GB"/>
                    </a:p>
                  </a:txBody>
                  <a:tcPr/>
                </a:tc>
              </a:tr>
              <a:tr h="266936">
                <a:tc vMerge="1">
                  <a:txBody>
                    <a:bodyPr/>
                    <a:lstStyle/>
                    <a:p>
                      <a:endParaRPr lang="en-GB"/>
                    </a:p>
                  </a:txBody>
                  <a:tcPr/>
                </a:tc>
                <a:tc vMerge="1">
                  <a:txBody>
                    <a:bodyPr/>
                    <a:lstStyle/>
                    <a:p>
                      <a:endParaRPr lang="en-GB"/>
                    </a:p>
                  </a:txBody>
                  <a:tcPr/>
                </a:tc>
                <a:tc>
                  <a:txBody>
                    <a:bodyPr/>
                    <a:lstStyle/>
                    <a:p>
                      <a:pPr algn="ctr"/>
                      <a:r>
                        <a:rPr lang="en-GB" sz="1400" b="1" dirty="0">
                          <a:effectLst/>
                        </a:rPr>
                        <a:t>Exists</a:t>
                      </a:r>
                      <a:endParaRPr lang="en-GB" sz="1400" dirty="0">
                        <a:effectLst/>
                      </a:endParaRPr>
                    </a:p>
                  </a:txBody>
                  <a:tcPr marL="37594" marR="37594" marT="37594" marB="375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GB" sz="1400" b="1" dirty="0" smtClean="0">
                          <a:effectLst/>
                        </a:rPr>
                        <a:t>Doesn’t exist</a:t>
                      </a:r>
                      <a:endParaRPr lang="en-GB" sz="1400" dirty="0">
                        <a:effectLst/>
                      </a:endParaRPr>
                    </a:p>
                  </a:txBody>
                  <a:tcPr marL="37594" marR="37594" marT="37594" marB="375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66936">
                <a:tc>
                  <a:txBody>
                    <a:bodyPr/>
                    <a:lstStyle/>
                    <a:p>
                      <a:r>
                        <a:rPr lang="en-GB" sz="1400">
                          <a:effectLst/>
                        </a:rPr>
                        <a:t>r</a:t>
                      </a:r>
                    </a:p>
                  </a:txBody>
                  <a:tcPr marL="37594" marR="37594" marT="37594" marB="37594" anchor="ctr">
                    <a:lnL w="12700" cap="flat" cmpd="sng" algn="ctr">
                      <a:solidFill>
                        <a:schemeClr val="tx1"/>
                      </a:solidFill>
                      <a:prstDash val="solid"/>
                      <a:round/>
                      <a:headEnd type="none" w="med" len="med"/>
                      <a:tailEnd type="none" w="med" len="med"/>
                    </a:lnL>
                    <a:lnR w="5443" cap="flat" cmpd="sng" algn="ctr">
                      <a:solidFill>
                        <a:srgbClr val="777777"/>
                      </a:solidFill>
                      <a:prstDash val="solid"/>
                      <a:round/>
                      <a:headEnd type="none" w="med" len="med"/>
                      <a:tailEnd type="none" w="med" len="med"/>
                    </a:lnR>
                    <a:lnT w="12700" cap="flat" cmpd="sng" algn="ctr">
                      <a:solidFill>
                        <a:schemeClr val="tx1"/>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a:effectLst/>
                        </a:rPr>
                        <a:t>Reading</a:t>
                      </a: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12700" cap="flat" cmpd="sng" algn="ctr">
                      <a:solidFill>
                        <a:schemeClr val="tx1"/>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dirty="0">
                          <a:effectLst/>
                        </a:rPr>
                        <a:t>–</a:t>
                      </a: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12700" cap="flat" cmpd="sng" algn="ctr">
                      <a:solidFill>
                        <a:schemeClr val="tx1"/>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a:effectLst/>
                        </a:rPr>
                        <a:t>NULL</a:t>
                      </a:r>
                    </a:p>
                  </a:txBody>
                  <a:tcPr marL="37594" marR="37594" marT="37594" marB="37594" anchor="ctr">
                    <a:lnL w="5443" cap="flat" cmpd="sng" algn="ctr">
                      <a:solidFill>
                        <a:srgbClr val="777777"/>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r>
              <a:tr h="469549">
                <a:tc>
                  <a:txBody>
                    <a:bodyPr/>
                    <a:lstStyle/>
                    <a:p>
                      <a:r>
                        <a:rPr lang="en-GB" sz="1400">
                          <a:effectLst/>
                        </a:rPr>
                        <a:t>w</a:t>
                      </a:r>
                    </a:p>
                  </a:txBody>
                  <a:tcPr marL="37594" marR="37594" marT="37594" marB="37594" anchor="ctr">
                    <a:lnL w="12700" cap="flat" cmpd="sng" algn="ctr">
                      <a:solidFill>
                        <a:schemeClr val="tx1"/>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a:effectLst/>
                        </a:rPr>
                        <a:t>Writing</a:t>
                      </a: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dirty="0" smtClean="0">
                          <a:effectLst/>
                        </a:rPr>
                        <a:t>Overwrite if</a:t>
                      </a:r>
                      <a:r>
                        <a:rPr lang="en-GB" sz="1400" baseline="0" dirty="0" smtClean="0">
                          <a:effectLst/>
                        </a:rPr>
                        <a:t> file e</a:t>
                      </a:r>
                      <a:r>
                        <a:rPr lang="en-GB" sz="1400" dirty="0" smtClean="0">
                          <a:effectLst/>
                        </a:rPr>
                        <a:t>xists</a:t>
                      </a:r>
                      <a:endParaRPr lang="en-GB" sz="1400" dirty="0">
                        <a:effectLst/>
                      </a:endParaRP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dirty="0">
                          <a:effectLst/>
                        </a:rPr>
                        <a:t>Create </a:t>
                      </a:r>
                      <a:r>
                        <a:rPr lang="en-GB" sz="1400" dirty="0" smtClean="0">
                          <a:effectLst/>
                        </a:rPr>
                        <a:t>new file</a:t>
                      </a:r>
                      <a:endParaRPr lang="en-GB" sz="1400" dirty="0">
                        <a:effectLst/>
                      </a:endParaRPr>
                    </a:p>
                  </a:txBody>
                  <a:tcPr marL="37594" marR="37594" marT="37594" marB="37594" anchor="ctr">
                    <a:lnL w="5443" cap="flat" cmpd="sng" algn="ctr">
                      <a:solidFill>
                        <a:srgbClr val="777777"/>
                      </a:solidFill>
                      <a:prstDash val="solid"/>
                      <a:round/>
                      <a:headEnd type="none" w="med" len="med"/>
                      <a:tailEnd type="none" w="med" len="med"/>
                    </a:lnL>
                    <a:lnR w="12700" cap="flat" cmpd="sng" algn="ctr">
                      <a:solidFill>
                        <a:schemeClr val="tx1"/>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r>
              <a:tr h="266936">
                <a:tc>
                  <a:txBody>
                    <a:bodyPr/>
                    <a:lstStyle/>
                    <a:p>
                      <a:r>
                        <a:rPr lang="en-GB" sz="1400">
                          <a:effectLst/>
                        </a:rPr>
                        <a:t>a</a:t>
                      </a:r>
                    </a:p>
                  </a:txBody>
                  <a:tcPr marL="37594" marR="37594" marT="37594" marB="37594" anchor="ctr">
                    <a:lnL w="12700" cap="flat" cmpd="sng" algn="ctr">
                      <a:solidFill>
                        <a:schemeClr val="tx1"/>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a:effectLst/>
                        </a:rPr>
                        <a:t>Append</a:t>
                      </a: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dirty="0" smtClean="0">
                          <a:effectLst/>
                        </a:rPr>
                        <a:t>New data is appended at the end of file</a:t>
                      </a: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dirty="0">
                          <a:effectLst/>
                        </a:rPr>
                        <a:t>Create </a:t>
                      </a:r>
                      <a:r>
                        <a:rPr lang="en-GB" sz="1400" dirty="0" smtClean="0">
                          <a:effectLst/>
                        </a:rPr>
                        <a:t>new file</a:t>
                      </a:r>
                      <a:endParaRPr lang="en-GB" sz="1400" dirty="0">
                        <a:effectLst/>
                      </a:endParaRPr>
                    </a:p>
                  </a:txBody>
                  <a:tcPr marL="37594" marR="37594" marT="37594" marB="37594" anchor="ctr">
                    <a:lnL w="5443" cap="flat" cmpd="sng" algn="ctr">
                      <a:solidFill>
                        <a:srgbClr val="777777"/>
                      </a:solidFill>
                      <a:prstDash val="solid"/>
                      <a:round/>
                      <a:headEnd type="none" w="med" len="med"/>
                      <a:tailEnd type="none" w="med" len="med"/>
                    </a:lnL>
                    <a:lnR w="12700" cap="flat" cmpd="sng" algn="ctr">
                      <a:solidFill>
                        <a:schemeClr val="tx1"/>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r>
              <a:tr h="1077390">
                <a:tc>
                  <a:txBody>
                    <a:bodyPr/>
                    <a:lstStyle/>
                    <a:p>
                      <a:r>
                        <a:rPr lang="en-GB" sz="1400">
                          <a:effectLst/>
                        </a:rPr>
                        <a:t>r+</a:t>
                      </a:r>
                    </a:p>
                  </a:txBody>
                  <a:tcPr marL="37594" marR="37594" marT="37594" marB="37594" anchor="ctr">
                    <a:lnL w="12700" cap="flat" cmpd="sng" algn="ctr">
                      <a:solidFill>
                        <a:schemeClr val="tx1"/>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a:effectLst/>
                        </a:rPr>
                        <a:t>Reading + Writing</a:t>
                      </a: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dirty="0">
                          <a:effectLst/>
                        </a:rPr>
                        <a:t>New data is written at the beginning </a:t>
                      </a:r>
                      <a:r>
                        <a:rPr lang="en-GB" sz="1400" dirty="0" smtClean="0">
                          <a:effectLst/>
                        </a:rPr>
                        <a:t>of the file overwriting </a:t>
                      </a:r>
                      <a:r>
                        <a:rPr lang="en-GB" sz="1400" dirty="0">
                          <a:effectLst/>
                        </a:rPr>
                        <a:t>existing data</a:t>
                      </a: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dirty="0">
                          <a:effectLst/>
                        </a:rPr>
                        <a:t>Create </a:t>
                      </a:r>
                      <a:r>
                        <a:rPr lang="en-GB" sz="1400" dirty="0" smtClean="0">
                          <a:effectLst/>
                        </a:rPr>
                        <a:t>new file</a:t>
                      </a:r>
                      <a:endParaRPr lang="en-GB" sz="1400" dirty="0">
                        <a:effectLst/>
                      </a:endParaRPr>
                    </a:p>
                  </a:txBody>
                  <a:tcPr marL="37594" marR="37594" marT="37594" marB="37594" anchor="ctr">
                    <a:lnL w="5443" cap="flat" cmpd="sng" algn="ctr">
                      <a:solidFill>
                        <a:srgbClr val="777777"/>
                      </a:solidFill>
                      <a:prstDash val="solid"/>
                      <a:round/>
                      <a:headEnd type="none" w="med" len="med"/>
                      <a:tailEnd type="none" w="med" len="med"/>
                    </a:lnL>
                    <a:lnR w="12700" cap="flat" cmpd="sng" algn="ctr">
                      <a:solidFill>
                        <a:schemeClr val="tx1"/>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r>
              <a:tr h="469549">
                <a:tc>
                  <a:txBody>
                    <a:bodyPr/>
                    <a:lstStyle/>
                    <a:p>
                      <a:r>
                        <a:rPr lang="en-GB" sz="1400">
                          <a:effectLst/>
                        </a:rPr>
                        <a:t>w+</a:t>
                      </a:r>
                    </a:p>
                  </a:txBody>
                  <a:tcPr marL="37594" marR="37594" marT="37594" marB="37594" anchor="ctr">
                    <a:lnL w="12700" cap="flat" cmpd="sng" algn="ctr">
                      <a:solidFill>
                        <a:schemeClr val="tx1"/>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a:effectLst/>
                        </a:rPr>
                        <a:t>Reading + Writing</a:t>
                      </a: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dirty="0" smtClean="0">
                          <a:effectLst/>
                        </a:rPr>
                        <a:t>Overwrite if</a:t>
                      </a:r>
                      <a:r>
                        <a:rPr lang="en-GB" sz="1400" baseline="0" dirty="0" smtClean="0">
                          <a:effectLst/>
                        </a:rPr>
                        <a:t> file e</a:t>
                      </a:r>
                      <a:r>
                        <a:rPr lang="en-GB" sz="1400" dirty="0" smtClean="0">
                          <a:effectLst/>
                        </a:rPr>
                        <a:t>xists</a:t>
                      </a: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dirty="0">
                          <a:effectLst/>
                        </a:rPr>
                        <a:t>Create </a:t>
                      </a:r>
                      <a:r>
                        <a:rPr lang="en-GB" sz="1400" dirty="0" smtClean="0">
                          <a:effectLst/>
                        </a:rPr>
                        <a:t>new file</a:t>
                      </a:r>
                      <a:endParaRPr lang="en-GB" sz="1400" dirty="0">
                        <a:effectLst/>
                      </a:endParaRPr>
                    </a:p>
                  </a:txBody>
                  <a:tcPr marL="37594" marR="37594" marT="37594" marB="37594" anchor="ctr">
                    <a:lnL w="5443" cap="flat" cmpd="sng" algn="ctr">
                      <a:solidFill>
                        <a:srgbClr val="777777"/>
                      </a:solidFill>
                      <a:prstDash val="solid"/>
                      <a:round/>
                      <a:headEnd type="none" w="med" len="med"/>
                      <a:tailEnd type="none" w="med" len="med"/>
                    </a:lnL>
                    <a:lnR w="12700" cap="flat" cmpd="sng" algn="ctr">
                      <a:solidFill>
                        <a:schemeClr val="tx1"/>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r>
              <a:tr h="672163">
                <a:tc>
                  <a:txBody>
                    <a:bodyPr/>
                    <a:lstStyle/>
                    <a:p>
                      <a:r>
                        <a:rPr lang="en-GB" sz="1400">
                          <a:effectLst/>
                        </a:rPr>
                        <a:t>a+</a:t>
                      </a:r>
                    </a:p>
                  </a:txBody>
                  <a:tcPr marL="37594" marR="37594" marT="37594" marB="37594" anchor="ctr">
                    <a:lnL w="12700" cap="flat" cmpd="sng" algn="ctr">
                      <a:solidFill>
                        <a:schemeClr val="tx1"/>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GB" sz="1400">
                          <a:effectLst/>
                        </a:rPr>
                        <a:t>Reading + Appending</a:t>
                      </a: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GB" sz="1400" dirty="0">
                          <a:effectLst/>
                        </a:rPr>
                        <a:t>New data is </a:t>
                      </a:r>
                      <a:r>
                        <a:rPr lang="en-GB" sz="1400" dirty="0" smtClean="0">
                          <a:effectLst/>
                        </a:rPr>
                        <a:t>appended </a:t>
                      </a:r>
                      <a:r>
                        <a:rPr lang="en-GB" sz="1400" dirty="0">
                          <a:effectLst/>
                        </a:rPr>
                        <a:t>at the end of file</a:t>
                      </a: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GB" sz="1400" dirty="0">
                          <a:effectLst/>
                        </a:rPr>
                        <a:t>Create </a:t>
                      </a:r>
                      <a:r>
                        <a:rPr lang="en-GB" sz="1400" dirty="0" smtClean="0">
                          <a:effectLst/>
                        </a:rPr>
                        <a:t>new file</a:t>
                      </a:r>
                      <a:endParaRPr lang="en-GB" sz="1400" dirty="0">
                        <a:effectLst/>
                      </a:endParaRPr>
                    </a:p>
                  </a:txBody>
                  <a:tcPr marL="37594" marR="37594" marT="37594" marB="37594" anchor="ctr">
                    <a:lnL w="5443" cap="flat" cmpd="sng" algn="ctr">
                      <a:solidFill>
                        <a:srgbClr val="777777"/>
                      </a:solidFill>
                      <a:prstDash val="solid"/>
                      <a:round/>
                      <a:headEnd type="none" w="med" len="med"/>
                      <a:tailEnd type="none" w="med" len="med"/>
                    </a:lnL>
                    <a:lnR w="12700" cap="flat" cmpd="sng" algn="ctr">
                      <a:solidFill>
                        <a:schemeClr val="tx1"/>
                      </a:solidFill>
                      <a:prstDash val="solid"/>
                      <a:round/>
                      <a:headEnd type="none" w="med" len="med"/>
                      <a:tailEnd type="none" w="med" len="med"/>
                    </a:lnR>
                    <a:lnT w="5443" cap="flat" cmpd="sng" algn="ctr">
                      <a:solidFill>
                        <a:srgbClr val="777777"/>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327197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Using Arrays</a:t>
            </a:r>
            <a:endParaRPr lang="en-GB" b="1" dirty="0">
              <a:solidFill>
                <a:schemeClr val="bg1"/>
              </a:solidFill>
              <a:latin typeface="Arial" panose="020B0604020202020204" pitchFamily="34" charset="0"/>
            </a:endParaRPr>
          </a:p>
        </p:txBody>
      </p:sp>
      <p:sp>
        <p:nvSpPr>
          <p:cNvPr id="4" name="TextBox 3"/>
          <p:cNvSpPr txBox="1"/>
          <p:nvPr/>
        </p:nvSpPr>
        <p:spPr>
          <a:xfrm>
            <a:off x="917943" y="1571980"/>
            <a:ext cx="3617588" cy="4401205"/>
          </a:xfrm>
          <a:prstGeom prst="rect">
            <a:avLst/>
          </a:prstGeom>
          <a:noFill/>
        </p:spPr>
        <p:txBody>
          <a:bodyPr wrap="square" rtlCol="0">
            <a:spAutoFit/>
          </a:bodyPr>
          <a:lstStyle/>
          <a:p>
            <a:r>
              <a:rPr lang="en-GB" sz="1400" dirty="0" smtClean="0">
                <a:latin typeface="+mn-lt"/>
                <a:cs typeface="Courier New" panose="02070309020205020404" pitchFamily="49" charset="0"/>
              </a:rPr>
              <a:t>In lecture two we presented the concept of an array and how to use them. Now let’s look a them in some more detail. What characterises an array. </a:t>
            </a:r>
          </a:p>
          <a:p>
            <a:endParaRPr lang="en-GB" sz="1400" dirty="0">
              <a:latin typeface="+mn-lt"/>
              <a:cs typeface="Courier New" panose="02070309020205020404" pitchFamily="49" charset="0"/>
            </a:endParaRPr>
          </a:p>
          <a:p>
            <a:pPr marL="285750" indent="-285750">
              <a:buFont typeface="Arial" panose="020B0604020202020204" pitchFamily="34" charset="0"/>
              <a:buChar char="•"/>
            </a:pPr>
            <a:r>
              <a:rPr lang="en-GB" sz="1400" dirty="0" smtClean="0">
                <a:latin typeface="+mn-lt"/>
                <a:cs typeface="Courier New" panose="02070309020205020404" pitchFamily="49" charset="0"/>
              </a:rPr>
              <a:t>An array is a collection of data storage locations.</a:t>
            </a:r>
          </a:p>
          <a:p>
            <a:pPr marL="285750" indent="-285750">
              <a:buFont typeface="Arial" panose="020B0604020202020204" pitchFamily="34" charset="0"/>
              <a:buChar char="•"/>
            </a:pPr>
            <a:r>
              <a:rPr lang="en-GB" sz="1400" dirty="0" smtClean="0">
                <a:latin typeface="+mn-lt"/>
                <a:cs typeface="Courier New" panose="02070309020205020404" pitchFamily="49" charset="0"/>
              </a:rPr>
              <a:t>An array hold data all of the same type.</a:t>
            </a:r>
          </a:p>
          <a:p>
            <a:pPr marL="285750" indent="-285750">
              <a:buFont typeface="Arial" panose="020B0604020202020204" pitchFamily="34" charset="0"/>
              <a:buChar char="•"/>
            </a:pPr>
            <a:r>
              <a:rPr lang="en-GB" sz="1400" dirty="0" smtClean="0">
                <a:latin typeface="+mn-lt"/>
                <a:cs typeface="Courier New" panose="02070309020205020404" pitchFamily="49" charset="0"/>
              </a:rPr>
              <a:t>Each storage location is called an </a:t>
            </a:r>
            <a:r>
              <a:rPr lang="en-GB" sz="1400" i="1" dirty="0" smtClean="0">
                <a:latin typeface="+mn-lt"/>
                <a:cs typeface="Courier New" panose="02070309020205020404" pitchFamily="49" charset="0"/>
              </a:rPr>
              <a:t>array element</a:t>
            </a:r>
            <a:r>
              <a:rPr lang="en-GB" sz="1400" dirty="0" smtClean="0">
                <a:latin typeface="+mn-lt"/>
                <a:cs typeface="Courier New" panose="02070309020205020404" pitchFamily="49" charset="0"/>
              </a:rPr>
              <a:t>.</a:t>
            </a:r>
          </a:p>
          <a:p>
            <a:pPr marL="285750" indent="-285750">
              <a:buFont typeface="Arial" panose="020B0604020202020204" pitchFamily="34" charset="0"/>
              <a:buChar char="•"/>
            </a:pPr>
            <a:r>
              <a:rPr lang="en-GB" sz="1400" dirty="0" smtClean="0">
                <a:latin typeface="+mn-lt"/>
                <a:cs typeface="Courier New" panose="02070309020205020404" pitchFamily="49" charset="0"/>
              </a:rPr>
              <a:t>C arrays are indexed </a:t>
            </a:r>
            <a:r>
              <a:rPr lang="en-GB" sz="1400" dirty="0">
                <a:latin typeface="+mn-lt"/>
                <a:cs typeface="Courier New" panose="02070309020205020404" pitchFamily="49" charset="0"/>
              </a:rPr>
              <a:t>from 0 to n-1, where n is the number of elements in the array. </a:t>
            </a:r>
            <a:endParaRPr lang="en-GB" sz="1400" dirty="0" smtClean="0">
              <a:latin typeface="+mn-lt"/>
              <a:cs typeface="Courier New" panose="02070309020205020404" pitchFamily="49" charset="0"/>
            </a:endParaRPr>
          </a:p>
          <a:p>
            <a:pPr marL="285750" indent="-285750">
              <a:buFont typeface="Arial" panose="020B0604020202020204" pitchFamily="34" charset="0"/>
              <a:buChar char="•"/>
            </a:pPr>
            <a:r>
              <a:rPr lang="en-GB" sz="1400" dirty="0" smtClean="0">
                <a:latin typeface="+mn-lt"/>
                <a:cs typeface="Courier New" panose="02070309020205020404" pitchFamily="49" charset="0"/>
              </a:rPr>
              <a:t>Arrays can be </a:t>
            </a:r>
            <a:r>
              <a:rPr lang="en-GB" sz="1400" dirty="0" err="1" smtClean="0">
                <a:latin typeface="+mn-lt"/>
                <a:cs typeface="Courier New" panose="02070309020205020404" pitchFamily="49" charset="0"/>
              </a:rPr>
              <a:t>initilaised</a:t>
            </a:r>
            <a:r>
              <a:rPr lang="en-GB" sz="1400" dirty="0" smtClean="0">
                <a:latin typeface="+mn-lt"/>
                <a:cs typeface="Courier New" panose="02070309020205020404" pitchFamily="49" charset="0"/>
              </a:rPr>
              <a:t> using braces: </a:t>
            </a:r>
          </a:p>
          <a:p>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 </a:t>
            </a:r>
          </a:p>
          <a:p>
            <a:pPr algn="ctr"/>
            <a:r>
              <a:rPr lang="en-GB" sz="1400" dirty="0" err="1" smtClean="0">
                <a:solidFill>
                  <a:srgbClr val="000000"/>
                </a:solidFill>
                <a:latin typeface="Courier New" panose="02070309020205020404" pitchFamily="49" charset="0"/>
                <a:ea typeface="ＭＳ Ｐゴシック" charset="0"/>
                <a:cs typeface="Courier New" panose="02070309020205020404" pitchFamily="49" charset="0"/>
              </a:rPr>
              <a:t>int</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 array[3] = {1,3,5};</a:t>
            </a:r>
            <a:endParaRPr lang="en-GB" sz="1400" dirty="0">
              <a:solidFill>
                <a:srgbClr val="000000"/>
              </a:solidFill>
              <a:latin typeface="Courier New" panose="02070309020205020404" pitchFamily="49" charset="0"/>
              <a:ea typeface="ＭＳ Ｐゴシック" charset="0"/>
              <a:cs typeface="Courier New" panose="02070309020205020404" pitchFamily="49" charset="0"/>
            </a:endParaRPr>
          </a:p>
          <a:p>
            <a:pPr marL="285750" indent="-285750">
              <a:buFont typeface="Arial" panose="020B0604020202020204" pitchFamily="34" charset="0"/>
              <a:buChar char="•"/>
            </a:pPr>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As demonstrated in our first practical arrays are a useful way to organise variables in your program.</a:t>
            </a:r>
          </a:p>
        </p:txBody>
      </p:sp>
      <p:pic>
        <p:nvPicPr>
          <p:cNvPr id="6" name="Picture 5" descr="Image result for creative commons 2.5"/>
          <p:cNvPicPr>
            <a:picLocks noChangeAspect="1" noChangeArrowheads="1"/>
          </p:cNvPicPr>
          <p:nvPr/>
        </p:nvPicPr>
        <p:blipFill rotWithShape="1">
          <a:blip r:embed="rId3">
            <a:extLst>
              <a:ext uri="{28A0092B-C50C-407E-A947-70E740481C1C}">
                <a14:useLocalDpi xmlns:a14="http://schemas.microsoft.com/office/drawing/2010/main" val="0"/>
              </a:ext>
            </a:extLst>
          </a:blip>
          <a:srcRect l="6959" t="35357" r="6044" b="33324"/>
          <a:stretch/>
        </p:blipFill>
        <p:spPr bwMode="auto">
          <a:xfrm>
            <a:off x="6804248" y="6021288"/>
            <a:ext cx="792088" cy="28515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35531" y="5917804"/>
            <a:ext cx="234360" cy="307777"/>
          </a:xfrm>
          <a:prstGeom prst="rect">
            <a:avLst/>
          </a:prstGeom>
        </p:spPr>
        <p:txBody>
          <a:bodyPr wrap="none">
            <a:spAutoFit/>
          </a:bodyPr>
          <a:lstStyle/>
          <a:p>
            <a:r>
              <a:rPr lang="en-GB" sz="1400" dirty="0" smtClean="0">
                <a:latin typeface="+mn-lt"/>
              </a:rPr>
              <a:t> </a:t>
            </a:r>
            <a:endParaRPr lang="en-GB" sz="1400" dirty="0">
              <a:latin typeface="+mn-lt"/>
            </a:endParaRPr>
          </a:p>
        </p:txBody>
      </p:sp>
      <p:sp>
        <p:nvSpPr>
          <p:cNvPr id="2" name="Rectangle 1"/>
          <p:cNvSpPr/>
          <p:nvPr/>
        </p:nvSpPr>
        <p:spPr>
          <a:xfrm>
            <a:off x="5220072" y="5998835"/>
            <a:ext cx="1681871" cy="276999"/>
          </a:xfrm>
          <a:prstGeom prst="rect">
            <a:avLst/>
          </a:prstGeom>
        </p:spPr>
        <p:txBody>
          <a:bodyPr wrap="none">
            <a:spAutoFit/>
          </a:bodyPr>
          <a:lstStyle/>
          <a:p>
            <a:r>
              <a:rPr lang="en-GB" sz="1200" dirty="0">
                <a:latin typeface="+mn-lt"/>
                <a:hlinkClick r:id="rId4"/>
              </a:rPr>
              <a:t>https://xkcd.com/163</a:t>
            </a:r>
            <a:r>
              <a:rPr lang="en-GB" sz="1200" dirty="0" smtClean="0">
                <a:latin typeface="+mn-lt"/>
                <a:hlinkClick r:id="rId4"/>
              </a:rPr>
              <a:t>/</a:t>
            </a:r>
            <a:r>
              <a:rPr lang="en-GB" sz="1200" dirty="0" smtClean="0">
                <a:latin typeface="+mn-lt"/>
              </a:rPr>
              <a:t> </a:t>
            </a:r>
            <a:endParaRPr lang="en-GB" sz="1200" dirty="0">
              <a:latin typeface="+mn-lt"/>
            </a:endParaRPr>
          </a:p>
        </p:txBody>
      </p:sp>
      <p:grpSp>
        <p:nvGrpSpPr>
          <p:cNvPr id="9" name="Group 8"/>
          <p:cNvGrpSpPr/>
          <p:nvPr/>
        </p:nvGrpSpPr>
        <p:grpSpPr>
          <a:xfrm>
            <a:off x="5569795" y="1412776"/>
            <a:ext cx="2664296" cy="4320480"/>
            <a:chOff x="6012160" y="-340065"/>
            <a:chExt cx="3096344" cy="5668977"/>
          </a:xfrm>
        </p:grpSpPr>
        <p:pic>
          <p:nvPicPr>
            <p:cNvPr id="1026" name="Picture 2" descr="Donald Knuth"/>
            <p:cNvPicPr>
              <a:picLocks noChangeAspect="1" noChangeArrowheads="1"/>
            </p:cNvPicPr>
            <p:nvPr/>
          </p:nvPicPr>
          <p:blipFill rotWithShape="1">
            <a:blip r:embed="rId5">
              <a:extLst>
                <a:ext uri="{28A0092B-C50C-407E-A947-70E740481C1C}">
                  <a14:useLocalDpi xmlns:a14="http://schemas.microsoft.com/office/drawing/2010/main" val="0"/>
                </a:ext>
              </a:extLst>
            </a:blip>
            <a:srcRect l="1263" t="2229" r="47944" b="1879"/>
            <a:stretch/>
          </p:blipFill>
          <p:spPr bwMode="auto">
            <a:xfrm>
              <a:off x="6012160" y="-340065"/>
              <a:ext cx="3096344" cy="309634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Donald Knuth"/>
            <p:cNvPicPr>
              <a:picLocks noChangeAspect="1" noChangeArrowheads="1"/>
            </p:cNvPicPr>
            <p:nvPr/>
          </p:nvPicPr>
          <p:blipFill rotWithShape="1">
            <a:blip r:embed="rId5">
              <a:extLst>
                <a:ext uri="{28A0092B-C50C-407E-A947-70E740481C1C}">
                  <a14:useLocalDpi xmlns:a14="http://schemas.microsoft.com/office/drawing/2010/main" val="0"/>
                </a:ext>
              </a:extLst>
            </a:blip>
            <a:srcRect l="54793" t="15123" r="777" b="2894"/>
            <a:stretch/>
          </p:blipFill>
          <p:spPr bwMode="auto">
            <a:xfrm>
              <a:off x="6112042" y="2681675"/>
              <a:ext cx="2708430" cy="264723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95438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Using files – </a:t>
            </a:r>
            <a:r>
              <a:rPr lang="en-GB" b="1" dirty="0" err="1" smtClean="0">
                <a:solidFill>
                  <a:schemeClr val="bg1"/>
                </a:solidFill>
                <a:latin typeface="Arial" panose="020B0604020202020204" pitchFamily="34" charset="0"/>
              </a:rPr>
              <a:t>fprintf</a:t>
            </a:r>
            <a:r>
              <a:rPr lang="en-GB" b="1" dirty="0" smtClean="0">
                <a:solidFill>
                  <a:schemeClr val="bg1"/>
                </a:solidFill>
                <a:latin typeface="Arial" panose="020B0604020202020204" pitchFamily="34" charset="0"/>
              </a:rPr>
              <a:t> and </a:t>
            </a:r>
            <a:r>
              <a:rPr lang="en-GB" b="1" dirty="0" err="1" smtClean="0">
                <a:solidFill>
                  <a:schemeClr val="bg1"/>
                </a:solidFill>
                <a:latin typeface="Arial" panose="020B0604020202020204" pitchFamily="34" charset="0"/>
              </a:rPr>
              <a:t>fscanf</a:t>
            </a:r>
            <a:endParaRPr lang="en-GB" b="1" dirty="0">
              <a:solidFill>
                <a:schemeClr val="bg1"/>
              </a:solidFill>
              <a:latin typeface="Arial" panose="020B0604020202020204" pitchFamily="34" charset="0"/>
            </a:endParaRPr>
          </a:p>
        </p:txBody>
      </p:sp>
      <p:sp>
        <p:nvSpPr>
          <p:cNvPr id="3" name="TextBox 2"/>
          <p:cNvSpPr txBox="1"/>
          <p:nvPr/>
        </p:nvSpPr>
        <p:spPr>
          <a:xfrm>
            <a:off x="345930" y="1499592"/>
            <a:ext cx="3289966" cy="4616648"/>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The code on the right gives examples of using the </a:t>
            </a:r>
            <a:r>
              <a:rPr lang="en-GB" sz="1400" dirty="0" err="1" smtClean="0">
                <a:solidFill>
                  <a:srgbClr val="000000"/>
                </a:solidFill>
                <a:latin typeface="Courier New" panose="02070309020205020404" pitchFamily="49" charset="0"/>
                <a:cs typeface="Courier New" panose="02070309020205020404" pitchFamily="49" charset="0"/>
              </a:rPr>
              <a:t>fprintf</a:t>
            </a:r>
            <a:r>
              <a:rPr lang="en-GB" sz="1400" dirty="0" smtClean="0">
                <a:solidFill>
                  <a:srgbClr val="000000"/>
                </a:solidFill>
                <a:latin typeface="Courier New" panose="02070309020205020404" pitchFamily="49" charset="0"/>
                <a:cs typeface="Courier New" panose="02070309020205020404" pitchFamily="49" charset="0"/>
              </a:rPr>
              <a:t>()</a:t>
            </a:r>
            <a:r>
              <a:rPr lang="en-GB" sz="1400" dirty="0" smtClean="0">
                <a:latin typeface="+mn-lt"/>
                <a:cs typeface="Courier New" panose="02070309020205020404" pitchFamily="49" charset="0"/>
              </a:rPr>
              <a:t>and</a:t>
            </a:r>
            <a:r>
              <a:rPr lang="en-GB" sz="1400" dirty="0" smtClean="0">
                <a:solidFill>
                  <a:srgbClr val="000000"/>
                </a:solidFill>
                <a:latin typeface="Courier New" panose="02070309020205020404" pitchFamily="49" charset="0"/>
                <a:cs typeface="Courier New" panose="02070309020205020404" pitchFamily="49" charset="0"/>
              </a:rPr>
              <a:t> </a:t>
            </a:r>
            <a:r>
              <a:rPr lang="en-GB" sz="1400" dirty="0" err="1" smtClean="0">
                <a:solidFill>
                  <a:srgbClr val="000000"/>
                </a:solidFill>
                <a:latin typeface="Courier New" panose="02070309020205020404" pitchFamily="49" charset="0"/>
                <a:cs typeface="Courier New" panose="02070309020205020404" pitchFamily="49" charset="0"/>
              </a:rPr>
              <a:t>fscanf</a:t>
            </a:r>
            <a:r>
              <a:rPr lang="en-GB" sz="1400" dirty="0" smtClean="0">
                <a:solidFill>
                  <a:srgbClr val="000000"/>
                </a:solidFill>
                <a:latin typeface="Courier New" panose="02070309020205020404" pitchFamily="49" charset="0"/>
                <a:cs typeface="Courier New" panose="02070309020205020404" pitchFamily="49" charset="0"/>
              </a:rPr>
              <a:t>() </a:t>
            </a:r>
            <a:r>
              <a:rPr lang="en-GB" sz="1400" dirty="0" smtClean="0">
                <a:latin typeface="+mn-lt"/>
                <a:cs typeface="Courier New" panose="02070309020205020404" pitchFamily="49" charset="0"/>
              </a:rPr>
              <a:t>functions (it’s a bit squashed).</a:t>
            </a:r>
          </a:p>
          <a:p>
            <a:pPr lvl="0"/>
            <a:endParaRPr lang="en-GB" sz="1400" dirty="0">
              <a:latin typeface="+mn-lt"/>
              <a:cs typeface="Courier New" panose="02070309020205020404" pitchFamily="49" charset="0"/>
            </a:endParaRPr>
          </a:p>
          <a:p>
            <a:pPr lvl="0"/>
            <a:r>
              <a:rPr lang="en-GB" sz="1400" dirty="0" smtClean="0">
                <a:latin typeface="+mn-lt"/>
                <a:cs typeface="Courier New" panose="02070309020205020404" pitchFamily="49" charset="0"/>
              </a:rPr>
              <a:t>We open a file as before (note the bad coding practice, the code fails silently if </a:t>
            </a:r>
            <a:r>
              <a:rPr lang="en-GB" sz="1400" dirty="0" err="1" smtClean="0">
                <a:solidFill>
                  <a:srgbClr val="000000"/>
                </a:solidFill>
                <a:latin typeface="Courier New" panose="02070309020205020404" pitchFamily="49" charset="0"/>
                <a:cs typeface="Courier New" panose="02070309020205020404" pitchFamily="49" charset="0"/>
              </a:rPr>
              <a:t>fopen</a:t>
            </a:r>
            <a:r>
              <a:rPr lang="en-GB" sz="1400" dirty="0" smtClean="0">
                <a:solidFill>
                  <a:srgbClr val="000000"/>
                </a:solidFill>
                <a:latin typeface="Courier New" panose="02070309020205020404" pitchFamily="49" charset="0"/>
                <a:cs typeface="Courier New" panose="02070309020205020404" pitchFamily="49" charset="0"/>
              </a:rPr>
              <a:t>()</a:t>
            </a:r>
            <a:r>
              <a:rPr lang="en-GB" sz="1400" dirty="0" smtClean="0">
                <a:latin typeface="+mn-lt"/>
                <a:cs typeface="Courier New" panose="02070309020205020404" pitchFamily="49" charset="0"/>
              </a:rPr>
              <a:t> fails). </a:t>
            </a:r>
          </a:p>
          <a:p>
            <a:pPr lvl="0"/>
            <a:endParaRPr lang="en-GB" sz="1400" dirty="0">
              <a:latin typeface="+mn-lt"/>
              <a:cs typeface="Courier New" panose="02070309020205020404" pitchFamily="49" charset="0"/>
            </a:endParaRPr>
          </a:p>
          <a:p>
            <a:pPr lvl="0"/>
            <a:r>
              <a:rPr lang="en-GB" sz="1400" dirty="0" smtClean="0">
                <a:latin typeface="+mn-lt"/>
                <a:cs typeface="Courier New" panose="02070309020205020404" pitchFamily="49" charset="0"/>
              </a:rPr>
              <a:t>We use </a:t>
            </a:r>
            <a:r>
              <a:rPr lang="en-GB" sz="1400" dirty="0" err="1">
                <a:solidFill>
                  <a:srgbClr val="000000"/>
                </a:solidFill>
                <a:latin typeface="Courier New" panose="02070309020205020404" pitchFamily="49" charset="0"/>
                <a:cs typeface="Courier New" panose="02070309020205020404" pitchFamily="49" charset="0"/>
              </a:rPr>
              <a:t>fprintf</a:t>
            </a:r>
            <a:r>
              <a:rPr lang="en-GB" sz="1400" dirty="0" smtClean="0">
                <a:solidFill>
                  <a:srgbClr val="000000"/>
                </a:solidFill>
                <a:latin typeface="Courier New" panose="02070309020205020404" pitchFamily="49" charset="0"/>
                <a:cs typeface="Courier New" panose="02070309020205020404" pitchFamily="49" charset="0"/>
              </a:rPr>
              <a:t>()</a:t>
            </a:r>
            <a:r>
              <a:rPr lang="en-GB" sz="1400" dirty="0">
                <a:solidFill>
                  <a:srgbClr val="C2470C"/>
                </a:solidFill>
                <a:latin typeface="Arial" panose="020B0604020202020204"/>
                <a:cs typeface="Courier New" panose="02070309020205020404" pitchFamily="49" charset="0"/>
              </a:rPr>
              <a:t> </a:t>
            </a:r>
            <a:r>
              <a:rPr lang="en-GB" sz="1400" dirty="0" smtClean="0">
                <a:solidFill>
                  <a:srgbClr val="C2470C"/>
                </a:solidFill>
                <a:latin typeface="Arial" panose="020B0604020202020204"/>
                <a:cs typeface="Courier New" panose="02070309020205020404" pitchFamily="49" charset="0"/>
              </a:rPr>
              <a:t>to print 10 numbers and their squares to a file. Note how </a:t>
            </a:r>
            <a:r>
              <a:rPr lang="en-GB" sz="1400" dirty="0" err="1">
                <a:solidFill>
                  <a:srgbClr val="000000"/>
                </a:solidFill>
                <a:latin typeface="Courier New" panose="02070309020205020404" pitchFamily="49" charset="0"/>
                <a:cs typeface="Courier New" panose="02070309020205020404" pitchFamily="49" charset="0"/>
              </a:rPr>
              <a:t>fprintf</a:t>
            </a:r>
            <a:r>
              <a:rPr lang="en-GB" sz="1400" dirty="0">
                <a:solidFill>
                  <a:srgbClr val="000000"/>
                </a:solidFill>
                <a:latin typeface="Courier New" panose="02070309020205020404" pitchFamily="49" charset="0"/>
                <a:cs typeface="Courier New" panose="02070309020205020404" pitchFamily="49" charset="0"/>
              </a:rPr>
              <a:t>()</a:t>
            </a:r>
            <a:r>
              <a:rPr lang="en-GB" sz="1400" dirty="0">
                <a:solidFill>
                  <a:srgbClr val="C2470C"/>
                </a:solidFill>
                <a:latin typeface="Arial" panose="020B0604020202020204"/>
                <a:cs typeface="Courier New" panose="02070309020205020404" pitchFamily="49" charset="0"/>
              </a:rPr>
              <a:t> </a:t>
            </a:r>
            <a:r>
              <a:rPr lang="en-GB" sz="1400" dirty="0" smtClean="0">
                <a:solidFill>
                  <a:srgbClr val="C2470C"/>
                </a:solidFill>
                <a:latin typeface="Arial" panose="020B0604020202020204"/>
                <a:cs typeface="Courier New" panose="02070309020205020404" pitchFamily="49" charset="0"/>
              </a:rPr>
              <a:t>works like </a:t>
            </a:r>
            <a:r>
              <a:rPr lang="en-GB" sz="1400" dirty="0" err="1" smtClean="0">
                <a:solidFill>
                  <a:srgbClr val="000000"/>
                </a:solidFill>
                <a:latin typeface="Courier New" panose="02070309020205020404" pitchFamily="49" charset="0"/>
                <a:cs typeface="Courier New" panose="02070309020205020404" pitchFamily="49" charset="0"/>
              </a:rPr>
              <a:t>printf</a:t>
            </a:r>
            <a:r>
              <a:rPr lang="en-GB" sz="1400" dirty="0" smtClean="0">
                <a:solidFill>
                  <a:srgbClr val="000000"/>
                </a:solidFill>
                <a:latin typeface="Courier New" panose="02070309020205020404" pitchFamily="49" charset="0"/>
                <a:cs typeface="Courier New" panose="02070309020205020404" pitchFamily="49" charset="0"/>
              </a:rPr>
              <a:t>()</a:t>
            </a:r>
            <a:endParaRPr lang="en-GB" sz="1400" dirty="0">
              <a:solidFill>
                <a:srgbClr val="C2470C"/>
              </a:solidFill>
              <a:latin typeface="Arial" panose="020B0604020202020204"/>
              <a:cs typeface="Courier New" panose="02070309020205020404" pitchFamily="49" charset="0"/>
            </a:endParaRP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We close the file and reopen it. </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We then use </a:t>
            </a:r>
            <a:r>
              <a:rPr lang="en-GB" sz="1400" dirty="0" err="1" smtClean="0">
                <a:solidFill>
                  <a:srgbClr val="000000"/>
                </a:solidFill>
                <a:latin typeface="Courier New" panose="02070309020205020404" pitchFamily="49" charset="0"/>
                <a:cs typeface="Courier New" panose="02070309020205020404" pitchFamily="49" charset="0"/>
              </a:rPr>
              <a:t>fscanf</a:t>
            </a:r>
            <a:r>
              <a:rPr lang="en-GB" sz="1400" dirty="0" smtClean="0">
                <a:solidFill>
                  <a:srgbClr val="000000"/>
                </a:solidFill>
                <a:latin typeface="Courier New" panose="02070309020205020404" pitchFamily="49" charset="0"/>
                <a:cs typeface="Courier New" panose="02070309020205020404" pitchFamily="49" charset="0"/>
              </a:rPr>
              <a:t>() </a:t>
            </a:r>
            <a:r>
              <a:rPr lang="en-GB" sz="1400" dirty="0" smtClean="0">
                <a:latin typeface="+mn-lt"/>
                <a:cs typeface="Courier New" panose="02070309020205020404" pitchFamily="49" charset="0"/>
              </a:rPr>
              <a:t>to read in our outputted numbers. </a:t>
            </a:r>
          </a:p>
          <a:p>
            <a:pPr lvl="0"/>
            <a:endParaRPr lang="en-GB" sz="1400" dirty="0">
              <a:latin typeface="+mn-lt"/>
              <a:cs typeface="Courier New" panose="02070309020205020404" pitchFamily="49" charset="0"/>
            </a:endParaRPr>
          </a:p>
          <a:p>
            <a:pPr lvl="0"/>
            <a:r>
              <a:rPr lang="en-GB" sz="1400" dirty="0" smtClean="0">
                <a:latin typeface="+mn-lt"/>
                <a:cs typeface="Courier New" panose="02070309020205020404" pitchFamily="49" charset="0"/>
              </a:rPr>
              <a:t>Finally we perform a difference of these and print out to screen. </a:t>
            </a:r>
          </a:p>
        </p:txBody>
      </p:sp>
      <p:sp>
        <p:nvSpPr>
          <p:cNvPr id="4" name="TextBox 3"/>
          <p:cNvSpPr txBox="1"/>
          <p:nvPr/>
        </p:nvSpPr>
        <p:spPr>
          <a:xfrm>
            <a:off x="3707904" y="1268760"/>
            <a:ext cx="5593952" cy="5078313"/>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FILE *fp;</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char filename[200], mode[4];</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int index[10], square[10];</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printf(“\nEnter your file: “), gets(filename);</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printf(“\nEnter a file mode: “), gets(mode);</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if((fp=fopen(filename, mode)) == NULL) exit(1);</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for(int i=0; i&lt;10; i++)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fprintf(fp, “%d %d”, i, i*i);</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fclose(fp);</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fp=fopen(filename</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mode);</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for(int i=0; i&lt;10; i++)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fscanf(fp</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“%d %d”,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&amp;index[i], &amp;square[i]);</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for(int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i=0; i&lt;10; i++)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fprintf(fp, “%d %d”,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i-index[i],(i*i)-squared[i]);</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466189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Working with memory</a:t>
            </a:r>
            <a:endParaRPr lang="en-GB" b="1" dirty="0">
              <a:solidFill>
                <a:schemeClr val="bg1"/>
              </a:solidFill>
              <a:latin typeface="Arial" panose="020B0604020202020204" pitchFamily="34" charset="0"/>
            </a:endParaRPr>
          </a:p>
        </p:txBody>
      </p:sp>
      <p:sp>
        <p:nvSpPr>
          <p:cNvPr id="3" name="TextBox 2"/>
          <p:cNvSpPr txBox="1"/>
          <p:nvPr/>
        </p:nvSpPr>
        <p:spPr>
          <a:xfrm>
            <a:off x="611560" y="1844824"/>
            <a:ext cx="3312368" cy="3754874"/>
          </a:xfrm>
          <a:prstGeom prst="rect">
            <a:avLst/>
          </a:prstGeom>
          <a:noFill/>
        </p:spPr>
        <p:txBody>
          <a:bodyPr wrap="square" rtlCol="0">
            <a:spAutoFit/>
          </a:bodyPr>
          <a:lstStyle/>
          <a:p>
            <a:pPr lvl="0" algn="just"/>
            <a:r>
              <a:rPr lang="en-GB" sz="1400" dirty="0" smtClean="0">
                <a:solidFill>
                  <a:srgbClr val="C2470C"/>
                </a:solidFill>
                <a:latin typeface="Arial" panose="020B0604020202020204"/>
                <a:cs typeface="Courier New" panose="02070309020205020404" pitchFamily="49" charset="0"/>
              </a:rPr>
              <a:t>Up until now all of our example codes have allocated </a:t>
            </a:r>
            <a:r>
              <a:rPr lang="en-GB" sz="1400" i="1" dirty="0" smtClean="0">
                <a:solidFill>
                  <a:srgbClr val="C2470C"/>
                </a:solidFill>
                <a:latin typeface="Arial" panose="020B0604020202020204"/>
                <a:cs typeface="Courier New" panose="02070309020205020404" pitchFamily="49" charset="0"/>
              </a:rPr>
              <a:t>static memory.</a:t>
            </a:r>
          </a:p>
          <a:p>
            <a:pPr lvl="0" algn="just"/>
            <a:r>
              <a:rPr lang="en-GB" sz="1400" dirty="0" smtClean="0">
                <a:solidFill>
                  <a:srgbClr val="C2470C"/>
                </a:solidFill>
                <a:latin typeface="Arial" panose="020B0604020202020204"/>
                <a:cs typeface="Courier New" panose="02070309020205020404" pitchFamily="49" charset="0"/>
              </a:rPr>
              <a:t>By this we mean that when we write our code we declare how much memory we need for particular variables or arrays.</a:t>
            </a:r>
          </a:p>
          <a:p>
            <a:pPr lvl="0" algn="just"/>
            <a:endParaRPr lang="en-GB" sz="1400" dirty="0">
              <a:solidFill>
                <a:srgbClr val="C2470C"/>
              </a:solidFill>
              <a:latin typeface="Arial" panose="020B0604020202020204"/>
              <a:cs typeface="Courier New" panose="02070309020205020404" pitchFamily="49" charset="0"/>
            </a:endParaRPr>
          </a:p>
          <a:p>
            <a:pPr lvl="0" algn="just"/>
            <a:r>
              <a:rPr lang="en-GB" sz="1400" dirty="0" smtClean="0">
                <a:solidFill>
                  <a:srgbClr val="C2470C"/>
                </a:solidFill>
                <a:latin typeface="Arial" panose="020B0604020202020204"/>
                <a:cs typeface="Courier New" panose="02070309020205020404" pitchFamily="49" charset="0"/>
              </a:rPr>
              <a:t>However there might be instances where we don’t know how much memory we need until we run the code. For example we might want to read a file into our code that is updated on a daily basis, the files length might be different on different days. </a:t>
            </a:r>
          </a:p>
          <a:p>
            <a:pPr lvl="0" algn="just"/>
            <a:endParaRPr lang="en-GB" sz="1400" dirty="0">
              <a:solidFill>
                <a:srgbClr val="C2470C"/>
              </a:solidFill>
              <a:latin typeface="Arial" panose="020B0604020202020204"/>
              <a:cs typeface="Courier New" panose="02070309020205020404" pitchFamily="49" charset="0"/>
            </a:endParaRPr>
          </a:p>
          <a:p>
            <a:pPr lvl="0" algn="just"/>
            <a:r>
              <a:rPr lang="en-GB" sz="1400" dirty="0" smtClean="0">
                <a:solidFill>
                  <a:srgbClr val="C2470C"/>
                </a:solidFill>
                <a:latin typeface="Arial" panose="020B0604020202020204"/>
                <a:cs typeface="Courier New" panose="02070309020205020404" pitchFamily="49" charset="0"/>
              </a:rPr>
              <a:t>C provides a process for allocating memory at </a:t>
            </a:r>
            <a:r>
              <a:rPr lang="en-GB" sz="1400" i="1" dirty="0" smtClean="0">
                <a:solidFill>
                  <a:srgbClr val="C2470C"/>
                </a:solidFill>
                <a:latin typeface="Arial" panose="020B0604020202020204"/>
                <a:cs typeface="Courier New" panose="02070309020205020404" pitchFamily="49" charset="0"/>
              </a:rPr>
              <a:t>runtime</a:t>
            </a:r>
            <a:r>
              <a:rPr lang="en-GB" sz="1400" dirty="0" smtClean="0">
                <a:solidFill>
                  <a:srgbClr val="C2470C"/>
                </a:solidFill>
                <a:latin typeface="Arial" panose="020B0604020202020204"/>
                <a:cs typeface="Courier New" panose="02070309020205020404" pitchFamily="49" charset="0"/>
              </a:rPr>
              <a:t>. This is called </a:t>
            </a:r>
            <a:r>
              <a:rPr lang="en-GB" sz="1400" i="1" dirty="0" smtClean="0">
                <a:solidFill>
                  <a:srgbClr val="C2470C"/>
                </a:solidFill>
                <a:latin typeface="Arial" panose="020B0604020202020204"/>
                <a:cs typeface="Courier New" panose="02070309020205020404" pitchFamily="49" charset="0"/>
              </a:rPr>
              <a:t>dynamic memory allocation</a:t>
            </a:r>
            <a:r>
              <a:rPr lang="en-GB" sz="1400" dirty="0" smtClean="0">
                <a:solidFill>
                  <a:srgbClr val="C2470C"/>
                </a:solidFill>
                <a:latin typeface="Arial" panose="020B0604020202020204"/>
                <a:cs typeface="Courier New" panose="02070309020205020404" pitchFamily="49" charset="0"/>
              </a:rPr>
              <a:t>.</a:t>
            </a:r>
            <a:endParaRPr lang="en-GB" sz="1400" dirty="0">
              <a:solidFill>
                <a:srgbClr val="C2470C"/>
              </a:solidFill>
              <a:latin typeface="Arial" panose="020B0604020202020204"/>
              <a:cs typeface="Courier New" panose="02070309020205020404" pitchFamily="49" charset="0"/>
            </a:endParaRPr>
          </a:p>
        </p:txBody>
      </p:sp>
      <p:sp>
        <p:nvSpPr>
          <p:cNvPr id="2" name="Rectangle 1"/>
          <p:cNvSpPr/>
          <p:nvPr/>
        </p:nvSpPr>
        <p:spPr>
          <a:xfrm>
            <a:off x="1619672" y="6021288"/>
            <a:ext cx="4896544" cy="307777"/>
          </a:xfrm>
          <a:prstGeom prst="rect">
            <a:avLst/>
          </a:prstGeom>
        </p:spPr>
        <p:txBody>
          <a:bodyPr wrap="square">
            <a:spAutoFit/>
          </a:bodyPr>
          <a:lstStyle/>
          <a:p>
            <a:r>
              <a:rPr lang="en-GB" sz="1400" dirty="0">
                <a:latin typeface="+mn-lt"/>
                <a:hlinkClick r:id="rId3"/>
              </a:rPr>
              <a:t>https://</a:t>
            </a:r>
            <a:r>
              <a:rPr lang="en-GB" sz="1400" dirty="0" smtClean="0">
                <a:latin typeface="+mn-lt"/>
                <a:hlinkClick r:id="rId3"/>
              </a:rPr>
              <a:t>en.wikipedia.org/wiki/C_dynamic_memory_allocation</a:t>
            </a:r>
            <a:r>
              <a:rPr lang="en-GB" sz="1400" dirty="0" smtClean="0">
                <a:latin typeface="+mn-lt"/>
              </a:rPr>
              <a:t> </a:t>
            </a:r>
            <a:endParaRPr lang="en-GB" sz="1400" dirty="0">
              <a:latin typeface="+mn-lt"/>
            </a:endParaRPr>
          </a:p>
        </p:txBody>
      </p:sp>
      <p:pic>
        <p:nvPicPr>
          <p:cNvPr id="31746" name="Picture 2" descr="Computer Memory Chi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2271643"/>
            <a:ext cx="4166741" cy="2777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73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Working with memory</a:t>
            </a:r>
            <a:endParaRPr lang="en-GB" b="1" dirty="0">
              <a:solidFill>
                <a:schemeClr val="bg1"/>
              </a:solidFill>
              <a:latin typeface="Arial" panose="020B0604020202020204" pitchFamily="34" charset="0"/>
            </a:endParaRPr>
          </a:p>
        </p:txBody>
      </p:sp>
      <p:sp>
        <p:nvSpPr>
          <p:cNvPr id="3" name="TextBox 2"/>
          <p:cNvSpPr txBox="1"/>
          <p:nvPr/>
        </p:nvSpPr>
        <p:spPr>
          <a:xfrm>
            <a:off x="395536" y="1340768"/>
            <a:ext cx="3600400" cy="5047536"/>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Lets return to our example code from Lecture two. We can modify this code so that is askes the user how many areas they want to calculate and then dynamically allocates memory for them.</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We start by declaring two pointers:</a:t>
            </a:r>
          </a:p>
          <a:p>
            <a:pPr lvl="0"/>
            <a:endParaRPr lang="en-GB" sz="1400" dirty="0">
              <a:solidFill>
                <a:srgbClr val="C2470C"/>
              </a:solidFill>
              <a:latin typeface="Arial" panose="020B0604020202020204"/>
              <a:cs typeface="Courier New" panose="02070309020205020404" pitchFamily="49" charset="0"/>
            </a:endParaRPr>
          </a:p>
          <a:p>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a:t>
            </a:r>
            <a:endPar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We then use </a:t>
            </a:r>
            <a:r>
              <a:rPr lang="en-GB" sz="1400" dirty="0" err="1" smtClean="0">
                <a:solidFill>
                  <a:srgbClr val="000000"/>
                </a:solidFill>
                <a:latin typeface="Courier New" panose="02070309020205020404" pitchFamily="49" charset="0"/>
                <a:cs typeface="Courier New" panose="02070309020205020404" pitchFamily="49" charset="0"/>
              </a:rPr>
              <a:t>scanf</a:t>
            </a:r>
            <a:r>
              <a:rPr lang="en-GB" sz="1400" dirty="0" smtClean="0">
                <a:solidFill>
                  <a:srgbClr val="000000"/>
                </a:solidFill>
                <a:latin typeface="Courier New" panose="02070309020205020404" pitchFamily="49" charset="0"/>
                <a:cs typeface="Courier New" panose="02070309020205020404" pitchFamily="49" charset="0"/>
              </a:rPr>
              <a:t>() </a:t>
            </a:r>
            <a:r>
              <a:rPr lang="en-GB" sz="1400" dirty="0" smtClean="0">
                <a:solidFill>
                  <a:srgbClr val="C2470C"/>
                </a:solidFill>
                <a:latin typeface="Arial" panose="020B0604020202020204"/>
                <a:cs typeface="Courier New" panose="02070309020205020404" pitchFamily="49" charset="0"/>
              </a:rPr>
              <a:t>to get the number of circles the user wants to work with.</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We then use </a:t>
            </a:r>
            <a:r>
              <a:rPr lang="en-GB" sz="1400" dirty="0" err="1" smtClean="0">
                <a:solidFill>
                  <a:srgbClr val="000000"/>
                </a:solidFill>
                <a:latin typeface="Courier New" panose="02070309020205020404" pitchFamily="49" charset="0"/>
                <a:cs typeface="Courier New" panose="02070309020205020404" pitchFamily="49" charset="0"/>
              </a:rPr>
              <a:t>malloc</a:t>
            </a:r>
            <a:r>
              <a:rPr lang="en-GB" sz="1400" dirty="0" smtClean="0">
                <a:solidFill>
                  <a:srgbClr val="000000"/>
                </a:solidFill>
                <a:latin typeface="Courier New" panose="02070309020205020404" pitchFamily="49" charset="0"/>
                <a:cs typeface="Courier New" panose="02070309020205020404" pitchFamily="49" charset="0"/>
              </a:rPr>
              <a:t>()</a:t>
            </a:r>
            <a:r>
              <a:rPr lang="en-GB" sz="1400" dirty="0" smtClean="0">
                <a:solidFill>
                  <a:srgbClr val="C2470C"/>
                </a:solidFill>
                <a:latin typeface="Arial" panose="020B0604020202020204"/>
                <a:cs typeface="Courier New" panose="02070309020205020404" pitchFamily="49" charset="0"/>
              </a:rPr>
              <a:t> to allocate the memory that we need. </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After this we use </a:t>
            </a:r>
            <a:r>
              <a:rPr lang="en-GB" sz="1400" dirty="0" err="1">
                <a:solidFill>
                  <a:srgbClr val="000000"/>
                </a:solidFill>
                <a:latin typeface="Courier New" panose="02070309020205020404" pitchFamily="49" charset="0"/>
                <a:cs typeface="Courier New" panose="02070309020205020404" pitchFamily="49" charset="0"/>
              </a:rPr>
              <a:t>scanf</a:t>
            </a:r>
            <a:r>
              <a:rPr lang="en-GB" sz="1400" dirty="0" smtClean="0">
                <a:solidFill>
                  <a:srgbClr val="000000"/>
                </a:solidFill>
                <a:latin typeface="Courier New" panose="02070309020205020404" pitchFamily="49" charset="0"/>
                <a:cs typeface="Courier New" panose="02070309020205020404" pitchFamily="49" charset="0"/>
              </a:rPr>
              <a:t>() </a:t>
            </a:r>
            <a:r>
              <a:rPr lang="en-GB" sz="1400" dirty="0" smtClean="0">
                <a:latin typeface="+mn-lt"/>
                <a:cs typeface="Courier New" panose="02070309020205020404" pitchFamily="49" charset="0"/>
              </a:rPr>
              <a:t>to get the radii from the user.</a:t>
            </a:r>
          </a:p>
          <a:p>
            <a:pPr lvl="0"/>
            <a:endParaRPr lang="en-GB" sz="1400" dirty="0">
              <a:latin typeface="+mn-lt"/>
              <a:cs typeface="Courier New" panose="02070309020205020404" pitchFamily="49" charset="0"/>
            </a:endParaRPr>
          </a:p>
          <a:p>
            <a:pPr lvl="0"/>
            <a:r>
              <a:rPr lang="en-GB" sz="1400" dirty="0" smtClean="0">
                <a:latin typeface="+mn-lt"/>
                <a:cs typeface="Courier New" panose="02070309020205020404" pitchFamily="49" charset="0"/>
              </a:rPr>
              <a:t>This time we accumulate directly to </a:t>
            </a:r>
            <a:r>
              <a:rPr lang="en-GB" sz="1400" dirty="0" err="1" smtClean="0">
                <a:solidFill>
                  <a:srgbClr val="000000"/>
                </a:solidFill>
                <a:latin typeface="Courier New" panose="02070309020205020404" pitchFamily="49" charset="0"/>
                <a:cs typeface="Courier New" panose="02070309020205020404" pitchFamily="49" charset="0"/>
              </a:rPr>
              <a:t>total_area</a:t>
            </a:r>
            <a:endParaRPr lang="en-GB" sz="1400" dirty="0" smtClean="0">
              <a:solidFill>
                <a:srgbClr val="000000"/>
              </a:solidFill>
              <a:latin typeface="Courier New" panose="02070309020205020404" pitchFamily="49" charset="0"/>
              <a:cs typeface="Courier New" panose="02070309020205020404" pitchFamily="49" charset="0"/>
            </a:endParaRPr>
          </a:p>
          <a:p>
            <a:pPr lvl="0"/>
            <a:endParaRPr lang="en-GB" sz="1400" dirty="0">
              <a:latin typeface="+mn-lt"/>
              <a:cs typeface="Courier New" panose="02070309020205020404" pitchFamily="49" charset="0"/>
            </a:endParaRPr>
          </a:p>
          <a:p>
            <a:pPr lvl="0"/>
            <a:r>
              <a:rPr lang="en-GB" sz="1400" dirty="0" smtClean="0">
                <a:latin typeface="+mn-lt"/>
                <a:cs typeface="Courier New" panose="02070309020205020404" pitchFamily="49" charset="0"/>
              </a:rPr>
              <a:t>Finally we </a:t>
            </a:r>
            <a:r>
              <a:rPr lang="en-GB" sz="1400" dirty="0" smtClean="0">
                <a:solidFill>
                  <a:srgbClr val="000000"/>
                </a:solidFill>
                <a:latin typeface="Courier New" panose="02070309020205020404" pitchFamily="49" charset="0"/>
                <a:cs typeface="Courier New" panose="02070309020205020404" pitchFamily="49" charset="0"/>
              </a:rPr>
              <a:t>free()</a:t>
            </a:r>
            <a:r>
              <a:rPr lang="en-GB" sz="1400" dirty="0" smtClean="0">
                <a:latin typeface="+mn-lt"/>
                <a:cs typeface="Courier New" panose="02070309020205020404" pitchFamily="49" charset="0"/>
              </a:rPr>
              <a:t>our allocated memory.</a:t>
            </a:r>
            <a:endParaRPr lang="en-GB" sz="1400" dirty="0">
              <a:latin typeface="+mn-lt"/>
              <a:cs typeface="Courier New" panose="02070309020205020404" pitchFamily="49" charset="0"/>
            </a:endParaRPr>
          </a:p>
        </p:txBody>
      </p:sp>
      <p:sp>
        <p:nvSpPr>
          <p:cNvPr id="6" name="TextBox 5"/>
          <p:cNvSpPr txBox="1"/>
          <p:nvPr/>
        </p:nvSpPr>
        <p:spPr>
          <a:xfrm>
            <a:off x="4211960" y="1259977"/>
            <a:ext cx="4824536" cy="5209118"/>
          </a:xfrm>
          <a:prstGeom prst="rect">
            <a:avLst/>
          </a:prstGeom>
          <a:noFill/>
        </p:spPr>
        <p:txBody>
          <a:bodyPr wrap="square" rtlCol="0">
            <a:spAutoFit/>
          </a:bodyPr>
          <a:lstStyle/>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&lt;stdlib.h&gt;</a:t>
            </a:r>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radius); </a:t>
            </a:r>
          </a:p>
          <a:p>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int i=0, number_of_circles=0;</a:t>
            </a: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a:t>
            </a: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total_area=0;</a:t>
            </a:r>
          </a:p>
          <a:p>
            <a:endPar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printf(“\nEnter the number of circles to calculate:\t”);</a:t>
            </a:r>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scanf(“%d”, &amp;number_of_circles);</a:t>
            </a:r>
          </a:p>
          <a:p>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radius=(float *)malloc(number_of_circles*sizeof(float));</a:t>
            </a: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a:t>
            </a:r>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nEnter </a:t>
            </a:r>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the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radii:\n”);</a:t>
            </a:r>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for(i=0; i&lt;number_of_circles; i++) scanf(“%f”, &amp;radius[i]);</a:t>
            </a:r>
          </a:p>
          <a:p>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i=0;</a:t>
            </a:r>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while(i&lt;number_of_circles) {</a:t>
            </a: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area_of_circle(radius[i]);</a:t>
            </a: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a:t>
            </a: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printf(“\nTotal area is:\t%f\n”, total_area);</a:t>
            </a: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free(radius);</a:t>
            </a: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free(area);</a:t>
            </a: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 {</a:t>
            </a: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 = PI * radius * radius;</a:t>
            </a:r>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 area;</a:t>
            </a:r>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410926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Working with memory – </a:t>
            </a:r>
            <a:r>
              <a:rPr lang="en-GB" b="1" dirty="0" err="1" smtClean="0">
                <a:solidFill>
                  <a:schemeClr val="bg1"/>
                </a:solidFill>
                <a:latin typeface="Arial" panose="020B0604020202020204" pitchFamily="34" charset="0"/>
              </a:rPr>
              <a:t>malloc</a:t>
            </a:r>
            <a:r>
              <a:rPr lang="en-GB" b="1" dirty="0" smtClean="0">
                <a:solidFill>
                  <a:schemeClr val="bg1"/>
                </a:solidFill>
                <a:latin typeface="Arial" panose="020B0604020202020204" pitchFamily="34" charset="0"/>
              </a:rPr>
              <a:t>()</a:t>
            </a:r>
            <a:endParaRPr lang="en-GB" b="1" dirty="0">
              <a:solidFill>
                <a:schemeClr val="bg1"/>
              </a:solidFill>
              <a:latin typeface="Arial" panose="020B0604020202020204" pitchFamily="34" charset="0"/>
            </a:endParaRPr>
          </a:p>
        </p:txBody>
      </p:sp>
      <p:sp>
        <p:nvSpPr>
          <p:cNvPr id="3" name="TextBox 2"/>
          <p:cNvSpPr txBox="1"/>
          <p:nvPr/>
        </p:nvSpPr>
        <p:spPr>
          <a:xfrm>
            <a:off x="683568" y="1700808"/>
            <a:ext cx="3456384" cy="4185761"/>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Lets take a closer look at </a:t>
            </a:r>
            <a:r>
              <a:rPr lang="en-GB" sz="1400" dirty="0" err="1" smtClean="0">
                <a:solidFill>
                  <a:srgbClr val="000000"/>
                </a:solidFill>
                <a:latin typeface="Courier New" panose="02070309020205020404" pitchFamily="49" charset="0"/>
                <a:cs typeface="Courier New" panose="02070309020205020404" pitchFamily="49" charset="0"/>
              </a:rPr>
              <a:t>malloc</a:t>
            </a:r>
            <a:r>
              <a:rPr lang="en-GB" sz="1400" dirty="0" smtClean="0">
                <a:solidFill>
                  <a:srgbClr val="000000"/>
                </a:solidFill>
                <a:latin typeface="Courier New" panose="02070309020205020404" pitchFamily="49" charset="0"/>
                <a:cs typeface="Courier New" panose="02070309020205020404" pitchFamily="49" charset="0"/>
              </a:rPr>
              <a:t>()</a:t>
            </a:r>
          </a:p>
          <a:p>
            <a:pPr lvl="0"/>
            <a:endParaRPr lang="en-GB" sz="1400" dirty="0" smtClean="0">
              <a:solidFill>
                <a:srgbClr val="C2470C"/>
              </a:solidFill>
              <a:latin typeface="Arial" panose="020B0604020202020204"/>
              <a:cs typeface="Courier New" panose="02070309020205020404" pitchFamily="49" charset="0"/>
            </a:endParaRPr>
          </a:p>
          <a:p>
            <a:r>
              <a:rPr lang="en-GB" sz="1400" dirty="0" smtClean="0">
                <a:solidFill>
                  <a:srgbClr val="C2470C"/>
                </a:solidFill>
                <a:latin typeface="Arial" panose="020B0604020202020204"/>
                <a:cs typeface="Courier New" panose="02070309020205020404" pitchFamily="49" charset="0"/>
              </a:rPr>
              <a:t>Both </a:t>
            </a:r>
            <a:r>
              <a:rPr lang="en-GB" sz="1400" dirty="0" err="1">
                <a:solidFill>
                  <a:srgbClr val="000000"/>
                </a:solidFill>
                <a:latin typeface="Courier New" panose="02070309020205020404" pitchFamily="49" charset="0"/>
                <a:cs typeface="Courier New" panose="02070309020205020404" pitchFamily="49" charset="0"/>
              </a:rPr>
              <a:t>malloc</a:t>
            </a:r>
            <a:r>
              <a:rPr lang="en-GB" sz="1400" dirty="0" smtClean="0">
                <a:solidFill>
                  <a:srgbClr val="000000"/>
                </a:solidFill>
                <a:latin typeface="Courier New" panose="02070309020205020404" pitchFamily="49" charset="0"/>
                <a:cs typeface="Courier New" panose="02070309020205020404" pitchFamily="49" charset="0"/>
              </a:rPr>
              <a:t>()</a:t>
            </a:r>
            <a:r>
              <a:rPr lang="en-GB" sz="1400" dirty="0" smtClean="0">
                <a:solidFill>
                  <a:srgbClr val="C2470C"/>
                </a:solidFill>
                <a:latin typeface="Arial" panose="020B0604020202020204"/>
                <a:cs typeface="Courier New" panose="02070309020205020404" pitchFamily="49" charset="0"/>
              </a:rPr>
              <a:t>and </a:t>
            </a:r>
            <a:r>
              <a:rPr lang="en-GB" sz="1400" dirty="0" smtClean="0">
                <a:solidFill>
                  <a:srgbClr val="000000"/>
                </a:solidFill>
                <a:latin typeface="Courier New" panose="02070309020205020404" pitchFamily="49" charset="0"/>
                <a:cs typeface="Courier New" panose="02070309020205020404" pitchFamily="49" charset="0"/>
              </a:rPr>
              <a:t>free()</a:t>
            </a:r>
            <a:r>
              <a:rPr lang="en-GB" sz="1400" dirty="0" smtClean="0">
                <a:solidFill>
                  <a:srgbClr val="C2470C"/>
                </a:solidFill>
                <a:latin typeface="Arial" panose="020B0604020202020204"/>
                <a:cs typeface="Courier New" panose="02070309020205020404" pitchFamily="49" charset="0"/>
              </a:rPr>
              <a:t> are defined in </a:t>
            </a:r>
            <a:r>
              <a:rPr lang="en-GB" sz="1400" dirty="0" err="1" smtClean="0">
                <a:solidFill>
                  <a:srgbClr val="000000"/>
                </a:solidFill>
                <a:latin typeface="Courier New" panose="02070309020205020404" pitchFamily="49" charset="0"/>
                <a:cs typeface="Courier New" panose="02070309020205020404" pitchFamily="49" charset="0"/>
              </a:rPr>
              <a:t>stdlib.h</a:t>
            </a:r>
            <a:r>
              <a:rPr lang="en-GB" sz="1400" dirty="0" smtClean="0">
                <a:solidFill>
                  <a:srgbClr val="C2470C"/>
                </a:solidFill>
                <a:latin typeface="Arial" panose="020B0604020202020204"/>
                <a:cs typeface="Courier New" panose="02070309020205020404" pitchFamily="49" charset="0"/>
              </a:rPr>
              <a:t>, so this must be included into your code to use them.</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The function prototype for </a:t>
            </a:r>
            <a:r>
              <a:rPr lang="en-GB" sz="1400" dirty="0" err="1" smtClean="0">
                <a:solidFill>
                  <a:srgbClr val="000000"/>
                </a:solidFill>
                <a:latin typeface="Courier New" panose="02070309020205020404" pitchFamily="49" charset="0"/>
                <a:cs typeface="Courier New" panose="02070309020205020404" pitchFamily="49" charset="0"/>
              </a:rPr>
              <a:t>malloc</a:t>
            </a:r>
            <a:r>
              <a:rPr lang="en-GB" sz="1400" dirty="0" smtClean="0">
                <a:solidFill>
                  <a:srgbClr val="000000"/>
                </a:solidFill>
                <a:latin typeface="Courier New" panose="02070309020205020404" pitchFamily="49" charset="0"/>
                <a:cs typeface="Courier New" panose="02070309020205020404" pitchFamily="49" charset="0"/>
              </a:rPr>
              <a:t>() </a:t>
            </a:r>
            <a:r>
              <a:rPr lang="en-GB" sz="1400" dirty="0" smtClean="0">
                <a:solidFill>
                  <a:srgbClr val="C2470C"/>
                </a:solidFill>
                <a:latin typeface="Arial" panose="020B0604020202020204"/>
                <a:cs typeface="Courier New" panose="02070309020205020404" pitchFamily="49" charset="0"/>
              </a:rPr>
              <a:t>is:</a:t>
            </a:r>
          </a:p>
          <a:p>
            <a:pPr lvl="0"/>
            <a:endParaRPr lang="en-GB" sz="1400" dirty="0">
              <a:solidFill>
                <a:srgbClr val="C2470C"/>
              </a:solidFill>
              <a:latin typeface="Arial" panose="020B0604020202020204"/>
              <a:cs typeface="Courier New" panose="02070309020205020404" pitchFamily="49" charset="0"/>
            </a:endParaRPr>
          </a:p>
          <a:p>
            <a:pPr lvl="0"/>
            <a:r>
              <a:rPr lang="en-GB" sz="1400" dirty="0">
                <a:solidFill>
                  <a:srgbClr val="000000"/>
                </a:solidFill>
                <a:latin typeface="Courier New" panose="02070309020205020404" pitchFamily="49" charset="0"/>
                <a:cs typeface="Courier New" panose="02070309020205020404" pitchFamily="49" charset="0"/>
              </a:rPr>
              <a:t>v</a:t>
            </a:r>
            <a:r>
              <a:rPr lang="en-GB" sz="1400" dirty="0" smtClean="0">
                <a:solidFill>
                  <a:srgbClr val="000000"/>
                </a:solidFill>
                <a:latin typeface="Courier New" panose="02070309020205020404" pitchFamily="49" charset="0"/>
                <a:cs typeface="Courier New" panose="02070309020205020404" pitchFamily="49" charset="0"/>
              </a:rPr>
              <a:t>oid *</a:t>
            </a:r>
            <a:r>
              <a:rPr lang="en-GB" sz="1400" dirty="0" err="1" smtClean="0">
                <a:solidFill>
                  <a:srgbClr val="000000"/>
                </a:solidFill>
                <a:latin typeface="Courier New" panose="02070309020205020404" pitchFamily="49" charset="0"/>
                <a:cs typeface="Courier New" panose="02070309020205020404" pitchFamily="49" charset="0"/>
              </a:rPr>
              <a:t>malloc</a:t>
            </a:r>
            <a:r>
              <a:rPr lang="en-GB" sz="1400" dirty="0" smtClean="0">
                <a:solidFill>
                  <a:srgbClr val="000000"/>
                </a:solidFill>
                <a:latin typeface="Courier New" panose="02070309020205020404" pitchFamily="49" charset="0"/>
                <a:cs typeface="Courier New" panose="02070309020205020404" pitchFamily="49" charset="0"/>
              </a:rPr>
              <a:t>(</a:t>
            </a:r>
            <a:r>
              <a:rPr lang="en-GB" sz="1400" dirty="0" err="1" smtClean="0">
                <a:solidFill>
                  <a:srgbClr val="000000"/>
                </a:solidFill>
                <a:latin typeface="Courier New" panose="02070309020205020404" pitchFamily="49" charset="0"/>
                <a:cs typeface="Courier New" panose="02070309020205020404" pitchFamily="49" charset="0"/>
              </a:rPr>
              <a:t>size_t</a:t>
            </a:r>
            <a:r>
              <a:rPr lang="en-GB" sz="1400" dirty="0" smtClean="0">
                <a:solidFill>
                  <a:srgbClr val="000000"/>
                </a:solidFill>
                <a:latin typeface="Courier New" panose="02070309020205020404" pitchFamily="49" charset="0"/>
                <a:cs typeface="Courier New" panose="02070309020205020404" pitchFamily="49" charset="0"/>
              </a:rPr>
              <a:t> </a:t>
            </a:r>
            <a:r>
              <a:rPr lang="en-GB" sz="1400" dirty="0" err="1" smtClean="0">
                <a:solidFill>
                  <a:srgbClr val="000000"/>
                </a:solidFill>
                <a:latin typeface="Courier New" panose="02070309020205020404" pitchFamily="49" charset="0"/>
                <a:cs typeface="Courier New" panose="02070309020205020404" pitchFamily="49" charset="0"/>
              </a:rPr>
              <a:t>num</a:t>
            </a:r>
            <a:r>
              <a:rPr lang="en-GB" sz="1400" dirty="0" smtClean="0">
                <a:solidFill>
                  <a:srgbClr val="000000"/>
                </a:solidFill>
                <a:latin typeface="Courier New" panose="02070309020205020404" pitchFamily="49" charset="0"/>
                <a:cs typeface="Courier New" panose="02070309020205020404" pitchFamily="49" charset="0"/>
              </a:rPr>
              <a:t>);</a:t>
            </a: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err="1" smtClean="0">
                <a:solidFill>
                  <a:srgbClr val="000000"/>
                </a:solidFill>
                <a:latin typeface="Courier New" panose="02070309020205020404" pitchFamily="49" charset="0"/>
                <a:cs typeface="Courier New" panose="02070309020205020404" pitchFamily="49" charset="0"/>
              </a:rPr>
              <a:t>size_t</a:t>
            </a:r>
            <a:r>
              <a:rPr lang="en-GB" sz="1400" dirty="0" smtClean="0">
                <a:solidFill>
                  <a:srgbClr val="C2470C"/>
                </a:solidFill>
                <a:latin typeface="Arial" panose="020B0604020202020204"/>
                <a:cs typeface="Courier New" panose="02070309020205020404" pitchFamily="49" charset="0"/>
              </a:rPr>
              <a:t> is an unsigned integral type and is used to represent the size of an object in bytes. The return type of the </a:t>
            </a:r>
            <a:r>
              <a:rPr lang="en-GB" sz="1400" dirty="0" err="1" smtClean="0">
                <a:solidFill>
                  <a:srgbClr val="000000"/>
                </a:solidFill>
                <a:latin typeface="Courier New" panose="02070309020205020404" pitchFamily="49" charset="0"/>
                <a:cs typeface="Courier New" panose="02070309020205020404" pitchFamily="49" charset="0"/>
              </a:rPr>
              <a:t>sizeof</a:t>
            </a:r>
            <a:r>
              <a:rPr lang="en-GB" sz="1400" dirty="0" smtClean="0">
                <a:solidFill>
                  <a:srgbClr val="000000"/>
                </a:solidFill>
                <a:latin typeface="Courier New" panose="02070309020205020404" pitchFamily="49" charset="0"/>
                <a:cs typeface="Courier New" panose="02070309020205020404" pitchFamily="49" charset="0"/>
              </a:rPr>
              <a:t>() </a:t>
            </a:r>
            <a:r>
              <a:rPr lang="en-GB" sz="1400" dirty="0" smtClean="0">
                <a:solidFill>
                  <a:srgbClr val="C2470C"/>
                </a:solidFill>
                <a:latin typeface="Arial" panose="020B0604020202020204"/>
                <a:cs typeface="Courier New" panose="02070309020205020404" pitchFamily="49" charset="0"/>
              </a:rPr>
              <a:t>operator is </a:t>
            </a:r>
            <a:r>
              <a:rPr lang="en-GB" sz="1400" dirty="0" err="1" smtClean="0">
                <a:solidFill>
                  <a:srgbClr val="000000"/>
                </a:solidFill>
                <a:latin typeface="Courier New" panose="02070309020205020404" pitchFamily="49" charset="0"/>
                <a:cs typeface="Courier New" panose="02070309020205020404" pitchFamily="49" charset="0"/>
              </a:rPr>
              <a:t>size_t</a:t>
            </a:r>
            <a:endParaRPr lang="en-GB" sz="1400" dirty="0" smtClean="0">
              <a:solidFill>
                <a:srgbClr val="000000"/>
              </a:solidFill>
              <a:latin typeface="Courier New" panose="02070309020205020404" pitchFamily="49" charset="0"/>
              <a:cs typeface="Courier New" panose="02070309020205020404" pitchFamily="49" charset="0"/>
            </a:endParaRP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err="1" smtClean="0">
                <a:solidFill>
                  <a:srgbClr val="000000"/>
                </a:solidFill>
                <a:latin typeface="Courier New" panose="02070309020205020404" pitchFamily="49" charset="0"/>
                <a:cs typeface="Courier New" panose="02070309020205020404" pitchFamily="49" charset="0"/>
              </a:rPr>
              <a:t>malloc</a:t>
            </a:r>
            <a:r>
              <a:rPr lang="en-GB" sz="1400" dirty="0" smtClean="0">
                <a:solidFill>
                  <a:srgbClr val="000000"/>
                </a:solidFill>
                <a:latin typeface="Courier New" panose="02070309020205020404" pitchFamily="49" charset="0"/>
                <a:cs typeface="Courier New" panose="02070309020205020404" pitchFamily="49" charset="0"/>
              </a:rPr>
              <a:t>() </a:t>
            </a:r>
            <a:r>
              <a:rPr lang="en-GB" sz="1400" dirty="0" smtClean="0">
                <a:solidFill>
                  <a:srgbClr val="C2470C"/>
                </a:solidFill>
                <a:latin typeface="Arial" panose="020B0604020202020204"/>
                <a:cs typeface="Courier New" panose="02070309020205020404" pitchFamily="49" charset="0"/>
              </a:rPr>
              <a:t>will return NULL if </a:t>
            </a:r>
            <a:r>
              <a:rPr lang="en-GB" sz="1400" dirty="0" err="1" smtClean="0">
                <a:solidFill>
                  <a:srgbClr val="000000"/>
                </a:solidFill>
                <a:latin typeface="Courier New" panose="02070309020205020404" pitchFamily="49" charset="0"/>
                <a:cs typeface="Courier New" panose="02070309020205020404" pitchFamily="49" charset="0"/>
              </a:rPr>
              <a:t>num</a:t>
            </a:r>
            <a:r>
              <a:rPr lang="en-GB" sz="1400" dirty="0" smtClean="0">
                <a:solidFill>
                  <a:srgbClr val="C2470C"/>
                </a:solidFill>
                <a:latin typeface="Arial" panose="020B0604020202020204"/>
                <a:cs typeface="Courier New" panose="02070309020205020404" pitchFamily="49" charset="0"/>
              </a:rPr>
              <a:t> bytes cannot be allocated (for example the computer doesn’t have enough memory space left) </a:t>
            </a:r>
          </a:p>
        </p:txBody>
      </p:sp>
      <p:sp>
        <p:nvSpPr>
          <p:cNvPr id="4" name="TextBox 3"/>
          <p:cNvSpPr txBox="1"/>
          <p:nvPr/>
        </p:nvSpPr>
        <p:spPr>
          <a:xfrm>
            <a:off x="4644008" y="3068960"/>
            <a:ext cx="3888432" cy="923330"/>
          </a:xfrm>
          <a:prstGeom prst="rect">
            <a:avLst/>
          </a:prstGeom>
          <a:noFill/>
        </p:spPr>
        <p:txBody>
          <a:bodyPr wrap="square" rtlCol="0">
            <a:spAutoFit/>
          </a:bodyPr>
          <a:lstStyle/>
          <a:p>
            <a:r>
              <a:rPr lang="en-GB" sz="5400" dirty="0" err="1" smtClean="0">
                <a:solidFill>
                  <a:srgbClr val="FF0000"/>
                </a:solidFill>
                <a:latin typeface="+mn-lt"/>
              </a:rPr>
              <a:t>m</a:t>
            </a:r>
            <a:r>
              <a:rPr lang="en-GB" sz="5400" dirty="0" err="1" smtClean="0">
                <a:solidFill>
                  <a:srgbClr val="00B050"/>
                </a:solidFill>
                <a:latin typeface="+mn-lt"/>
              </a:rPr>
              <a:t>alloc</a:t>
            </a:r>
            <a:r>
              <a:rPr lang="en-GB" sz="5400" dirty="0" smtClean="0">
                <a:solidFill>
                  <a:srgbClr val="00B050"/>
                </a:solidFill>
                <a:latin typeface="+mn-lt"/>
              </a:rPr>
              <a:t>(size)</a:t>
            </a:r>
            <a:endParaRPr lang="en-GB" sz="5400" dirty="0">
              <a:solidFill>
                <a:srgbClr val="00B050"/>
              </a:solidFill>
              <a:latin typeface="+mn-lt"/>
            </a:endParaRPr>
          </a:p>
        </p:txBody>
      </p:sp>
      <p:sp>
        <p:nvSpPr>
          <p:cNvPr id="5" name="Right Brace 4"/>
          <p:cNvSpPr/>
          <p:nvPr/>
        </p:nvSpPr>
        <p:spPr bwMode="auto">
          <a:xfrm rot="16200000">
            <a:off x="4824027" y="2888940"/>
            <a:ext cx="360040" cy="576064"/>
          </a:xfrm>
          <a:prstGeom prst="rightBrace">
            <a:avLst/>
          </a:prstGeom>
          <a:no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a typeface="ＭＳ Ｐゴシック" charset="0"/>
            </a:endParaRPr>
          </a:p>
        </p:txBody>
      </p:sp>
      <p:sp>
        <p:nvSpPr>
          <p:cNvPr id="9" name="Right Brace 8"/>
          <p:cNvSpPr/>
          <p:nvPr/>
        </p:nvSpPr>
        <p:spPr bwMode="auto">
          <a:xfrm rot="5400000">
            <a:off x="6660232" y="2564904"/>
            <a:ext cx="432048" cy="3024336"/>
          </a:xfrm>
          <a:prstGeom prst="rightBrace">
            <a:avLst/>
          </a:prstGeom>
          <a:noFill/>
          <a:ln w="9525" cap="flat" cmpd="sng" algn="ctr">
            <a:solidFill>
              <a:srgbClr val="00B05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rgbClr val="00B050"/>
              </a:solidFill>
              <a:effectLst/>
              <a:latin typeface="Times New Roman" charset="0"/>
              <a:ea typeface="ＭＳ Ｐゴシック" charset="0"/>
            </a:endParaRPr>
          </a:p>
        </p:txBody>
      </p:sp>
      <p:sp>
        <p:nvSpPr>
          <p:cNvPr id="8" name="Rectangle 7"/>
          <p:cNvSpPr/>
          <p:nvPr/>
        </p:nvSpPr>
        <p:spPr>
          <a:xfrm>
            <a:off x="4399554" y="2455058"/>
            <a:ext cx="1208985" cy="461665"/>
          </a:xfrm>
          <a:prstGeom prst="rect">
            <a:avLst/>
          </a:prstGeom>
        </p:spPr>
        <p:txBody>
          <a:bodyPr wrap="none">
            <a:spAutoFit/>
          </a:bodyPr>
          <a:lstStyle/>
          <a:p>
            <a:r>
              <a:rPr lang="en-GB" dirty="0" smtClean="0">
                <a:solidFill>
                  <a:srgbClr val="FF0000"/>
                </a:solidFill>
              </a:rPr>
              <a:t>memory</a:t>
            </a:r>
            <a:endParaRPr lang="en-GB" dirty="0"/>
          </a:p>
        </p:txBody>
      </p:sp>
      <p:sp>
        <p:nvSpPr>
          <p:cNvPr id="10" name="Rectangle 9"/>
          <p:cNvSpPr/>
          <p:nvPr/>
        </p:nvSpPr>
        <p:spPr>
          <a:xfrm>
            <a:off x="6178789" y="4293096"/>
            <a:ext cx="1394934" cy="461665"/>
          </a:xfrm>
          <a:prstGeom prst="rect">
            <a:avLst/>
          </a:prstGeom>
        </p:spPr>
        <p:txBody>
          <a:bodyPr wrap="none">
            <a:spAutoFit/>
          </a:bodyPr>
          <a:lstStyle/>
          <a:p>
            <a:r>
              <a:rPr lang="en-GB" dirty="0" smtClean="0">
                <a:solidFill>
                  <a:srgbClr val="00B050"/>
                </a:solidFill>
              </a:rPr>
              <a:t>allocation</a:t>
            </a:r>
            <a:endParaRPr lang="en-GB" dirty="0"/>
          </a:p>
        </p:txBody>
      </p:sp>
    </p:spTree>
    <p:extLst>
      <p:ext uri="{BB962C8B-B14F-4D97-AF65-F5344CB8AC3E}">
        <p14:creationId xmlns:p14="http://schemas.microsoft.com/office/powerpoint/2010/main" val="3439130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Working with memory – free()</a:t>
            </a:r>
            <a:endParaRPr lang="en-GB" b="1" dirty="0">
              <a:solidFill>
                <a:schemeClr val="bg1"/>
              </a:solidFill>
              <a:latin typeface="Arial" panose="020B0604020202020204" pitchFamily="34" charset="0"/>
            </a:endParaRPr>
          </a:p>
        </p:txBody>
      </p:sp>
      <p:sp>
        <p:nvSpPr>
          <p:cNvPr id="3" name="TextBox 2"/>
          <p:cNvSpPr txBox="1"/>
          <p:nvPr/>
        </p:nvSpPr>
        <p:spPr>
          <a:xfrm>
            <a:off x="899592" y="2420888"/>
            <a:ext cx="3456384" cy="2677656"/>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Once we’ve finished working with the memory that we’ve allocated using </a:t>
            </a:r>
            <a:r>
              <a:rPr lang="en-GB" sz="1400" dirty="0" err="1" smtClean="0">
                <a:solidFill>
                  <a:srgbClr val="000000"/>
                </a:solidFill>
                <a:latin typeface="Courier New" panose="02070309020205020404" pitchFamily="49" charset="0"/>
                <a:cs typeface="Courier New" panose="02070309020205020404" pitchFamily="49" charset="0"/>
              </a:rPr>
              <a:t>malloc</a:t>
            </a:r>
            <a:r>
              <a:rPr lang="en-GB" sz="1400" dirty="0" smtClean="0">
                <a:solidFill>
                  <a:srgbClr val="000000"/>
                </a:solidFill>
                <a:latin typeface="Courier New" panose="02070309020205020404" pitchFamily="49" charset="0"/>
                <a:cs typeface="Courier New" panose="02070309020205020404" pitchFamily="49" charset="0"/>
              </a:rPr>
              <a:t>() </a:t>
            </a:r>
            <a:r>
              <a:rPr lang="en-GB" sz="1400" dirty="0" smtClean="0">
                <a:latin typeface="+mn-lt"/>
                <a:cs typeface="Courier New" panose="02070309020205020404" pitchFamily="49" charset="0"/>
              </a:rPr>
              <a:t>we should free it so that it can be used again.</a:t>
            </a:r>
          </a:p>
          <a:p>
            <a:pPr lvl="0"/>
            <a:endParaRPr lang="en-GB" sz="1400" dirty="0" smtClean="0">
              <a:solidFill>
                <a:srgbClr val="C2470C"/>
              </a:solidFill>
              <a:latin typeface="Arial" panose="020B0604020202020204"/>
              <a:cs typeface="Courier New" panose="02070309020205020404" pitchFamily="49" charset="0"/>
            </a:endParaRPr>
          </a:p>
          <a:p>
            <a:r>
              <a:rPr lang="en-GB" sz="1400" dirty="0" smtClean="0">
                <a:solidFill>
                  <a:srgbClr val="C2470C"/>
                </a:solidFill>
                <a:latin typeface="Arial" panose="020B0604020202020204"/>
                <a:cs typeface="Courier New" panose="02070309020205020404" pitchFamily="49" charset="0"/>
              </a:rPr>
              <a:t>This is done using the </a:t>
            </a:r>
            <a:r>
              <a:rPr lang="en-GB" sz="1400" dirty="0" smtClean="0">
                <a:solidFill>
                  <a:srgbClr val="000000"/>
                </a:solidFill>
                <a:latin typeface="Courier New" panose="02070309020205020404" pitchFamily="49" charset="0"/>
                <a:cs typeface="Courier New" panose="02070309020205020404" pitchFamily="49" charset="0"/>
              </a:rPr>
              <a:t>free()</a:t>
            </a:r>
            <a:r>
              <a:rPr lang="en-GB" sz="1400" dirty="0" smtClean="0">
                <a:solidFill>
                  <a:srgbClr val="C2470C"/>
                </a:solidFill>
                <a:latin typeface="Arial" panose="020B0604020202020204"/>
                <a:cs typeface="Courier New" panose="02070309020205020404" pitchFamily="49" charset="0"/>
              </a:rPr>
              <a:t> function. Its function prototype is:</a:t>
            </a:r>
          </a:p>
          <a:p>
            <a:pPr lvl="0"/>
            <a:endParaRPr lang="en-GB" sz="1400" dirty="0">
              <a:solidFill>
                <a:srgbClr val="C2470C"/>
              </a:solidFill>
              <a:latin typeface="Arial" panose="020B0604020202020204"/>
              <a:cs typeface="Courier New" panose="02070309020205020404" pitchFamily="49" charset="0"/>
            </a:endParaRPr>
          </a:p>
          <a:p>
            <a:pPr lvl="0"/>
            <a:r>
              <a:rPr lang="en-GB" sz="1400" dirty="0">
                <a:solidFill>
                  <a:srgbClr val="000000"/>
                </a:solidFill>
                <a:latin typeface="Courier New" panose="02070309020205020404" pitchFamily="49" charset="0"/>
                <a:cs typeface="Courier New" panose="02070309020205020404" pitchFamily="49" charset="0"/>
              </a:rPr>
              <a:t>v</a:t>
            </a:r>
            <a:r>
              <a:rPr lang="en-GB" sz="1400" dirty="0" smtClean="0">
                <a:solidFill>
                  <a:srgbClr val="000000"/>
                </a:solidFill>
                <a:latin typeface="Courier New" panose="02070309020205020404" pitchFamily="49" charset="0"/>
                <a:cs typeface="Courier New" panose="02070309020205020404" pitchFamily="49" charset="0"/>
              </a:rPr>
              <a:t>oid free(void *</a:t>
            </a:r>
            <a:r>
              <a:rPr lang="en-GB" sz="1400" dirty="0" err="1" smtClean="0">
                <a:solidFill>
                  <a:srgbClr val="000000"/>
                </a:solidFill>
                <a:latin typeface="Courier New" panose="02070309020205020404" pitchFamily="49" charset="0"/>
                <a:cs typeface="Courier New" panose="02070309020205020404" pitchFamily="49" charset="0"/>
              </a:rPr>
              <a:t>ptr</a:t>
            </a:r>
            <a:r>
              <a:rPr lang="en-GB" sz="1400" dirty="0" smtClean="0">
                <a:solidFill>
                  <a:srgbClr val="000000"/>
                </a:solidFill>
                <a:latin typeface="Courier New" panose="02070309020205020404" pitchFamily="49" charset="0"/>
                <a:cs typeface="Courier New" panose="02070309020205020404" pitchFamily="49" charset="0"/>
              </a:rPr>
              <a:t>);</a:t>
            </a: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Calling </a:t>
            </a:r>
            <a:r>
              <a:rPr lang="en-GB" sz="1400" dirty="0" smtClean="0">
                <a:solidFill>
                  <a:srgbClr val="000000"/>
                </a:solidFill>
                <a:latin typeface="Courier New" panose="02070309020205020404" pitchFamily="49" charset="0"/>
                <a:cs typeface="Courier New" panose="02070309020205020404" pitchFamily="49" charset="0"/>
              </a:rPr>
              <a:t>free() </a:t>
            </a:r>
            <a:r>
              <a:rPr lang="en-GB" sz="1400" dirty="0" smtClean="0">
                <a:solidFill>
                  <a:srgbClr val="C2470C"/>
                </a:solidFill>
                <a:latin typeface="Arial" panose="020B0604020202020204"/>
                <a:cs typeface="Courier New" panose="02070309020205020404" pitchFamily="49" charset="0"/>
              </a:rPr>
              <a:t>releases the memory that is pointed to by </a:t>
            </a:r>
            <a:r>
              <a:rPr lang="en-GB" sz="1400" dirty="0" err="1" smtClean="0">
                <a:solidFill>
                  <a:srgbClr val="000000"/>
                </a:solidFill>
                <a:latin typeface="Courier New" panose="02070309020205020404" pitchFamily="49" charset="0"/>
                <a:cs typeface="Courier New" panose="02070309020205020404" pitchFamily="49" charset="0"/>
              </a:rPr>
              <a:t>ptr</a:t>
            </a:r>
            <a:endParaRPr lang="en-GB" sz="1400" dirty="0" smtClean="0">
              <a:solidFill>
                <a:srgbClr val="C2470C"/>
              </a:solidFill>
              <a:latin typeface="Arial" panose="020B0604020202020204"/>
              <a:cs typeface="Courier New" panose="02070309020205020404" pitchFamily="49" charset="0"/>
            </a:endParaRPr>
          </a:p>
        </p:txBody>
      </p:sp>
      <p:grpSp>
        <p:nvGrpSpPr>
          <p:cNvPr id="2" name="Group 1"/>
          <p:cNvGrpSpPr/>
          <p:nvPr/>
        </p:nvGrpSpPr>
        <p:grpSpPr>
          <a:xfrm>
            <a:off x="4572000" y="2626240"/>
            <a:ext cx="3800475" cy="2266951"/>
            <a:chOff x="4788024" y="2708920"/>
            <a:chExt cx="3800475" cy="2266951"/>
          </a:xfrm>
        </p:grpSpPr>
        <p:pic>
          <p:nvPicPr>
            <p:cNvPr id="33796" name="Picture 4" descr="Image resu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2708920"/>
              <a:ext cx="3800475" cy="2266951"/>
            </a:xfrm>
            <a:prstGeom prst="rect">
              <a:avLst/>
            </a:prstGeom>
            <a:noFill/>
            <a:extLst>
              <a:ext uri="{909E8E84-426E-40DD-AFC4-6F175D3DCCD1}">
                <a14:hiddenFill xmlns:a14="http://schemas.microsoft.com/office/drawing/2010/main">
                  <a:solidFill>
                    <a:srgbClr val="FFFFFF"/>
                  </a:solidFill>
                </a14:hiddenFill>
              </a:ext>
            </a:extLst>
          </p:spPr>
        </p:pic>
        <p:pic>
          <p:nvPicPr>
            <p:cNvPr id="33794" name="Picture 2" descr="Wipe, Clean, Besom, Broom, Brush, Icon, Clean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2708920"/>
              <a:ext cx="1461762" cy="151216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79884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416824" cy="461665"/>
          </a:xfrm>
          <a:prstGeom prst="rect">
            <a:avLst/>
          </a:prstGeom>
        </p:spPr>
        <p:txBody>
          <a:bodyPr wrap="square">
            <a:spAutoFit/>
          </a:bodyPr>
          <a:lstStyle/>
          <a:p>
            <a:r>
              <a:rPr lang="en-GB" b="1" dirty="0" smtClean="0">
                <a:solidFill>
                  <a:schemeClr val="bg1"/>
                </a:solidFill>
                <a:latin typeface="Arial" panose="020B0604020202020204" pitchFamily="34" charset="0"/>
              </a:rPr>
              <a:t>Working with memory – multidimensional arrays</a:t>
            </a:r>
            <a:endParaRPr lang="en-GB" b="1" dirty="0">
              <a:solidFill>
                <a:schemeClr val="bg1"/>
              </a:solidFill>
              <a:latin typeface="Arial" panose="020B0604020202020204" pitchFamily="34" charset="0"/>
            </a:endParaRPr>
          </a:p>
        </p:txBody>
      </p:sp>
      <p:sp>
        <p:nvSpPr>
          <p:cNvPr id="3" name="TextBox 2"/>
          <p:cNvSpPr txBox="1"/>
          <p:nvPr/>
        </p:nvSpPr>
        <p:spPr>
          <a:xfrm>
            <a:off x="539552" y="2492896"/>
            <a:ext cx="3384376" cy="2246769"/>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Finally lets return to our identity matrix.</a:t>
            </a:r>
          </a:p>
          <a:p>
            <a:pPr lvl="0"/>
            <a:endParaRPr lang="en-GB" sz="1400" dirty="0" smtClean="0">
              <a:solidFill>
                <a:srgbClr val="C2470C"/>
              </a:solidFill>
              <a:latin typeface="Arial" panose="020B0604020202020204"/>
              <a:cs typeface="Courier New" panose="02070309020205020404" pitchFamily="49" charset="0"/>
            </a:endParaRPr>
          </a:p>
          <a:p>
            <a:r>
              <a:rPr lang="en-GB" sz="1400" dirty="0" err="1">
                <a:solidFill>
                  <a:srgbClr val="000000"/>
                </a:solidFill>
                <a:latin typeface="Courier New" panose="02070309020205020404" pitchFamily="49" charset="0"/>
                <a:ea typeface="ＭＳ Ｐゴシック" charset="0"/>
                <a:cs typeface="Courier New" panose="02070309020205020404" pitchFamily="49" charset="0"/>
              </a:rPr>
              <a:t>int</a:t>
            </a:r>
            <a:r>
              <a:rPr lang="en-GB" sz="1400" dirty="0">
                <a:solidFill>
                  <a:srgbClr val="000000"/>
                </a:solidFill>
                <a:latin typeface="Courier New" panose="02070309020205020404" pitchFamily="49" charset="0"/>
                <a:ea typeface="ＭＳ Ｐゴシック" charset="0"/>
                <a:cs typeface="Courier New" panose="02070309020205020404" pitchFamily="49" charset="0"/>
              </a:rPr>
              <a:t> identity[3][3</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t>
            </a:r>
            <a:endParaRPr lang="en-GB" sz="1400" dirty="0" smtClean="0">
              <a:solidFill>
                <a:srgbClr val="C2470C"/>
              </a:solidFill>
              <a:latin typeface="Arial" panose="020B0604020202020204"/>
              <a:cs typeface="Courier New" panose="02070309020205020404" pitchFamily="49" charset="0"/>
            </a:endParaRP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How can we allocate memory for this using </a:t>
            </a:r>
            <a:r>
              <a:rPr lang="en-GB" sz="1400" dirty="0" err="1">
                <a:solidFill>
                  <a:srgbClr val="000000"/>
                </a:solidFill>
                <a:latin typeface="Courier New" panose="02070309020205020404" pitchFamily="49" charset="0"/>
                <a:cs typeface="Courier New" panose="02070309020205020404" pitchFamily="49" charset="0"/>
              </a:rPr>
              <a:t>malloc</a:t>
            </a:r>
            <a:r>
              <a:rPr lang="en-GB" sz="1400" dirty="0" smtClean="0">
                <a:solidFill>
                  <a:srgbClr val="000000"/>
                </a:solidFill>
                <a:latin typeface="Courier New" panose="02070309020205020404" pitchFamily="49" charset="0"/>
                <a:cs typeface="Courier New" panose="02070309020205020404" pitchFamily="49" charset="0"/>
              </a:rPr>
              <a:t>()</a:t>
            </a:r>
            <a:r>
              <a:rPr lang="en-GB" sz="1400" dirty="0" smtClean="0">
                <a:solidFill>
                  <a:srgbClr val="C2470C"/>
                </a:solidFill>
                <a:latin typeface="Arial" panose="020B0604020202020204"/>
                <a:cs typeface="Courier New" panose="02070309020205020404" pitchFamily="49" charset="0"/>
              </a:rPr>
              <a:t>?</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The code snippet on the right shows how to do this and then free the allocated memory using </a:t>
            </a:r>
            <a:r>
              <a:rPr lang="en-GB" sz="1400" dirty="0" smtClean="0">
                <a:solidFill>
                  <a:srgbClr val="000000"/>
                </a:solidFill>
                <a:latin typeface="Courier New" panose="02070309020205020404" pitchFamily="49" charset="0"/>
                <a:cs typeface="Courier New" panose="02070309020205020404" pitchFamily="49" charset="0"/>
              </a:rPr>
              <a:t>free()</a:t>
            </a:r>
          </a:p>
        </p:txBody>
      </p:sp>
      <p:sp>
        <p:nvSpPr>
          <p:cNvPr id="4" name="Rectangle 3"/>
          <p:cNvSpPr/>
          <p:nvPr/>
        </p:nvSpPr>
        <p:spPr>
          <a:xfrm>
            <a:off x="4211960" y="1961981"/>
            <a:ext cx="4896544" cy="3308598"/>
          </a:xfrm>
          <a:prstGeom prst="rect">
            <a:avLst/>
          </a:prstGeom>
        </p:spPr>
        <p:txBody>
          <a:bodyPr wrap="square">
            <a:spAutoFit/>
          </a:bodyPr>
          <a:lstStyle/>
          <a:p>
            <a:r>
              <a:rPr lang="en-GB" sz="1100" dirty="0" err="1">
                <a:solidFill>
                  <a:srgbClr val="000000"/>
                </a:solidFill>
                <a:latin typeface="Courier New" panose="02070309020205020404" pitchFamily="49" charset="0"/>
                <a:cs typeface="Courier New" panose="02070309020205020404" pitchFamily="49" charset="0"/>
              </a:rPr>
              <a:t>i</a:t>
            </a:r>
            <a:r>
              <a:rPr lang="en-GB" sz="1100" dirty="0" err="1" smtClean="0">
                <a:solidFill>
                  <a:srgbClr val="000000"/>
                </a:solidFill>
                <a:latin typeface="Courier New" panose="02070309020205020404" pitchFamily="49" charset="0"/>
                <a:cs typeface="Courier New" panose="02070309020205020404" pitchFamily="49" charset="0"/>
              </a:rPr>
              <a:t>nt</a:t>
            </a:r>
            <a:r>
              <a:rPr lang="en-GB" sz="1100" dirty="0" smtClean="0">
                <a:solidFill>
                  <a:srgbClr val="000000"/>
                </a:solidFill>
                <a:latin typeface="Courier New" panose="02070309020205020404" pitchFamily="49" charset="0"/>
                <a:cs typeface="Courier New" panose="02070309020205020404" pitchFamily="49" charset="0"/>
              </a:rPr>
              <a:t> ** identity;</a:t>
            </a:r>
          </a:p>
          <a:p>
            <a:endParaRPr lang="en-GB" sz="1100" dirty="0">
              <a:solidFill>
                <a:srgbClr val="000000"/>
              </a:solidFill>
              <a:latin typeface="Courier New" panose="02070309020205020404" pitchFamily="49" charset="0"/>
              <a:cs typeface="Courier New" panose="02070309020205020404" pitchFamily="49" charset="0"/>
            </a:endParaRPr>
          </a:p>
          <a:p>
            <a:r>
              <a:rPr lang="en-GB" sz="1100" dirty="0" err="1" smtClean="0">
                <a:solidFill>
                  <a:srgbClr val="000000"/>
                </a:solidFill>
                <a:latin typeface="Courier New" panose="02070309020205020404" pitchFamily="49" charset="0"/>
                <a:cs typeface="Courier New" panose="02070309020205020404" pitchFamily="49" charset="0"/>
              </a:rPr>
              <a:t>int</a:t>
            </a:r>
            <a:r>
              <a:rPr lang="en-GB" sz="1100" dirty="0" smtClean="0">
                <a:solidFill>
                  <a:srgbClr val="000000"/>
                </a:solidFill>
                <a:latin typeface="Courier New" panose="02070309020205020404" pitchFamily="49" charset="0"/>
                <a:cs typeface="Courier New" panose="02070309020205020404" pitchFamily="49" charset="0"/>
              </a:rPr>
              <a:t> </a:t>
            </a:r>
            <a:r>
              <a:rPr lang="en-GB" sz="1100" dirty="0" err="1" smtClean="0">
                <a:solidFill>
                  <a:srgbClr val="000000"/>
                </a:solidFill>
                <a:latin typeface="Courier New" panose="02070309020205020404" pitchFamily="49" charset="0"/>
                <a:cs typeface="Courier New" panose="02070309020205020404" pitchFamily="49" charset="0"/>
              </a:rPr>
              <a:t>num_rows</a:t>
            </a:r>
            <a:r>
              <a:rPr lang="en-GB" sz="1100" dirty="0" smtClean="0">
                <a:solidFill>
                  <a:srgbClr val="000000"/>
                </a:solidFill>
                <a:latin typeface="Courier New" panose="02070309020205020404" pitchFamily="49" charset="0"/>
                <a:cs typeface="Courier New" panose="02070309020205020404" pitchFamily="49" charset="0"/>
              </a:rPr>
              <a:t> = 3;</a:t>
            </a:r>
          </a:p>
          <a:p>
            <a:r>
              <a:rPr lang="en-GB" sz="1100" dirty="0" err="1">
                <a:solidFill>
                  <a:srgbClr val="000000"/>
                </a:solidFill>
                <a:latin typeface="Courier New" panose="02070309020205020404" pitchFamily="49" charset="0"/>
                <a:cs typeface="Courier New" panose="02070309020205020404" pitchFamily="49" charset="0"/>
              </a:rPr>
              <a:t>i</a:t>
            </a:r>
            <a:r>
              <a:rPr lang="en-GB" sz="1100" dirty="0" err="1" smtClean="0">
                <a:solidFill>
                  <a:srgbClr val="000000"/>
                </a:solidFill>
                <a:latin typeface="Courier New" panose="02070309020205020404" pitchFamily="49" charset="0"/>
                <a:cs typeface="Courier New" panose="02070309020205020404" pitchFamily="49" charset="0"/>
              </a:rPr>
              <a:t>nt</a:t>
            </a:r>
            <a:r>
              <a:rPr lang="en-GB" sz="1100" dirty="0" smtClean="0">
                <a:solidFill>
                  <a:srgbClr val="000000"/>
                </a:solidFill>
                <a:latin typeface="Courier New" panose="02070309020205020404" pitchFamily="49" charset="0"/>
                <a:cs typeface="Courier New" panose="02070309020205020404" pitchFamily="49" charset="0"/>
              </a:rPr>
              <a:t> </a:t>
            </a:r>
            <a:r>
              <a:rPr lang="en-GB" sz="1100" dirty="0" err="1" smtClean="0">
                <a:solidFill>
                  <a:srgbClr val="000000"/>
                </a:solidFill>
                <a:latin typeface="Courier New" panose="02070309020205020404" pitchFamily="49" charset="0"/>
                <a:cs typeface="Courier New" panose="02070309020205020404" pitchFamily="49" charset="0"/>
              </a:rPr>
              <a:t>num_cols</a:t>
            </a:r>
            <a:r>
              <a:rPr lang="en-GB" sz="1100" dirty="0" smtClean="0">
                <a:solidFill>
                  <a:srgbClr val="000000"/>
                </a:solidFill>
                <a:latin typeface="Courier New" panose="02070309020205020404" pitchFamily="49" charset="0"/>
                <a:cs typeface="Courier New" panose="02070309020205020404" pitchFamily="49" charset="0"/>
              </a:rPr>
              <a:t> = 3;</a:t>
            </a:r>
          </a:p>
          <a:p>
            <a:endParaRPr lang="en-GB" sz="1100" dirty="0" smtClean="0">
              <a:solidFill>
                <a:srgbClr val="000000"/>
              </a:solidFill>
              <a:latin typeface="Courier New" panose="02070309020205020404" pitchFamily="49" charset="0"/>
              <a:cs typeface="Courier New" panose="02070309020205020404" pitchFamily="49" charset="0"/>
            </a:endParaRPr>
          </a:p>
          <a:p>
            <a:r>
              <a:rPr lang="en-GB" sz="1100" dirty="0" smtClean="0">
                <a:solidFill>
                  <a:srgbClr val="000000"/>
                </a:solidFill>
                <a:latin typeface="Courier New" panose="02070309020205020404" pitchFamily="49" charset="0"/>
                <a:cs typeface="Courier New" panose="02070309020205020404" pitchFamily="49" charset="0"/>
              </a:rPr>
              <a:t>// To allocate</a:t>
            </a:r>
            <a:endParaRPr lang="en-GB" sz="1100" dirty="0">
              <a:solidFill>
                <a:srgbClr val="000000"/>
              </a:solidFill>
              <a:latin typeface="Courier New" panose="02070309020205020404" pitchFamily="49" charset="0"/>
              <a:cs typeface="Courier New" panose="02070309020205020404" pitchFamily="49" charset="0"/>
            </a:endParaRPr>
          </a:p>
          <a:p>
            <a:endParaRPr lang="en-GB" sz="1100" dirty="0">
              <a:solidFill>
                <a:srgbClr val="000000"/>
              </a:solidFill>
              <a:latin typeface="Courier New" panose="02070309020205020404" pitchFamily="49" charset="0"/>
              <a:cs typeface="Courier New" panose="02070309020205020404" pitchFamily="49" charset="0"/>
            </a:endParaRPr>
          </a:p>
          <a:p>
            <a:r>
              <a:rPr lang="en-GB" sz="1100" dirty="0">
                <a:solidFill>
                  <a:srgbClr val="000000"/>
                </a:solidFill>
                <a:latin typeface="Courier New" panose="02070309020205020404" pitchFamily="49" charset="0"/>
                <a:cs typeface="Courier New" panose="02070309020205020404" pitchFamily="49" charset="0"/>
              </a:rPr>
              <a:t>i</a:t>
            </a:r>
            <a:r>
              <a:rPr lang="en-GB" sz="1100" dirty="0" smtClean="0">
                <a:solidFill>
                  <a:srgbClr val="000000"/>
                </a:solidFill>
                <a:latin typeface="Courier New" panose="02070309020205020404" pitchFamily="49" charset="0"/>
                <a:cs typeface="Courier New" panose="02070309020205020404" pitchFamily="49" charset="0"/>
              </a:rPr>
              <a:t>dentity = </a:t>
            </a:r>
            <a:r>
              <a:rPr lang="en-GB" sz="1100" dirty="0">
                <a:solidFill>
                  <a:srgbClr val="000000"/>
                </a:solidFill>
                <a:latin typeface="Courier New" panose="02070309020205020404" pitchFamily="49" charset="0"/>
                <a:cs typeface="Courier New" panose="02070309020205020404" pitchFamily="49" charset="0"/>
              </a:rPr>
              <a:t>(</a:t>
            </a:r>
            <a:r>
              <a:rPr lang="en-GB" sz="1100" dirty="0" err="1">
                <a:solidFill>
                  <a:srgbClr val="000000"/>
                </a:solidFill>
                <a:latin typeface="Courier New" panose="02070309020205020404" pitchFamily="49" charset="0"/>
                <a:cs typeface="Courier New" panose="02070309020205020404" pitchFamily="49" charset="0"/>
              </a:rPr>
              <a:t>int</a:t>
            </a:r>
            <a:r>
              <a:rPr lang="en-GB" sz="1100" dirty="0">
                <a:solidFill>
                  <a:srgbClr val="000000"/>
                </a:solidFill>
                <a:latin typeface="Courier New" panose="02070309020205020404" pitchFamily="49" charset="0"/>
                <a:cs typeface="Courier New" panose="02070309020205020404" pitchFamily="49" charset="0"/>
              </a:rPr>
              <a:t> **)</a:t>
            </a:r>
            <a:r>
              <a:rPr lang="en-GB" sz="1100" dirty="0" err="1" smtClean="0">
                <a:solidFill>
                  <a:srgbClr val="000000"/>
                </a:solidFill>
                <a:latin typeface="Courier New" panose="02070309020205020404" pitchFamily="49" charset="0"/>
                <a:cs typeface="Courier New" panose="02070309020205020404" pitchFamily="49" charset="0"/>
              </a:rPr>
              <a:t>malloc</a:t>
            </a:r>
            <a:r>
              <a:rPr lang="en-GB" sz="1100" dirty="0" smtClean="0">
                <a:solidFill>
                  <a:srgbClr val="000000"/>
                </a:solidFill>
                <a:latin typeface="Courier New" panose="02070309020205020404" pitchFamily="49" charset="0"/>
                <a:cs typeface="Courier New" panose="02070309020205020404" pitchFamily="49" charset="0"/>
              </a:rPr>
              <a:t>(</a:t>
            </a:r>
            <a:r>
              <a:rPr lang="en-GB" sz="1100" dirty="0" err="1" smtClean="0">
                <a:solidFill>
                  <a:srgbClr val="000000"/>
                </a:solidFill>
                <a:latin typeface="Courier New" panose="02070309020205020404" pitchFamily="49" charset="0"/>
                <a:cs typeface="Courier New" panose="02070309020205020404" pitchFamily="49" charset="0"/>
              </a:rPr>
              <a:t>num_rows</a:t>
            </a:r>
            <a:r>
              <a:rPr lang="en-GB" sz="1100" dirty="0" smtClean="0">
                <a:solidFill>
                  <a:srgbClr val="000000"/>
                </a:solidFill>
                <a:latin typeface="Courier New" panose="02070309020205020404" pitchFamily="49" charset="0"/>
                <a:cs typeface="Courier New" panose="02070309020205020404" pitchFamily="49" charset="0"/>
              </a:rPr>
              <a:t> </a:t>
            </a:r>
            <a:r>
              <a:rPr lang="en-GB" sz="1100" dirty="0">
                <a:solidFill>
                  <a:srgbClr val="000000"/>
                </a:solidFill>
                <a:latin typeface="Courier New" panose="02070309020205020404" pitchFamily="49" charset="0"/>
                <a:cs typeface="Courier New" panose="02070309020205020404" pitchFamily="49" charset="0"/>
              </a:rPr>
              <a:t>* </a:t>
            </a:r>
            <a:r>
              <a:rPr lang="en-GB" sz="1100" dirty="0" err="1">
                <a:solidFill>
                  <a:srgbClr val="000000"/>
                </a:solidFill>
                <a:latin typeface="Courier New" panose="02070309020205020404" pitchFamily="49" charset="0"/>
                <a:cs typeface="Courier New" panose="02070309020205020404" pitchFamily="49" charset="0"/>
              </a:rPr>
              <a:t>sizeof</a:t>
            </a:r>
            <a:r>
              <a:rPr lang="en-GB" sz="1100" dirty="0">
                <a:solidFill>
                  <a:srgbClr val="000000"/>
                </a:solidFill>
                <a:latin typeface="Courier New" panose="02070309020205020404" pitchFamily="49" charset="0"/>
                <a:cs typeface="Courier New" panose="02070309020205020404" pitchFamily="49" charset="0"/>
              </a:rPr>
              <a:t>(</a:t>
            </a:r>
            <a:r>
              <a:rPr lang="en-GB" sz="1100" dirty="0" err="1">
                <a:solidFill>
                  <a:srgbClr val="000000"/>
                </a:solidFill>
                <a:latin typeface="Courier New" panose="02070309020205020404" pitchFamily="49" charset="0"/>
                <a:cs typeface="Courier New" panose="02070309020205020404" pitchFamily="49" charset="0"/>
              </a:rPr>
              <a:t>int</a:t>
            </a:r>
            <a:r>
              <a:rPr lang="en-GB" sz="1100" dirty="0">
                <a:solidFill>
                  <a:srgbClr val="000000"/>
                </a:solidFill>
                <a:latin typeface="Courier New" panose="02070309020205020404" pitchFamily="49" charset="0"/>
                <a:cs typeface="Courier New" panose="02070309020205020404" pitchFamily="49" charset="0"/>
              </a:rPr>
              <a:t>*));</a:t>
            </a:r>
          </a:p>
          <a:p>
            <a:r>
              <a:rPr lang="en-GB" sz="1100" dirty="0">
                <a:solidFill>
                  <a:srgbClr val="000000"/>
                </a:solidFill>
                <a:latin typeface="Courier New" panose="02070309020205020404" pitchFamily="49" charset="0"/>
                <a:cs typeface="Courier New" panose="02070309020205020404" pitchFamily="49" charset="0"/>
              </a:rPr>
              <a:t>for(</a:t>
            </a:r>
            <a:r>
              <a:rPr lang="en-GB" sz="1100" dirty="0" err="1">
                <a:solidFill>
                  <a:srgbClr val="000000"/>
                </a:solidFill>
                <a:latin typeface="Courier New" panose="02070309020205020404" pitchFamily="49" charset="0"/>
                <a:cs typeface="Courier New" panose="02070309020205020404" pitchFamily="49" charset="0"/>
              </a:rPr>
              <a:t>int</a:t>
            </a:r>
            <a:r>
              <a:rPr lang="en-GB" sz="1100" dirty="0">
                <a:solidFill>
                  <a:srgbClr val="000000"/>
                </a:solidFill>
                <a:latin typeface="Courier New" panose="02070309020205020404" pitchFamily="49" charset="0"/>
                <a:cs typeface="Courier New" panose="02070309020205020404" pitchFamily="49" charset="0"/>
              </a:rPr>
              <a:t> </a:t>
            </a:r>
            <a:r>
              <a:rPr lang="en-GB" sz="1100" dirty="0" err="1" smtClean="0">
                <a:solidFill>
                  <a:srgbClr val="000000"/>
                </a:solidFill>
                <a:latin typeface="Courier New" panose="02070309020205020404" pitchFamily="49" charset="0"/>
                <a:cs typeface="Courier New" panose="02070309020205020404" pitchFamily="49" charset="0"/>
              </a:rPr>
              <a:t>i</a:t>
            </a:r>
            <a:r>
              <a:rPr lang="en-GB" sz="1100" dirty="0" smtClean="0">
                <a:solidFill>
                  <a:srgbClr val="000000"/>
                </a:solidFill>
                <a:latin typeface="Courier New" panose="02070309020205020404" pitchFamily="49" charset="0"/>
                <a:cs typeface="Courier New" panose="02070309020205020404" pitchFamily="49" charset="0"/>
              </a:rPr>
              <a:t>=0</a:t>
            </a:r>
            <a:r>
              <a:rPr lang="en-GB" sz="1100" dirty="0">
                <a:solidFill>
                  <a:srgbClr val="000000"/>
                </a:solidFill>
                <a:latin typeface="Courier New" panose="02070309020205020404" pitchFamily="49" charset="0"/>
                <a:cs typeface="Courier New" panose="02070309020205020404" pitchFamily="49" charset="0"/>
              </a:rPr>
              <a:t>; </a:t>
            </a:r>
            <a:r>
              <a:rPr lang="en-GB" sz="1100" dirty="0" err="1" smtClean="0">
                <a:solidFill>
                  <a:srgbClr val="000000"/>
                </a:solidFill>
                <a:latin typeface="Courier New" panose="02070309020205020404" pitchFamily="49" charset="0"/>
                <a:cs typeface="Courier New" panose="02070309020205020404" pitchFamily="49" charset="0"/>
              </a:rPr>
              <a:t>i</a:t>
            </a:r>
            <a:r>
              <a:rPr lang="en-GB" sz="1100" dirty="0" smtClean="0">
                <a:solidFill>
                  <a:srgbClr val="000000"/>
                </a:solidFill>
                <a:latin typeface="Courier New" panose="02070309020205020404" pitchFamily="49" charset="0"/>
                <a:cs typeface="Courier New" panose="02070309020205020404" pitchFamily="49" charset="0"/>
              </a:rPr>
              <a:t>&lt;</a:t>
            </a:r>
            <a:r>
              <a:rPr lang="en-GB" sz="1100" dirty="0" err="1" smtClean="0">
                <a:solidFill>
                  <a:srgbClr val="000000"/>
                </a:solidFill>
                <a:latin typeface="Courier New" panose="02070309020205020404" pitchFamily="49" charset="0"/>
                <a:cs typeface="Courier New" panose="02070309020205020404" pitchFamily="49" charset="0"/>
              </a:rPr>
              <a:t>num_rows</a:t>
            </a:r>
            <a:r>
              <a:rPr lang="en-GB" sz="1100" dirty="0">
                <a:solidFill>
                  <a:srgbClr val="000000"/>
                </a:solidFill>
                <a:latin typeface="Courier New" panose="02070309020205020404" pitchFamily="49" charset="0"/>
                <a:cs typeface="Courier New" panose="02070309020205020404" pitchFamily="49" charset="0"/>
              </a:rPr>
              <a:t>; </a:t>
            </a:r>
            <a:r>
              <a:rPr lang="en-GB" sz="1100" dirty="0" err="1">
                <a:solidFill>
                  <a:srgbClr val="000000"/>
                </a:solidFill>
                <a:latin typeface="Courier New" panose="02070309020205020404" pitchFamily="49" charset="0"/>
                <a:cs typeface="Courier New" panose="02070309020205020404" pitchFamily="49" charset="0"/>
              </a:rPr>
              <a:t>i</a:t>
            </a:r>
            <a:r>
              <a:rPr lang="en-GB" sz="1100" dirty="0">
                <a:solidFill>
                  <a:srgbClr val="000000"/>
                </a:solidFill>
                <a:latin typeface="Courier New" panose="02070309020205020404" pitchFamily="49" charset="0"/>
                <a:cs typeface="Courier New" panose="02070309020205020404" pitchFamily="49" charset="0"/>
              </a:rPr>
              <a:t>++) </a:t>
            </a:r>
            <a:r>
              <a:rPr lang="en-GB" sz="1100" dirty="0" smtClean="0">
                <a:solidFill>
                  <a:srgbClr val="000000"/>
                </a:solidFill>
                <a:latin typeface="Courier New" panose="02070309020205020404" pitchFamily="49" charset="0"/>
                <a:cs typeface="Courier New" panose="02070309020205020404" pitchFamily="49" charset="0"/>
              </a:rPr>
              <a:t>{</a:t>
            </a:r>
          </a:p>
          <a:p>
            <a:r>
              <a:rPr lang="en-GB" sz="1100" dirty="0">
                <a:solidFill>
                  <a:srgbClr val="000000"/>
                </a:solidFill>
                <a:latin typeface="Courier New" panose="02070309020205020404" pitchFamily="49" charset="0"/>
                <a:cs typeface="Courier New" panose="02070309020205020404" pitchFamily="49" charset="0"/>
              </a:rPr>
              <a:t> </a:t>
            </a:r>
            <a:r>
              <a:rPr lang="en-GB" sz="1100" dirty="0" smtClean="0">
                <a:solidFill>
                  <a:srgbClr val="000000"/>
                </a:solidFill>
                <a:latin typeface="Courier New" panose="02070309020205020404" pitchFamily="49" charset="0"/>
                <a:cs typeface="Courier New" panose="02070309020205020404" pitchFamily="49" charset="0"/>
              </a:rPr>
              <a:t>   identity[</a:t>
            </a:r>
            <a:r>
              <a:rPr lang="en-GB" sz="1100" dirty="0" err="1" smtClean="0">
                <a:solidFill>
                  <a:srgbClr val="000000"/>
                </a:solidFill>
                <a:latin typeface="Courier New" panose="02070309020205020404" pitchFamily="49" charset="0"/>
                <a:cs typeface="Courier New" panose="02070309020205020404" pitchFamily="49" charset="0"/>
              </a:rPr>
              <a:t>i</a:t>
            </a:r>
            <a:r>
              <a:rPr lang="en-GB" sz="1100" dirty="0">
                <a:solidFill>
                  <a:srgbClr val="000000"/>
                </a:solidFill>
                <a:latin typeface="Courier New" panose="02070309020205020404" pitchFamily="49" charset="0"/>
                <a:cs typeface="Courier New" panose="02070309020205020404" pitchFamily="49" charset="0"/>
              </a:rPr>
              <a:t>] = (</a:t>
            </a:r>
            <a:r>
              <a:rPr lang="en-GB" sz="1100" dirty="0" err="1">
                <a:solidFill>
                  <a:srgbClr val="000000"/>
                </a:solidFill>
                <a:latin typeface="Courier New" panose="02070309020205020404" pitchFamily="49" charset="0"/>
                <a:cs typeface="Courier New" panose="02070309020205020404" pitchFamily="49" charset="0"/>
              </a:rPr>
              <a:t>int</a:t>
            </a:r>
            <a:r>
              <a:rPr lang="en-GB" sz="1100" dirty="0">
                <a:solidFill>
                  <a:srgbClr val="000000"/>
                </a:solidFill>
                <a:latin typeface="Courier New" panose="02070309020205020404" pitchFamily="49" charset="0"/>
                <a:cs typeface="Courier New" panose="02070309020205020404" pitchFamily="49" charset="0"/>
              </a:rPr>
              <a:t> *)</a:t>
            </a:r>
            <a:r>
              <a:rPr lang="en-GB" sz="1100" dirty="0" err="1" smtClean="0">
                <a:solidFill>
                  <a:srgbClr val="000000"/>
                </a:solidFill>
                <a:latin typeface="Courier New" panose="02070309020205020404" pitchFamily="49" charset="0"/>
                <a:cs typeface="Courier New" panose="02070309020205020404" pitchFamily="49" charset="0"/>
              </a:rPr>
              <a:t>malloc</a:t>
            </a:r>
            <a:r>
              <a:rPr lang="en-GB" sz="1100" dirty="0" smtClean="0">
                <a:solidFill>
                  <a:srgbClr val="000000"/>
                </a:solidFill>
                <a:latin typeface="Courier New" panose="02070309020205020404" pitchFamily="49" charset="0"/>
                <a:cs typeface="Courier New" panose="02070309020205020404" pitchFamily="49" charset="0"/>
              </a:rPr>
              <a:t>(</a:t>
            </a:r>
            <a:r>
              <a:rPr lang="en-GB" sz="1100" dirty="0" err="1" smtClean="0">
                <a:solidFill>
                  <a:srgbClr val="000000"/>
                </a:solidFill>
                <a:latin typeface="Courier New" panose="02070309020205020404" pitchFamily="49" charset="0"/>
                <a:cs typeface="Courier New" panose="02070309020205020404" pitchFamily="49" charset="0"/>
              </a:rPr>
              <a:t>num_cols</a:t>
            </a:r>
            <a:r>
              <a:rPr lang="en-GB" sz="1100" dirty="0" smtClean="0">
                <a:solidFill>
                  <a:srgbClr val="000000"/>
                </a:solidFill>
                <a:latin typeface="Courier New" panose="02070309020205020404" pitchFamily="49" charset="0"/>
                <a:cs typeface="Courier New" panose="02070309020205020404" pitchFamily="49" charset="0"/>
              </a:rPr>
              <a:t> </a:t>
            </a:r>
            <a:r>
              <a:rPr lang="en-GB" sz="1100" dirty="0">
                <a:solidFill>
                  <a:srgbClr val="000000"/>
                </a:solidFill>
                <a:latin typeface="Courier New" panose="02070309020205020404" pitchFamily="49" charset="0"/>
                <a:cs typeface="Courier New" panose="02070309020205020404" pitchFamily="49" charset="0"/>
              </a:rPr>
              <a:t>* </a:t>
            </a:r>
            <a:r>
              <a:rPr lang="en-GB" sz="1100" dirty="0" err="1">
                <a:solidFill>
                  <a:srgbClr val="000000"/>
                </a:solidFill>
                <a:latin typeface="Courier New" panose="02070309020205020404" pitchFamily="49" charset="0"/>
                <a:cs typeface="Courier New" panose="02070309020205020404" pitchFamily="49" charset="0"/>
              </a:rPr>
              <a:t>sizeof</a:t>
            </a:r>
            <a:r>
              <a:rPr lang="en-GB" sz="1100" dirty="0">
                <a:solidFill>
                  <a:srgbClr val="000000"/>
                </a:solidFill>
                <a:latin typeface="Courier New" panose="02070309020205020404" pitchFamily="49" charset="0"/>
                <a:cs typeface="Courier New" panose="02070309020205020404" pitchFamily="49" charset="0"/>
              </a:rPr>
              <a:t>(</a:t>
            </a:r>
            <a:r>
              <a:rPr lang="en-GB" sz="1100" dirty="0" err="1">
                <a:solidFill>
                  <a:srgbClr val="000000"/>
                </a:solidFill>
                <a:latin typeface="Courier New" panose="02070309020205020404" pitchFamily="49" charset="0"/>
                <a:cs typeface="Courier New" panose="02070309020205020404" pitchFamily="49" charset="0"/>
              </a:rPr>
              <a:t>int</a:t>
            </a:r>
            <a:r>
              <a:rPr lang="en-GB" sz="1100" dirty="0" smtClean="0">
                <a:solidFill>
                  <a:srgbClr val="000000"/>
                </a:solidFill>
                <a:latin typeface="Courier New" panose="02070309020205020404" pitchFamily="49" charset="0"/>
                <a:cs typeface="Courier New" panose="02070309020205020404" pitchFamily="49" charset="0"/>
              </a:rPr>
              <a:t>));</a:t>
            </a:r>
          </a:p>
          <a:p>
            <a:r>
              <a:rPr lang="en-GB" sz="1100" dirty="0" smtClean="0">
                <a:solidFill>
                  <a:srgbClr val="000000"/>
                </a:solidFill>
                <a:latin typeface="Courier New" panose="02070309020205020404" pitchFamily="49" charset="0"/>
                <a:cs typeface="Courier New" panose="02070309020205020404" pitchFamily="49" charset="0"/>
              </a:rPr>
              <a:t>}</a:t>
            </a:r>
          </a:p>
          <a:p>
            <a:endParaRPr lang="en-GB" sz="1100" dirty="0">
              <a:solidFill>
                <a:srgbClr val="000000"/>
              </a:solidFill>
              <a:latin typeface="Courier New" panose="02070309020205020404" pitchFamily="49" charset="0"/>
              <a:cs typeface="Courier New" panose="02070309020205020404" pitchFamily="49" charset="0"/>
            </a:endParaRPr>
          </a:p>
          <a:p>
            <a:r>
              <a:rPr lang="en-GB" sz="1100" dirty="0" smtClean="0">
                <a:solidFill>
                  <a:srgbClr val="000000"/>
                </a:solidFill>
                <a:latin typeface="Courier New" panose="02070309020205020404" pitchFamily="49" charset="0"/>
                <a:cs typeface="Courier New" panose="02070309020205020404" pitchFamily="49" charset="0"/>
              </a:rPr>
              <a:t>// To free</a:t>
            </a:r>
          </a:p>
          <a:p>
            <a:endParaRPr lang="en-GB" sz="1100" dirty="0">
              <a:solidFill>
                <a:srgbClr val="000000"/>
              </a:solidFill>
              <a:latin typeface="Courier New" panose="02070309020205020404" pitchFamily="49" charset="0"/>
              <a:cs typeface="Courier New" panose="02070309020205020404" pitchFamily="49" charset="0"/>
            </a:endParaRPr>
          </a:p>
          <a:p>
            <a:r>
              <a:rPr lang="en-GB" sz="1100" dirty="0">
                <a:solidFill>
                  <a:srgbClr val="000000"/>
                </a:solidFill>
                <a:latin typeface="Courier New" panose="02070309020205020404" pitchFamily="49" charset="0"/>
                <a:cs typeface="Courier New" panose="02070309020205020404" pitchFamily="49" charset="0"/>
              </a:rPr>
              <a:t>for(</a:t>
            </a:r>
            <a:r>
              <a:rPr lang="en-GB" sz="1100" dirty="0" err="1">
                <a:solidFill>
                  <a:srgbClr val="000000"/>
                </a:solidFill>
                <a:latin typeface="Courier New" panose="02070309020205020404" pitchFamily="49" charset="0"/>
                <a:cs typeface="Courier New" panose="02070309020205020404" pitchFamily="49" charset="0"/>
              </a:rPr>
              <a:t>int</a:t>
            </a:r>
            <a:r>
              <a:rPr lang="en-GB" sz="1100" dirty="0">
                <a:solidFill>
                  <a:srgbClr val="000000"/>
                </a:solidFill>
                <a:latin typeface="Courier New" panose="02070309020205020404" pitchFamily="49" charset="0"/>
                <a:cs typeface="Courier New" panose="02070309020205020404" pitchFamily="49" charset="0"/>
              </a:rPr>
              <a:t> </a:t>
            </a:r>
            <a:r>
              <a:rPr lang="en-GB" sz="1100" dirty="0" err="1">
                <a:solidFill>
                  <a:srgbClr val="000000"/>
                </a:solidFill>
                <a:latin typeface="Courier New" panose="02070309020205020404" pitchFamily="49" charset="0"/>
                <a:cs typeface="Courier New" panose="02070309020205020404" pitchFamily="49" charset="0"/>
              </a:rPr>
              <a:t>i</a:t>
            </a:r>
            <a:r>
              <a:rPr lang="en-GB" sz="1100" dirty="0">
                <a:solidFill>
                  <a:srgbClr val="000000"/>
                </a:solidFill>
                <a:latin typeface="Courier New" panose="02070309020205020404" pitchFamily="49" charset="0"/>
                <a:cs typeface="Courier New" panose="02070309020205020404" pitchFamily="49" charset="0"/>
              </a:rPr>
              <a:t>=0; </a:t>
            </a:r>
            <a:r>
              <a:rPr lang="en-GB" sz="1100" dirty="0" err="1">
                <a:solidFill>
                  <a:srgbClr val="000000"/>
                </a:solidFill>
                <a:latin typeface="Courier New" panose="02070309020205020404" pitchFamily="49" charset="0"/>
                <a:cs typeface="Courier New" panose="02070309020205020404" pitchFamily="49" charset="0"/>
              </a:rPr>
              <a:t>i</a:t>
            </a:r>
            <a:r>
              <a:rPr lang="en-GB" sz="1100" dirty="0">
                <a:solidFill>
                  <a:srgbClr val="000000"/>
                </a:solidFill>
                <a:latin typeface="Courier New" panose="02070309020205020404" pitchFamily="49" charset="0"/>
                <a:cs typeface="Courier New" panose="02070309020205020404" pitchFamily="49" charset="0"/>
              </a:rPr>
              <a:t>&lt;</a:t>
            </a:r>
            <a:r>
              <a:rPr lang="en-GB" sz="1100" dirty="0" err="1">
                <a:solidFill>
                  <a:srgbClr val="000000"/>
                </a:solidFill>
                <a:latin typeface="Courier New" panose="02070309020205020404" pitchFamily="49" charset="0"/>
                <a:cs typeface="Courier New" panose="02070309020205020404" pitchFamily="49" charset="0"/>
              </a:rPr>
              <a:t>num_rows</a:t>
            </a:r>
            <a:r>
              <a:rPr lang="en-GB" sz="1100" dirty="0">
                <a:solidFill>
                  <a:srgbClr val="000000"/>
                </a:solidFill>
                <a:latin typeface="Courier New" panose="02070309020205020404" pitchFamily="49" charset="0"/>
                <a:cs typeface="Courier New" panose="02070309020205020404" pitchFamily="49" charset="0"/>
              </a:rPr>
              <a:t>; </a:t>
            </a:r>
            <a:r>
              <a:rPr lang="en-GB" sz="1100" dirty="0" err="1">
                <a:solidFill>
                  <a:srgbClr val="000000"/>
                </a:solidFill>
                <a:latin typeface="Courier New" panose="02070309020205020404" pitchFamily="49" charset="0"/>
                <a:cs typeface="Courier New" panose="02070309020205020404" pitchFamily="49" charset="0"/>
              </a:rPr>
              <a:t>i</a:t>
            </a:r>
            <a:r>
              <a:rPr lang="en-GB" sz="1100" dirty="0">
                <a:solidFill>
                  <a:srgbClr val="000000"/>
                </a:solidFill>
                <a:latin typeface="Courier New" panose="02070309020205020404" pitchFamily="49" charset="0"/>
                <a:cs typeface="Courier New" panose="02070309020205020404" pitchFamily="49" charset="0"/>
              </a:rPr>
              <a:t>++) {</a:t>
            </a:r>
          </a:p>
          <a:p>
            <a:r>
              <a:rPr lang="en-GB" sz="1100" dirty="0">
                <a:solidFill>
                  <a:srgbClr val="000000"/>
                </a:solidFill>
                <a:latin typeface="Courier New" panose="02070309020205020404" pitchFamily="49" charset="0"/>
                <a:cs typeface="Courier New" panose="02070309020205020404" pitchFamily="49" charset="0"/>
              </a:rPr>
              <a:t>    </a:t>
            </a:r>
            <a:r>
              <a:rPr lang="en-GB" sz="1100" dirty="0" smtClean="0">
                <a:solidFill>
                  <a:srgbClr val="000000"/>
                </a:solidFill>
                <a:latin typeface="Courier New" panose="02070309020205020404" pitchFamily="49" charset="0"/>
                <a:cs typeface="Courier New" panose="02070309020205020404" pitchFamily="49" charset="0"/>
              </a:rPr>
              <a:t>free(identity[</a:t>
            </a:r>
            <a:r>
              <a:rPr lang="en-GB" sz="1100" dirty="0" err="1" smtClean="0">
                <a:solidFill>
                  <a:srgbClr val="000000"/>
                </a:solidFill>
                <a:latin typeface="Courier New" panose="02070309020205020404" pitchFamily="49" charset="0"/>
                <a:cs typeface="Courier New" panose="02070309020205020404" pitchFamily="49" charset="0"/>
              </a:rPr>
              <a:t>i</a:t>
            </a:r>
            <a:r>
              <a:rPr lang="en-GB" sz="1100" dirty="0" smtClean="0">
                <a:solidFill>
                  <a:srgbClr val="000000"/>
                </a:solidFill>
                <a:latin typeface="Courier New" panose="02070309020205020404" pitchFamily="49" charset="0"/>
                <a:cs typeface="Courier New" panose="02070309020205020404" pitchFamily="49" charset="0"/>
              </a:rPr>
              <a:t>]);</a:t>
            </a:r>
            <a:endParaRPr lang="en-GB" sz="1100" dirty="0">
              <a:solidFill>
                <a:srgbClr val="000000"/>
              </a:solidFill>
              <a:latin typeface="Courier New" panose="02070309020205020404" pitchFamily="49" charset="0"/>
              <a:cs typeface="Courier New" panose="02070309020205020404" pitchFamily="49" charset="0"/>
            </a:endParaRPr>
          </a:p>
          <a:p>
            <a:r>
              <a:rPr lang="en-GB" sz="1100" dirty="0" smtClean="0">
                <a:solidFill>
                  <a:srgbClr val="000000"/>
                </a:solidFill>
                <a:latin typeface="Courier New" panose="02070309020205020404" pitchFamily="49" charset="0"/>
                <a:cs typeface="Courier New" panose="02070309020205020404" pitchFamily="49" charset="0"/>
              </a:rPr>
              <a:t>}</a:t>
            </a:r>
          </a:p>
          <a:p>
            <a:r>
              <a:rPr lang="en-GB" sz="1100" dirty="0">
                <a:solidFill>
                  <a:srgbClr val="000000"/>
                </a:solidFill>
                <a:latin typeface="Courier New" panose="02070309020205020404" pitchFamily="49" charset="0"/>
                <a:cs typeface="Courier New" panose="02070309020205020404" pitchFamily="49" charset="0"/>
              </a:rPr>
              <a:t>f</a:t>
            </a:r>
            <a:r>
              <a:rPr lang="en-GB" sz="1100" dirty="0" smtClean="0">
                <a:solidFill>
                  <a:srgbClr val="000000"/>
                </a:solidFill>
                <a:latin typeface="Courier New" panose="02070309020205020404" pitchFamily="49" charset="0"/>
                <a:cs typeface="Courier New" panose="02070309020205020404" pitchFamily="49" charset="0"/>
              </a:rPr>
              <a:t>ree(identity);</a:t>
            </a:r>
            <a:endParaRPr lang="en-GB" sz="1100" dirty="0">
              <a:solidFill>
                <a:srgbClr val="000000"/>
              </a:solidFill>
              <a:latin typeface="Courier New" panose="02070309020205020404" pitchFamily="49" charset="0"/>
              <a:cs typeface="Courier New" panose="02070309020205020404" pitchFamily="49" charset="0"/>
            </a:endParaRPr>
          </a:p>
          <a:p>
            <a:endParaRPr lang="en-GB" sz="1100" dirty="0" smtClean="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26011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416824" cy="461665"/>
          </a:xfrm>
          <a:prstGeom prst="rect">
            <a:avLst/>
          </a:prstGeom>
        </p:spPr>
        <p:txBody>
          <a:bodyPr wrap="square">
            <a:spAutoFit/>
          </a:bodyPr>
          <a:lstStyle/>
          <a:p>
            <a:r>
              <a:rPr lang="en-GB" b="1" dirty="0" smtClean="0">
                <a:solidFill>
                  <a:schemeClr val="bg1"/>
                </a:solidFill>
                <a:latin typeface="Arial" panose="020B0604020202020204" pitchFamily="34" charset="0"/>
              </a:rPr>
              <a:t>Working with memory – multidimensional arrays</a:t>
            </a:r>
            <a:endParaRPr lang="en-GB" b="1" dirty="0">
              <a:solidFill>
                <a:schemeClr val="bg1"/>
              </a:solidFill>
              <a:latin typeface="Arial" panose="020B0604020202020204" pitchFamily="34" charset="0"/>
            </a:endParaRPr>
          </a:p>
        </p:txBody>
      </p:sp>
      <p:sp>
        <p:nvSpPr>
          <p:cNvPr id="3" name="TextBox 2"/>
          <p:cNvSpPr txBox="1"/>
          <p:nvPr/>
        </p:nvSpPr>
        <p:spPr>
          <a:xfrm>
            <a:off x="539552" y="2492896"/>
            <a:ext cx="2520280" cy="2677656"/>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Schematically this can be represented by the diagram on the right.</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We begin by allocating a double pointer to type </a:t>
            </a:r>
            <a:r>
              <a:rPr lang="en-GB" sz="1400" dirty="0" err="1">
                <a:solidFill>
                  <a:srgbClr val="000000"/>
                </a:solidFill>
                <a:latin typeface="Courier New" panose="02070309020205020404" pitchFamily="49" charset="0"/>
                <a:cs typeface="Courier New" panose="02070309020205020404" pitchFamily="49" charset="0"/>
              </a:rPr>
              <a:t>int</a:t>
            </a:r>
            <a:r>
              <a:rPr lang="en-GB" sz="1400" dirty="0" smtClean="0">
                <a:solidFill>
                  <a:srgbClr val="000000"/>
                </a:solidFill>
                <a:latin typeface="Courier New" panose="02070309020205020404" pitchFamily="49" charset="0"/>
                <a:cs typeface="Courier New" panose="02070309020205020404" pitchFamily="49" charset="0"/>
              </a:rPr>
              <a:t>** </a:t>
            </a:r>
            <a:r>
              <a:rPr lang="en-GB" sz="1400" dirty="0" smtClean="0">
                <a:solidFill>
                  <a:srgbClr val="C2470C"/>
                </a:solidFill>
                <a:latin typeface="Arial" panose="020B0604020202020204"/>
                <a:cs typeface="Courier New" panose="02070309020205020404" pitchFamily="49" charset="0"/>
              </a:rPr>
              <a:t>This in turn points to an array of pointers of type </a:t>
            </a:r>
            <a:r>
              <a:rPr lang="en-GB" sz="1400" dirty="0" err="1" smtClean="0">
                <a:solidFill>
                  <a:srgbClr val="000000"/>
                </a:solidFill>
                <a:latin typeface="Courier New" panose="02070309020205020404" pitchFamily="49" charset="0"/>
                <a:cs typeface="Courier New" panose="02070309020205020404" pitchFamily="49" charset="0"/>
              </a:rPr>
              <a:t>int</a:t>
            </a:r>
            <a:r>
              <a:rPr lang="en-GB" sz="1400" dirty="0" smtClean="0">
                <a:solidFill>
                  <a:srgbClr val="000000"/>
                </a:solidFill>
                <a:latin typeface="Courier New" panose="02070309020205020404" pitchFamily="49" charset="0"/>
                <a:cs typeface="Courier New" panose="02070309020205020404" pitchFamily="49" charset="0"/>
              </a:rPr>
              <a:t>* </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We then point each of these at a single dimensional array of type </a:t>
            </a:r>
            <a:r>
              <a:rPr lang="en-GB" sz="1400" dirty="0" smtClean="0">
                <a:solidFill>
                  <a:srgbClr val="000000"/>
                </a:solidFill>
                <a:latin typeface="Courier New" panose="02070309020205020404" pitchFamily="49" charset="0"/>
                <a:cs typeface="Courier New" panose="02070309020205020404" pitchFamily="49" charset="0"/>
              </a:rPr>
              <a:t>int</a:t>
            </a:r>
            <a:r>
              <a:rPr lang="en-GB" sz="1400" dirty="0" smtClean="0">
                <a:solidFill>
                  <a:srgbClr val="C2470C"/>
                </a:solidFill>
                <a:latin typeface="Arial" panose="020B0604020202020204"/>
                <a:cs typeface="Courier New" panose="02070309020205020404" pitchFamily="49" charset="0"/>
              </a:rPr>
              <a:t>.</a:t>
            </a:r>
            <a:endParaRPr lang="en-GB" sz="1400" dirty="0" smtClean="0">
              <a:solidFill>
                <a:srgbClr val="000000"/>
              </a:solidFill>
              <a:latin typeface="Courier New" panose="02070309020205020404" pitchFamily="49" charset="0"/>
              <a:cs typeface="Courier New" panose="02070309020205020404" pitchFamily="49" charset="0"/>
            </a:endParaRPr>
          </a:p>
        </p:txBody>
      </p:sp>
      <p:grpSp>
        <p:nvGrpSpPr>
          <p:cNvPr id="66" name="Group 65"/>
          <p:cNvGrpSpPr/>
          <p:nvPr/>
        </p:nvGrpSpPr>
        <p:grpSpPr>
          <a:xfrm>
            <a:off x="4067944" y="2150846"/>
            <a:ext cx="4554729" cy="3361755"/>
            <a:chOff x="4211960" y="2132856"/>
            <a:chExt cx="4554729" cy="3361755"/>
          </a:xfrm>
        </p:grpSpPr>
        <p:grpSp>
          <p:nvGrpSpPr>
            <p:cNvPr id="12" name="Group 11"/>
            <p:cNvGrpSpPr/>
            <p:nvPr/>
          </p:nvGrpSpPr>
          <p:grpSpPr>
            <a:xfrm>
              <a:off x="4776964" y="3125151"/>
              <a:ext cx="2481245" cy="458975"/>
              <a:chOff x="5037120" y="2746410"/>
              <a:chExt cx="2481245" cy="458975"/>
            </a:xfrm>
          </p:grpSpPr>
          <p:sp>
            <p:nvSpPr>
              <p:cNvPr id="14" name="Rectangle 13"/>
              <p:cNvSpPr/>
              <p:nvPr/>
            </p:nvSpPr>
            <p:spPr bwMode="auto">
              <a:xfrm>
                <a:off x="5851239"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Identity[1]</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5" name="Rectangle 14"/>
              <p:cNvSpPr/>
              <p:nvPr/>
            </p:nvSpPr>
            <p:spPr bwMode="auto">
              <a:xfrm>
                <a:off x="5037120" y="2746410"/>
                <a:ext cx="812126"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latin typeface="Courier New" panose="02070309020205020404" pitchFamily="49" charset="0"/>
                    <a:ea typeface="ＭＳ Ｐゴシック" charset="0"/>
                    <a:cs typeface="Courier New" panose="02070309020205020404" pitchFamily="49" charset="0"/>
                  </a:rPr>
                  <a:t>i</a:t>
                </a:r>
                <a:r>
                  <a:rPr lang="en-GB" sz="700" dirty="0" smtClean="0">
                    <a:latin typeface="Courier New" panose="02070309020205020404" pitchFamily="49" charset="0"/>
                    <a:ea typeface="ＭＳ Ｐゴシック" charset="0"/>
                    <a:cs typeface="Courier New" panose="02070309020205020404" pitchFamily="49" charset="0"/>
                  </a:rPr>
                  <a:t>dentity[0]</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6" name="Rectangle 15"/>
              <p:cNvSpPr/>
              <p:nvPr/>
            </p:nvSpPr>
            <p:spPr bwMode="auto">
              <a:xfrm>
                <a:off x="6684802"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Identity[2]</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grpSp>
        <p:sp>
          <p:nvSpPr>
            <p:cNvPr id="30" name="Rectangle 29"/>
            <p:cNvSpPr/>
            <p:nvPr/>
          </p:nvSpPr>
          <p:spPr bwMode="auto">
            <a:xfrm>
              <a:off x="5589090" y="214376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8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identity</a:t>
              </a:r>
              <a:endParaRPr kumimoji="0" lang="en-GB" sz="8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33" name="Rectangle 32"/>
            <p:cNvSpPr/>
            <p:nvPr/>
          </p:nvSpPr>
          <p:spPr>
            <a:xfrm>
              <a:off x="7660296" y="2132856"/>
              <a:ext cx="1106393" cy="461665"/>
            </a:xfrm>
            <a:prstGeom prst="rect">
              <a:avLst/>
            </a:prstGeom>
          </p:spPr>
          <p:txBody>
            <a:bodyPr wrap="none">
              <a:spAutoFit/>
            </a:bodyPr>
            <a:lstStyle/>
            <a:p>
              <a:r>
                <a:rPr lang="en-GB" dirty="0" smtClean="0">
                  <a:latin typeface="Courier New" panose="02070309020205020404" pitchFamily="49" charset="0"/>
                  <a:ea typeface="ＭＳ Ｐゴシック" charset="0"/>
                  <a:cs typeface="Courier New" panose="02070309020205020404" pitchFamily="49" charset="0"/>
                </a:rPr>
                <a:t>**</a:t>
              </a:r>
              <a:r>
                <a:rPr lang="en-GB" dirty="0" err="1" smtClean="0">
                  <a:latin typeface="Courier New" panose="02070309020205020404" pitchFamily="49" charset="0"/>
                  <a:ea typeface="ＭＳ Ｐゴシック" charset="0"/>
                  <a:cs typeface="Courier New" panose="02070309020205020404" pitchFamily="49" charset="0"/>
                </a:rPr>
                <a:t>int</a:t>
              </a:r>
              <a:endParaRPr lang="en-GB" dirty="0"/>
            </a:p>
          </p:txBody>
        </p:sp>
        <p:sp>
          <p:nvSpPr>
            <p:cNvPr id="34" name="Rectangle 33"/>
            <p:cNvSpPr/>
            <p:nvPr/>
          </p:nvSpPr>
          <p:spPr>
            <a:xfrm>
              <a:off x="7841200" y="3122007"/>
              <a:ext cx="922047" cy="461665"/>
            </a:xfrm>
            <a:prstGeom prst="rect">
              <a:avLst/>
            </a:prstGeom>
          </p:spPr>
          <p:txBody>
            <a:bodyPr wrap="none">
              <a:spAutoFit/>
            </a:bodyPr>
            <a:lstStyle/>
            <a:p>
              <a:r>
                <a:rPr lang="en-GB" dirty="0" smtClean="0">
                  <a:latin typeface="Courier New" panose="02070309020205020404" pitchFamily="49" charset="0"/>
                  <a:ea typeface="ＭＳ Ｐゴシック" charset="0"/>
                  <a:cs typeface="Courier New" panose="02070309020205020404" pitchFamily="49" charset="0"/>
                </a:rPr>
                <a:t>*</a:t>
              </a:r>
              <a:r>
                <a:rPr lang="en-GB" dirty="0" err="1" smtClean="0">
                  <a:latin typeface="Courier New" panose="02070309020205020404" pitchFamily="49" charset="0"/>
                  <a:ea typeface="ＭＳ Ｐゴシック" charset="0"/>
                  <a:cs typeface="Courier New" panose="02070309020205020404" pitchFamily="49" charset="0"/>
                </a:rPr>
                <a:t>int</a:t>
              </a:r>
              <a:endParaRPr lang="en-GB" dirty="0"/>
            </a:p>
          </p:txBody>
        </p:sp>
        <p:sp>
          <p:nvSpPr>
            <p:cNvPr id="35" name="Rectangle 34"/>
            <p:cNvSpPr/>
            <p:nvPr/>
          </p:nvSpPr>
          <p:spPr bwMode="auto">
            <a:xfrm>
              <a:off x="4211960" y="4113849"/>
              <a:ext cx="956142"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latin typeface="Courier New" panose="02070309020205020404" pitchFamily="49" charset="0"/>
                  <a:ea typeface="ＭＳ Ｐゴシック" charset="0"/>
                  <a:cs typeface="Courier New" panose="02070309020205020404" pitchFamily="49" charset="0"/>
                </a:rPr>
                <a:t>i</a:t>
              </a:r>
              <a:r>
                <a:rPr lang="en-GB" sz="700" dirty="0" smtClean="0">
                  <a:latin typeface="Courier New" panose="02070309020205020404" pitchFamily="49" charset="0"/>
                  <a:ea typeface="ＭＳ Ｐゴシック" charset="0"/>
                  <a:cs typeface="Courier New" panose="02070309020205020404" pitchFamily="49" charset="0"/>
                </a:rPr>
                <a:t>dentity[0][0]</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36" name="Rectangle 35"/>
            <p:cNvSpPr/>
            <p:nvPr/>
          </p:nvSpPr>
          <p:spPr bwMode="auto">
            <a:xfrm>
              <a:off x="4211960" y="4572824"/>
              <a:ext cx="956142"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latin typeface="Courier New" panose="02070309020205020404" pitchFamily="49" charset="0"/>
                  <a:ea typeface="ＭＳ Ｐゴシック" charset="0"/>
                  <a:cs typeface="Courier New" panose="02070309020205020404" pitchFamily="49" charset="0"/>
                </a:rPr>
                <a:t>i</a:t>
              </a:r>
              <a:r>
                <a:rPr lang="en-GB" sz="700" dirty="0" smtClean="0">
                  <a:latin typeface="Courier New" panose="02070309020205020404" pitchFamily="49" charset="0"/>
                  <a:ea typeface="ＭＳ Ｐゴシック" charset="0"/>
                  <a:cs typeface="Courier New" panose="02070309020205020404" pitchFamily="49" charset="0"/>
                </a:rPr>
                <a:t>dentity[0][1]</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37" name="Rectangle 36"/>
            <p:cNvSpPr/>
            <p:nvPr/>
          </p:nvSpPr>
          <p:spPr bwMode="auto">
            <a:xfrm>
              <a:off x="4211960" y="5031799"/>
              <a:ext cx="956142"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latin typeface="Courier New" panose="02070309020205020404" pitchFamily="49" charset="0"/>
                  <a:ea typeface="ＭＳ Ｐゴシック" charset="0"/>
                  <a:cs typeface="Courier New" panose="02070309020205020404" pitchFamily="49" charset="0"/>
                </a:rPr>
                <a:t>i</a:t>
              </a:r>
              <a:r>
                <a:rPr lang="en-GB" sz="700" dirty="0" smtClean="0">
                  <a:latin typeface="Courier New" panose="02070309020205020404" pitchFamily="49" charset="0"/>
                  <a:ea typeface="ＭＳ Ｐゴシック" charset="0"/>
                  <a:cs typeface="Courier New" panose="02070309020205020404" pitchFamily="49" charset="0"/>
                </a:rPr>
                <a:t>dentity[0][2]</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38" name="Rectangle 37"/>
            <p:cNvSpPr/>
            <p:nvPr/>
          </p:nvSpPr>
          <p:spPr bwMode="auto">
            <a:xfrm>
              <a:off x="5541046" y="4117686"/>
              <a:ext cx="956142"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smtClean="0">
                  <a:latin typeface="Courier New" panose="02070309020205020404" pitchFamily="49" charset="0"/>
                  <a:ea typeface="ＭＳ Ｐゴシック" charset="0"/>
                  <a:cs typeface="Courier New" panose="02070309020205020404" pitchFamily="49" charset="0"/>
                </a:rPr>
                <a:t>identity[1][0]</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39" name="Rectangle 38"/>
            <p:cNvSpPr/>
            <p:nvPr/>
          </p:nvSpPr>
          <p:spPr bwMode="auto">
            <a:xfrm>
              <a:off x="5541046" y="4576661"/>
              <a:ext cx="956142"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smtClean="0">
                  <a:latin typeface="Courier New" panose="02070309020205020404" pitchFamily="49" charset="0"/>
                  <a:ea typeface="ＭＳ Ｐゴシック" charset="0"/>
                  <a:cs typeface="Courier New" panose="02070309020205020404" pitchFamily="49" charset="0"/>
                </a:rPr>
                <a:t>identity[1][1]</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40" name="Rectangle 39"/>
            <p:cNvSpPr/>
            <p:nvPr/>
          </p:nvSpPr>
          <p:spPr bwMode="auto">
            <a:xfrm>
              <a:off x="5541046" y="5035636"/>
              <a:ext cx="956142"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smtClean="0">
                  <a:latin typeface="Courier New" panose="02070309020205020404" pitchFamily="49" charset="0"/>
                  <a:ea typeface="ＭＳ Ｐゴシック" charset="0"/>
                  <a:cs typeface="Courier New" panose="02070309020205020404" pitchFamily="49" charset="0"/>
                </a:rPr>
                <a:t>identity[1][2]</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41" name="Rectangle 40"/>
            <p:cNvSpPr/>
            <p:nvPr/>
          </p:nvSpPr>
          <p:spPr bwMode="auto">
            <a:xfrm>
              <a:off x="6870132" y="4113849"/>
              <a:ext cx="956142"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smtClean="0">
                  <a:latin typeface="Courier New" panose="02070309020205020404" pitchFamily="49" charset="0"/>
                  <a:ea typeface="ＭＳ Ｐゴシック" charset="0"/>
                  <a:cs typeface="Courier New" panose="02070309020205020404" pitchFamily="49" charset="0"/>
                </a:rPr>
                <a:t>identity[2][0]</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42" name="Rectangle 41"/>
            <p:cNvSpPr/>
            <p:nvPr/>
          </p:nvSpPr>
          <p:spPr bwMode="auto">
            <a:xfrm>
              <a:off x="6870132" y="4572824"/>
              <a:ext cx="956142"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smtClean="0">
                  <a:latin typeface="Courier New" panose="02070309020205020404" pitchFamily="49" charset="0"/>
                  <a:ea typeface="ＭＳ Ｐゴシック" charset="0"/>
                  <a:cs typeface="Courier New" panose="02070309020205020404" pitchFamily="49" charset="0"/>
                </a:rPr>
                <a:t>identity[2][1]</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43" name="Rectangle 42"/>
            <p:cNvSpPr/>
            <p:nvPr/>
          </p:nvSpPr>
          <p:spPr bwMode="auto">
            <a:xfrm>
              <a:off x="6870132" y="5031799"/>
              <a:ext cx="956142"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smtClean="0">
                  <a:latin typeface="Courier New" panose="02070309020205020404" pitchFamily="49" charset="0"/>
                  <a:ea typeface="ＭＳ Ｐゴシック" charset="0"/>
                  <a:cs typeface="Courier New" panose="02070309020205020404" pitchFamily="49" charset="0"/>
                </a:rPr>
                <a:t>identity[2][2]</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44" name="Rectangle 43"/>
            <p:cNvSpPr/>
            <p:nvPr/>
          </p:nvSpPr>
          <p:spPr>
            <a:xfrm>
              <a:off x="8025545" y="4572824"/>
              <a:ext cx="737702" cy="461665"/>
            </a:xfrm>
            <a:prstGeom prst="rect">
              <a:avLst/>
            </a:prstGeom>
          </p:spPr>
          <p:txBody>
            <a:bodyPr wrap="none">
              <a:spAutoFit/>
            </a:bodyPr>
            <a:lstStyle/>
            <a:p>
              <a:r>
                <a:rPr lang="en-GB" dirty="0" err="1" smtClean="0">
                  <a:latin typeface="Courier New" panose="02070309020205020404" pitchFamily="49" charset="0"/>
                  <a:ea typeface="ＭＳ Ｐゴシック" charset="0"/>
                  <a:cs typeface="Courier New" panose="02070309020205020404" pitchFamily="49" charset="0"/>
                </a:rPr>
                <a:t>int</a:t>
              </a:r>
              <a:endParaRPr lang="en-GB" dirty="0"/>
            </a:p>
          </p:txBody>
        </p:sp>
        <p:sp>
          <p:nvSpPr>
            <p:cNvPr id="45" name="Right Brace 44"/>
            <p:cNvSpPr/>
            <p:nvPr/>
          </p:nvSpPr>
          <p:spPr bwMode="auto">
            <a:xfrm>
              <a:off x="7452338" y="2147664"/>
              <a:ext cx="207958" cy="432048"/>
            </a:xfrm>
            <a:prstGeom prst="rightBrace">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a typeface="ＭＳ Ｐゴシック" charset="0"/>
              </a:endParaRPr>
            </a:p>
          </p:txBody>
        </p:sp>
        <p:sp>
          <p:nvSpPr>
            <p:cNvPr id="46" name="Right Brace 45"/>
            <p:cNvSpPr/>
            <p:nvPr/>
          </p:nvSpPr>
          <p:spPr bwMode="auto">
            <a:xfrm>
              <a:off x="7859697" y="4586287"/>
              <a:ext cx="207958" cy="432048"/>
            </a:xfrm>
            <a:prstGeom prst="rightBrace">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a typeface="ＭＳ Ｐゴシック" charset="0"/>
              </a:endParaRPr>
            </a:p>
          </p:txBody>
        </p:sp>
        <p:sp>
          <p:nvSpPr>
            <p:cNvPr id="47" name="Right Brace 46"/>
            <p:cNvSpPr/>
            <p:nvPr/>
          </p:nvSpPr>
          <p:spPr bwMode="auto">
            <a:xfrm>
              <a:off x="7690096" y="3136815"/>
              <a:ext cx="207958" cy="432048"/>
            </a:xfrm>
            <a:prstGeom prst="rightBrace">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a typeface="ＭＳ Ｐゴシック" charset="0"/>
              </a:endParaRPr>
            </a:p>
          </p:txBody>
        </p:sp>
        <p:cxnSp>
          <p:nvCxnSpPr>
            <p:cNvPr id="50" name="Straight Arrow Connector 49"/>
            <p:cNvCxnSpPr>
              <a:stCxn id="30" idx="2"/>
              <a:endCxn id="14" idx="0"/>
            </p:cNvCxnSpPr>
            <p:nvPr/>
          </p:nvCxnSpPr>
          <p:spPr bwMode="auto">
            <a:xfrm>
              <a:off x="6005872" y="2602735"/>
              <a:ext cx="1993" cy="52241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4" name="Straight Arrow Connector 53"/>
            <p:cNvCxnSpPr>
              <a:stCxn id="14" idx="2"/>
              <a:endCxn id="38" idx="0"/>
            </p:cNvCxnSpPr>
            <p:nvPr/>
          </p:nvCxnSpPr>
          <p:spPr bwMode="auto">
            <a:xfrm>
              <a:off x="6007865" y="3584126"/>
              <a:ext cx="11252" cy="53356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5" name="Straight Arrow Connector 54"/>
            <p:cNvCxnSpPr>
              <a:stCxn id="16" idx="2"/>
              <a:endCxn id="41" idx="0"/>
            </p:cNvCxnSpPr>
            <p:nvPr/>
          </p:nvCxnSpPr>
          <p:spPr bwMode="auto">
            <a:xfrm>
              <a:off x="6841428" y="3584126"/>
              <a:ext cx="506775" cy="52972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6" name="Straight Arrow Connector 55"/>
            <p:cNvCxnSpPr>
              <a:stCxn id="15" idx="2"/>
              <a:endCxn id="35" idx="0"/>
            </p:cNvCxnSpPr>
            <p:nvPr/>
          </p:nvCxnSpPr>
          <p:spPr bwMode="auto">
            <a:xfrm flipH="1">
              <a:off x="4690031" y="3584126"/>
              <a:ext cx="492996" cy="52972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2955861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What have we learnt?</a:t>
            </a:r>
            <a:endParaRPr lang="en-GB" b="1" dirty="0">
              <a:solidFill>
                <a:schemeClr val="bg1"/>
              </a:solidFill>
              <a:latin typeface="Arial" panose="020B0604020202020204" pitchFamily="34" charset="0"/>
            </a:endParaRPr>
          </a:p>
        </p:txBody>
      </p:sp>
      <p:pic>
        <p:nvPicPr>
          <p:cNvPr id="3" name="Picture 2" descr="Image result for lessons learnt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016282"/>
            <a:ext cx="3487520" cy="34107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55576" y="1736520"/>
            <a:ext cx="3312368" cy="3970318"/>
          </a:xfrm>
          <a:prstGeom prst="rect">
            <a:avLst/>
          </a:prstGeom>
          <a:noFill/>
        </p:spPr>
        <p:txBody>
          <a:bodyPr wrap="square" rtlCol="0">
            <a:spAutoFit/>
          </a:bodyPr>
          <a:lstStyle/>
          <a:p>
            <a:r>
              <a:rPr lang="en-GB" sz="1400" dirty="0" smtClean="0">
                <a:solidFill>
                  <a:srgbClr val="C2470C"/>
                </a:solidFill>
                <a:latin typeface="Arial" panose="020B0604020202020204"/>
                <a:cs typeface="Courier New" panose="02070309020205020404" pitchFamily="49" charset="0"/>
              </a:rPr>
              <a:t>In this lecture you have learnt about some of the advanced features of the C programing language. </a:t>
            </a:r>
          </a:p>
          <a:p>
            <a:endParaRPr lang="en-GB" sz="1400" dirty="0">
              <a:solidFill>
                <a:srgbClr val="C2470C"/>
              </a:solidFill>
              <a:latin typeface="Arial" panose="020B0604020202020204"/>
              <a:cs typeface="Courier New" panose="02070309020205020404" pitchFamily="49" charset="0"/>
            </a:endParaRPr>
          </a:p>
          <a:p>
            <a:r>
              <a:rPr lang="en-GB" sz="1400" dirty="0" smtClean="0">
                <a:solidFill>
                  <a:srgbClr val="C2470C"/>
                </a:solidFill>
                <a:latin typeface="Arial" panose="020B0604020202020204"/>
                <a:cs typeface="Courier New" panose="02070309020205020404" pitchFamily="49" charset="0"/>
              </a:rPr>
              <a:t>We have covered m</a:t>
            </a:r>
            <a:r>
              <a:rPr lang="en-GB" sz="1400" dirty="0" smtClean="0">
                <a:solidFill>
                  <a:srgbClr val="C2470C"/>
                </a:solidFill>
                <a:latin typeface="Arial" panose="020B0604020202020204"/>
              </a:rPr>
              <a:t>ultidimensional arrays, pointers and characters </a:t>
            </a:r>
            <a:r>
              <a:rPr lang="en-GB" sz="1400" dirty="0">
                <a:solidFill>
                  <a:srgbClr val="C2470C"/>
                </a:solidFill>
                <a:latin typeface="Arial" panose="020B0604020202020204"/>
              </a:rPr>
              <a:t>and strings</a:t>
            </a:r>
            <a:r>
              <a:rPr lang="en-GB" sz="1400" dirty="0" smtClean="0">
                <a:solidFill>
                  <a:srgbClr val="C2470C"/>
                </a:solidFill>
                <a:latin typeface="Arial" panose="020B0604020202020204"/>
              </a:rPr>
              <a:t>.</a:t>
            </a:r>
          </a:p>
          <a:p>
            <a:endParaRPr lang="en-GB" sz="1400" dirty="0">
              <a:solidFill>
                <a:srgbClr val="C2470C"/>
              </a:solidFill>
              <a:latin typeface="Arial" panose="020B0604020202020204"/>
            </a:endParaRPr>
          </a:p>
          <a:p>
            <a:r>
              <a:rPr lang="en-GB" sz="1400" dirty="0" smtClean="0">
                <a:solidFill>
                  <a:srgbClr val="C2470C"/>
                </a:solidFill>
                <a:latin typeface="Arial" panose="020B0604020202020204"/>
              </a:rPr>
              <a:t>You have learnt about variable scope, some of the functions that provide advanced program control and how </a:t>
            </a:r>
            <a:r>
              <a:rPr lang="en-GB" sz="1400" dirty="0">
                <a:solidFill>
                  <a:srgbClr val="C2470C"/>
                </a:solidFill>
                <a:latin typeface="Arial" panose="020B0604020202020204"/>
              </a:rPr>
              <a:t>to work with files</a:t>
            </a:r>
            <a:r>
              <a:rPr lang="en-GB" sz="1400" dirty="0" smtClean="0">
                <a:solidFill>
                  <a:srgbClr val="C2470C"/>
                </a:solidFill>
                <a:latin typeface="Arial" panose="020B0604020202020204"/>
              </a:rPr>
              <a:t>.</a:t>
            </a:r>
          </a:p>
          <a:p>
            <a:endParaRPr lang="en-GB" sz="1400" dirty="0">
              <a:solidFill>
                <a:srgbClr val="C2470C"/>
              </a:solidFill>
              <a:latin typeface="Arial" panose="020B0604020202020204"/>
            </a:endParaRPr>
          </a:p>
          <a:p>
            <a:r>
              <a:rPr lang="en-GB" sz="1400" dirty="0" smtClean="0">
                <a:solidFill>
                  <a:srgbClr val="C2470C"/>
                </a:solidFill>
                <a:latin typeface="Arial" panose="020B0604020202020204"/>
              </a:rPr>
              <a:t>Finally we have covered the basics of dynamic </a:t>
            </a:r>
            <a:r>
              <a:rPr lang="en-GB" sz="1400" dirty="0">
                <a:solidFill>
                  <a:srgbClr val="C2470C"/>
                </a:solidFill>
                <a:latin typeface="Arial" panose="020B0604020202020204"/>
              </a:rPr>
              <a:t>memory allocation</a:t>
            </a:r>
            <a:r>
              <a:rPr lang="en-GB" sz="1400" dirty="0" smtClean="0">
                <a:solidFill>
                  <a:srgbClr val="C2470C"/>
                </a:solidFill>
                <a:latin typeface="Arial" panose="020B0604020202020204"/>
              </a:rPr>
              <a:t>.</a:t>
            </a:r>
            <a:endParaRPr lang="en-GB" sz="1400" dirty="0">
              <a:solidFill>
                <a:srgbClr val="C2470C"/>
              </a:solidFill>
              <a:latin typeface="Arial" panose="020B0604020202020204"/>
              <a:cs typeface="Courier New" panose="02070309020205020404" pitchFamily="49" charset="0"/>
            </a:endParaRPr>
          </a:p>
          <a:p>
            <a:endParaRPr lang="en-GB" sz="1400" dirty="0">
              <a:solidFill>
                <a:srgbClr val="C2470C"/>
              </a:solidFill>
              <a:latin typeface="Arial" panose="020B0604020202020204"/>
              <a:cs typeface="Courier New" panose="02070309020205020404" pitchFamily="49" charset="0"/>
            </a:endParaRPr>
          </a:p>
          <a:p>
            <a:r>
              <a:rPr lang="en-GB" sz="1400" dirty="0" smtClean="0">
                <a:solidFill>
                  <a:srgbClr val="C2470C"/>
                </a:solidFill>
                <a:latin typeface="Arial" panose="020B0604020202020204"/>
                <a:cs typeface="Courier New" panose="02070309020205020404" pitchFamily="49" charset="0"/>
              </a:rPr>
              <a:t>You should now be in a position to write your own advanced C program. </a:t>
            </a:r>
            <a:endParaRPr lang="en-GB" sz="1400" dirty="0">
              <a:solidFill>
                <a:srgbClr val="C2470C"/>
              </a:solidFill>
              <a:latin typeface="Arial" panose="020B0604020202020204"/>
              <a:cs typeface="Courier New" panose="02070309020205020404" pitchFamily="49" charset="0"/>
            </a:endParaRPr>
          </a:p>
        </p:txBody>
      </p:sp>
    </p:spTree>
    <p:extLst>
      <p:ext uri="{BB962C8B-B14F-4D97-AF65-F5344CB8AC3E}">
        <p14:creationId xmlns:p14="http://schemas.microsoft.com/office/powerpoint/2010/main" val="1962920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Further reading</a:t>
            </a:r>
            <a:endParaRPr lang="en-GB" b="1" dirty="0">
              <a:solidFill>
                <a:schemeClr val="bg1"/>
              </a:solidFill>
              <a:latin typeface="Arial" panose="020B0604020202020204" pitchFamily="34" charset="0"/>
            </a:endParaRPr>
          </a:p>
        </p:txBody>
      </p:sp>
      <p:pic>
        <p:nvPicPr>
          <p:cNvPr id="4" name="Picture 2" descr="Image result for the c programming langu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8084" y="1628800"/>
            <a:ext cx="1577103" cy="20764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mages-na.ssl-images-amazon.com/images/I/516EWWZ6QQ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860" y="3861048"/>
            <a:ext cx="1571801" cy="206244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images-na.ssl-images-amazon.com/images/I/51Kvjm-Dt8L._SX396_BO1,204,203,200_.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8084" y="3861048"/>
            <a:ext cx="1644997" cy="206244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644008" y="2547518"/>
            <a:ext cx="1756763" cy="276999"/>
          </a:xfrm>
          <a:prstGeom prst="rect">
            <a:avLst/>
          </a:prstGeom>
        </p:spPr>
        <p:txBody>
          <a:bodyPr wrap="none">
            <a:spAutoFit/>
          </a:bodyPr>
          <a:lstStyle/>
          <a:p>
            <a:r>
              <a:rPr lang="en-GB" sz="1200" dirty="0">
                <a:latin typeface="+mn-lt"/>
                <a:hlinkClick r:id="rId6"/>
              </a:rPr>
              <a:t>http://www.learn-c.org</a:t>
            </a:r>
            <a:r>
              <a:rPr lang="en-GB" sz="1200" dirty="0" smtClean="0">
                <a:latin typeface="+mn-lt"/>
                <a:hlinkClick r:id="rId6"/>
              </a:rPr>
              <a:t>/</a:t>
            </a:r>
            <a:r>
              <a:rPr lang="en-GB" sz="1200" dirty="0" smtClean="0">
                <a:latin typeface="+mn-lt"/>
              </a:rPr>
              <a:t> </a:t>
            </a:r>
            <a:endParaRPr lang="en-GB" sz="1200" dirty="0">
              <a:latin typeface="+mn-lt"/>
            </a:endParaRPr>
          </a:p>
        </p:txBody>
      </p:sp>
      <p:sp>
        <p:nvSpPr>
          <p:cNvPr id="3" name="Rectangle 2"/>
          <p:cNvSpPr/>
          <p:nvPr/>
        </p:nvSpPr>
        <p:spPr>
          <a:xfrm>
            <a:off x="4644008" y="3484935"/>
            <a:ext cx="4572000" cy="276999"/>
          </a:xfrm>
          <a:prstGeom prst="rect">
            <a:avLst/>
          </a:prstGeom>
        </p:spPr>
        <p:txBody>
          <a:bodyPr>
            <a:spAutoFit/>
          </a:bodyPr>
          <a:lstStyle/>
          <a:p>
            <a:r>
              <a:rPr lang="en-GB" sz="1200" dirty="0">
                <a:latin typeface="+mn-lt"/>
                <a:hlinkClick r:id="rId7"/>
              </a:rPr>
              <a:t>https://</a:t>
            </a:r>
            <a:r>
              <a:rPr lang="en-GB" sz="1200" dirty="0" smtClean="0">
                <a:latin typeface="+mn-lt"/>
                <a:hlinkClick r:id="rId7"/>
              </a:rPr>
              <a:t>www.cprogramming.com/tutorial/c-tutorial.html</a:t>
            </a:r>
            <a:r>
              <a:rPr lang="en-GB" sz="1200" dirty="0" smtClean="0">
                <a:latin typeface="+mn-lt"/>
              </a:rPr>
              <a:t> </a:t>
            </a:r>
            <a:endParaRPr lang="en-GB" sz="1200" dirty="0">
              <a:latin typeface="+mn-lt"/>
            </a:endParaRPr>
          </a:p>
        </p:txBody>
      </p:sp>
      <p:sp>
        <p:nvSpPr>
          <p:cNvPr id="5" name="Rectangle 4"/>
          <p:cNvSpPr/>
          <p:nvPr/>
        </p:nvSpPr>
        <p:spPr>
          <a:xfrm>
            <a:off x="4644008" y="4437112"/>
            <a:ext cx="4572000" cy="276999"/>
          </a:xfrm>
          <a:prstGeom prst="rect">
            <a:avLst/>
          </a:prstGeom>
        </p:spPr>
        <p:txBody>
          <a:bodyPr>
            <a:spAutoFit/>
          </a:bodyPr>
          <a:lstStyle/>
          <a:p>
            <a:r>
              <a:rPr lang="en-GB" sz="1200" dirty="0">
                <a:latin typeface="+mn-lt"/>
                <a:hlinkClick r:id="rId8"/>
              </a:rPr>
              <a:t>https://</a:t>
            </a:r>
            <a:r>
              <a:rPr lang="en-GB" sz="1200" dirty="0" smtClean="0">
                <a:latin typeface="+mn-lt"/>
                <a:hlinkClick r:id="rId8"/>
              </a:rPr>
              <a:t>www.gnu.org/software/gnu-c-manual/gnu-c-manual.html</a:t>
            </a:r>
            <a:r>
              <a:rPr lang="en-GB" sz="1200" dirty="0" smtClean="0">
                <a:latin typeface="+mn-lt"/>
              </a:rPr>
              <a:t> </a:t>
            </a:r>
            <a:endParaRPr lang="en-GB" sz="1200" dirty="0">
              <a:latin typeface="+mn-lt"/>
            </a:endParaRPr>
          </a:p>
        </p:txBody>
      </p:sp>
      <p:pic>
        <p:nvPicPr>
          <p:cNvPr id="8" name="Picture 7"/>
          <p:cNvPicPr>
            <a:picLocks noChangeAspect="1"/>
          </p:cNvPicPr>
          <p:nvPr/>
        </p:nvPicPr>
        <p:blipFill>
          <a:blip r:embed="rId9"/>
          <a:stretch>
            <a:fillRect/>
          </a:stretch>
        </p:blipFill>
        <p:spPr>
          <a:xfrm>
            <a:off x="580604" y="1615792"/>
            <a:ext cx="1687140" cy="2089458"/>
          </a:xfrm>
          <a:prstGeom prst="rect">
            <a:avLst/>
          </a:prstGeom>
        </p:spPr>
      </p:pic>
    </p:spTree>
    <p:extLst>
      <p:ext uri="{BB962C8B-B14F-4D97-AF65-F5344CB8AC3E}">
        <p14:creationId xmlns:p14="http://schemas.microsoft.com/office/powerpoint/2010/main" val="3289888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In the next lecture…</a:t>
            </a:r>
            <a:endParaRPr lang="en-GB" b="1" dirty="0">
              <a:solidFill>
                <a:schemeClr val="bg1"/>
              </a:solidFill>
              <a:latin typeface="Arial" panose="020B0604020202020204" pitchFamily="34" charset="0"/>
            </a:endParaRPr>
          </a:p>
        </p:txBody>
      </p:sp>
      <p:sp>
        <p:nvSpPr>
          <p:cNvPr id="3" name="TextBox 2"/>
          <p:cNvSpPr txBox="1"/>
          <p:nvPr/>
        </p:nvSpPr>
        <p:spPr>
          <a:xfrm>
            <a:off x="611560" y="2816641"/>
            <a:ext cx="3312368" cy="1600438"/>
          </a:xfrm>
          <a:prstGeom prst="rect">
            <a:avLst/>
          </a:prstGeom>
          <a:noFill/>
        </p:spPr>
        <p:txBody>
          <a:bodyPr wrap="square" rtlCol="0">
            <a:spAutoFit/>
          </a:bodyPr>
          <a:lstStyle/>
          <a:p>
            <a:r>
              <a:rPr lang="en-GB" sz="1400" dirty="0">
                <a:solidFill>
                  <a:srgbClr val="C2470C"/>
                </a:solidFill>
                <a:latin typeface="Arial" panose="020B0604020202020204"/>
                <a:cs typeface="Courier New" panose="02070309020205020404" pitchFamily="49" charset="0"/>
              </a:rPr>
              <a:t>In the next lecture you will learn </a:t>
            </a:r>
            <a:r>
              <a:rPr lang="en-GB" sz="1400" dirty="0" smtClean="0">
                <a:solidFill>
                  <a:srgbClr val="C2470C"/>
                </a:solidFill>
                <a:latin typeface="Arial" panose="020B0604020202020204"/>
                <a:cs typeface="Courier New" panose="02070309020205020404" pitchFamily="49" charset="0"/>
              </a:rPr>
              <a:t>about multi-tasking </a:t>
            </a:r>
            <a:r>
              <a:rPr lang="en-GB" sz="1400" dirty="0">
                <a:solidFill>
                  <a:srgbClr val="C2470C"/>
                </a:solidFill>
                <a:latin typeface="Arial" panose="020B0604020202020204"/>
                <a:cs typeface="Courier New" panose="02070309020205020404" pitchFamily="49" charset="0"/>
              </a:rPr>
              <a:t>on CPUs using </a:t>
            </a:r>
            <a:r>
              <a:rPr lang="en-GB" sz="1400" dirty="0" err="1">
                <a:solidFill>
                  <a:srgbClr val="C2470C"/>
                </a:solidFill>
                <a:latin typeface="Arial" panose="020B0604020202020204"/>
                <a:cs typeface="Courier New" panose="02070309020205020404" pitchFamily="49" charset="0"/>
              </a:rPr>
              <a:t>OpenMP</a:t>
            </a:r>
            <a:r>
              <a:rPr lang="en-GB" sz="1400" dirty="0" smtClean="0">
                <a:solidFill>
                  <a:srgbClr val="C2470C"/>
                </a:solidFill>
                <a:latin typeface="Arial" panose="020B0604020202020204"/>
                <a:cs typeface="Courier New" panose="02070309020205020404" pitchFamily="49" charset="0"/>
              </a:rPr>
              <a:t>. You will learn about parallelism and concurrency. You will get to know </a:t>
            </a:r>
            <a:r>
              <a:rPr lang="en-GB" sz="1400" dirty="0" err="1" smtClean="0">
                <a:solidFill>
                  <a:srgbClr val="C2470C"/>
                </a:solidFill>
                <a:latin typeface="Arial" panose="020B0604020202020204"/>
                <a:cs typeface="Courier New" panose="02070309020205020404" pitchFamily="49" charset="0"/>
              </a:rPr>
              <a:t>OpenMP</a:t>
            </a:r>
            <a:r>
              <a:rPr lang="en-GB" sz="1400" dirty="0" smtClean="0">
                <a:solidFill>
                  <a:srgbClr val="C2470C"/>
                </a:solidFill>
                <a:latin typeface="Arial" panose="020B0604020202020204"/>
                <a:cs typeface="Courier New" panose="02070309020205020404" pitchFamily="49" charset="0"/>
              </a:rPr>
              <a:t> and how to use it to share work across cores in a CPU and across CPUs in a server.</a:t>
            </a:r>
          </a:p>
        </p:txBody>
      </p:sp>
      <p:pic>
        <p:nvPicPr>
          <p:cNvPr id="4" name="Picture 4" descr="Image result for next steps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2754928"/>
            <a:ext cx="4285035" cy="1723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247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Using Arrays – single dimensional</a:t>
            </a:r>
            <a:endParaRPr lang="en-GB" b="1" dirty="0">
              <a:solidFill>
                <a:schemeClr val="bg1"/>
              </a:solidFill>
              <a:latin typeface="Arial" panose="020B0604020202020204" pitchFamily="34" charset="0"/>
            </a:endParaRPr>
          </a:p>
        </p:txBody>
      </p:sp>
      <p:sp>
        <p:nvSpPr>
          <p:cNvPr id="4" name="TextBox 3"/>
          <p:cNvSpPr txBox="1"/>
          <p:nvPr/>
        </p:nvSpPr>
        <p:spPr>
          <a:xfrm>
            <a:off x="1115616" y="1685295"/>
            <a:ext cx="6966424" cy="2246769"/>
          </a:xfrm>
          <a:prstGeom prst="rect">
            <a:avLst/>
          </a:prstGeom>
          <a:noFill/>
        </p:spPr>
        <p:txBody>
          <a:bodyPr wrap="square" rtlCol="0">
            <a:spAutoFit/>
          </a:bodyPr>
          <a:lstStyle/>
          <a:p>
            <a:r>
              <a:rPr lang="en-GB" sz="1400" dirty="0" smtClean="0">
                <a:latin typeface="+mn-lt"/>
                <a:cs typeface="Courier New" panose="02070309020205020404" pitchFamily="49" charset="0"/>
              </a:rPr>
              <a:t>In practical one we used an array called radius to hold different values for the radius of a circle. This can be represented schematically below. </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We have a </a:t>
            </a:r>
            <a:r>
              <a:rPr lang="en-GB" sz="1400" i="1" dirty="0" smtClean="0">
                <a:latin typeface="+mn-lt"/>
                <a:cs typeface="Courier New" panose="02070309020205020404" pitchFamily="49" charset="0"/>
              </a:rPr>
              <a:t>contiguous</a:t>
            </a:r>
            <a:r>
              <a:rPr lang="en-GB" sz="1400" dirty="0" smtClean="0">
                <a:latin typeface="+mn-lt"/>
                <a:cs typeface="Courier New" panose="02070309020205020404" pitchFamily="49" charset="0"/>
              </a:rPr>
              <a:t> collection of array elements, starting at zero, increasing to n-1, all holding a single value.</a:t>
            </a:r>
          </a:p>
          <a:p>
            <a:endParaRPr lang="en-GB" sz="1400" dirty="0">
              <a:solidFill>
                <a:srgbClr val="000000"/>
              </a:solidFill>
              <a:latin typeface="+mn-lt"/>
              <a:ea typeface="ＭＳ Ｐゴシック" charset="0"/>
              <a:cs typeface="Courier New" panose="02070309020205020404" pitchFamily="49" charset="0"/>
            </a:endParaRPr>
          </a:p>
          <a:p>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array[0]</a:t>
            </a:r>
            <a:r>
              <a:rPr lang="en-GB" sz="1400" dirty="0" smtClean="0">
                <a:latin typeface="+mn-lt"/>
                <a:cs typeface="Courier New" panose="02070309020205020404" pitchFamily="49" charset="0"/>
              </a:rPr>
              <a:t> holds the integer value 5,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array[1] </a:t>
            </a:r>
            <a:r>
              <a:rPr lang="en-GB" sz="1400" dirty="0" smtClean="0">
                <a:latin typeface="+mn-lt"/>
                <a:cs typeface="Courier New" panose="02070309020205020404" pitchFamily="49" charset="0"/>
              </a:rPr>
              <a:t>holds </a:t>
            </a:r>
            <a:r>
              <a:rPr lang="en-GB" sz="1400" dirty="0">
                <a:latin typeface="+mn-lt"/>
                <a:cs typeface="Courier New" panose="02070309020205020404" pitchFamily="49" charset="0"/>
              </a:rPr>
              <a:t>the integer value </a:t>
            </a:r>
            <a:r>
              <a:rPr lang="en-GB" sz="1400" dirty="0" smtClean="0">
                <a:latin typeface="+mn-lt"/>
                <a:cs typeface="Courier New" panose="02070309020205020404" pitchFamily="49" charset="0"/>
              </a:rPr>
              <a:t>10, up to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array[n-1] </a:t>
            </a:r>
            <a:r>
              <a:rPr lang="en-GB" sz="1400" dirty="0" smtClean="0">
                <a:latin typeface="+mn-lt"/>
                <a:cs typeface="Courier New" panose="02070309020205020404" pitchFamily="49" charset="0"/>
              </a:rPr>
              <a:t>which holds </a:t>
            </a:r>
            <a:r>
              <a:rPr lang="en-GB" sz="1400" dirty="0">
                <a:latin typeface="+mn-lt"/>
                <a:cs typeface="Courier New" panose="02070309020205020404" pitchFamily="49" charset="0"/>
              </a:rPr>
              <a:t>the integer value </a:t>
            </a:r>
            <a:r>
              <a:rPr lang="en-GB" sz="1400" dirty="0" smtClean="0">
                <a:latin typeface="+mn-lt"/>
                <a:cs typeface="Courier New" panose="02070309020205020404" pitchFamily="49" charset="0"/>
              </a:rPr>
              <a:t>11.</a:t>
            </a:r>
          </a:p>
          <a:p>
            <a:endParaRPr lang="en-GB" sz="1400" dirty="0">
              <a:latin typeface="+mn-lt"/>
              <a:cs typeface="Courier New" panose="02070309020205020404" pitchFamily="49" charset="0"/>
            </a:endParaRPr>
          </a:p>
          <a:p>
            <a:endParaRPr lang="en-GB" sz="1400" dirty="0" smtClean="0">
              <a:latin typeface="+mn-lt"/>
              <a:cs typeface="Courier New" panose="02070309020205020404" pitchFamily="49" charset="0"/>
            </a:endParaRPr>
          </a:p>
        </p:txBody>
      </p:sp>
      <p:grpSp>
        <p:nvGrpSpPr>
          <p:cNvPr id="23" name="Group 22"/>
          <p:cNvGrpSpPr/>
          <p:nvPr/>
        </p:nvGrpSpPr>
        <p:grpSpPr>
          <a:xfrm>
            <a:off x="2233780" y="4005064"/>
            <a:ext cx="4730095" cy="1897937"/>
            <a:chOff x="4475830" y="2461269"/>
            <a:chExt cx="4730095" cy="1897937"/>
          </a:xfrm>
        </p:grpSpPr>
        <p:sp>
          <p:nvSpPr>
            <p:cNvPr id="12" name="Rectangle 11"/>
            <p:cNvSpPr/>
            <p:nvPr/>
          </p:nvSpPr>
          <p:spPr bwMode="auto">
            <a:xfrm>
              <a:off x="5508104" y="3140968"/>
              <a:ext cx="936104" cy="576064"/>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10</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3" name="Rectangle 12"/>
            <p:cNvSpPr/>
            <p:nvPr/>
          </p:nvSpPr>
          <p:spPr bwMode="auto">
            <a:xfrm>
              <a:off x="4593836" y="3140968"/>
              <a:ext cx="912030" cy="576064"/>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5</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4" name="Rectangle 13"/>
            <p:cNvSpPr/>
            <p:nvPr/>
          </p:nvSpPr>
          <p:spPr bwMode="auto">
            <a:xfrm>
              <a:off x="6444208" y="3140968"/>
              <a:ext cx="936104" cy="576064"/>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15</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5" name="Rectangle 14"/>
            <p:cNvSpPr/>
            <p:nvPr/>
          </p:nvSpPr>
          <p:spPr bwMode="auto">
            <a:xfrm>
              <a:off x="8028384" y="3140968"/>
              <a:ext cx="936104" cy="576064"/>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smtClean="0">
                  <a:latin typeface="Courier New" panose="02070309020205020404" pitchFamily="49" charset="0"/>
                  <a:ea typeface="ＭＳ Ｐゴシック" charset="0"/>
                  <a:cs typeface="Courier New" panose="02070309020205020404" pitchFamily="49" charset="0"/>
                </a:rPr>
                <a:t>11</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6" name="Right Brace 15"/>
            <p:cNvSpPr/>
            <p:nvPr/>
          </p:nvSpPr>
          <p:spPr bwMode="auto">
            <a:xfrm rot="5400000">
              <a:off x="4897320" y="3413548"/>
              <a:ext cx="305062" cy="912030"/>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7" name="Right Brace 16"/>
            <p:cNvSpPr/>
            <p:nvPr/>
          </p:nvSpPr>
          <p:spPr bwMode="auto">
            <a:xfrm rot="5400000">
              <a:off x="8346143" y="3401511"/>
              <a:ext cx="305062" cy="936104"/>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8" name="Right Brace 17"/>
            <p:cNvSpPr/>
            <p:nvPr/>
          </p:nvSpPr>
          <p:spPr bwMode="auto">
            <a:xfrm rot="16200000">
              <a:off x="6627839" y="804319"/>
              <a:ext cx="305062" cy="4368236"/>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9" name="Rectangle 18"/>
            <p:cNvSpPr/>
            <p:nvPr/>
          </p:nvSpPr>
          <p:spPr>
            <a:xfrm>
              <a:off x="4475830" y="4020652"/>
              <a:ext cx="1172116" cy="338554"/>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array[0]</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20" name="Rectangle 19"/>
            <p:cNvSpPr/>
            <p:nvPr/>
          </p:nvSpPr>
          <p:spPr>
            <a:xfrm>
              <a:off x="7786946" y="3969138"/>
              <a:ext cx="1418979" cy="338554"/>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array[n-1]</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21" name="Rectangle 20"/>
            <p:cNvSpPr/>
            <p:nvPr/>
          </p:nvSpPr>
          <p:spPr>
            <a:xfrm>
              <a:off x="5947451" y="2461269"/>
              <a:ext cx="1665841" cy="338554"/>
            </a:xfrm>
            <a:prstGeom prst="rect">
              <a:avLst/>
            </a:prstGeom>
            <a:noFill/>
          </p:spPr>
          <p:txBody>
            <a:bodyPr wrap="none">
              <a:spAutoFit/>
            </a:bodyPr>
            <a:lstStyle/>
            <a:p>
              <a:pPr algn="ctr"/>
              <a:r>
                <a:rPr lang="en-GB" sz="1600" dirty="0" err="1">
                  <a:solidFill>
                    <a:srgbClr val="000000"/>
                  </a:solidFill>
                  <a:latin typeface="Courier New" panose="02070309020205020404" pitchFamily="49" charset="0"/>
                  <a:ea typeface="ＭＳ Ｐゴシック" charset="0"/>
                  <a:cs typeface="Courier New" panose="02070309020205020404" pitchFamily="49" charset="0"/>
                </a:rPr>
                <a:t>i</a:t>
              </a:r>
              <a:r>
                <a:rPr lang="en-GB" sz="1600" dirty="0" err="1" smtClean="0">
                  <a:solidFill>
                    <a:srgbClr val="000000"/>
                  </a:solidFill>
                  <a:latin typeface="Courier New" panose="02070309020205020404" pitchFamily="49" charset="0"/>
                  <a:ea typeface="ＭＳ Ｐゴシック" charset="0"/>
                  <a:cs typeface="Courier New" panose="02070309020205020404" pitchFamily="49" charset="0"/>
                </a:rPr>
                <a:t>nt</a:t>
              </a: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 array[n]</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22" name="TextBox 21"/>
            <p:cNvSpPr txBox="1"/>
            <p:nvPr/>
          </p:nvSpPr>
          <p:spPr>
            <a:xfrm>
              <a:off x="7458126" y="3119144"/>
              <a:ext cx="492443" cy="461665"/>
            </a:xfrm>
            <a:prstGeom prst="rect">
              <a:avLst/>
            </a:prstGeom>
            <a:noFill/>
          </p:spPr>
          <p:txBody>
            <a:bodyPr wrap="none" rtlCol="0">
              <a:spAutoFit/>
            </a:bodyPr>
            <a:lstStyle/>
            <a:p>
              <a:r>
                <a:rPr lang="en-GB" dirty="0" smtClean="0"/>
                <a:t>…</a:t>
              </a:r>
              <a:endParaRPr lang="en-GB" dirty="0"/>
            </a:p>
          </p:txBody>
        </p:sp>
      </p:grpSp>
    </p:spTree>
    <p:extLst>
      <p:ext uri="{BB962C8B-B14F-4D97-AF65-F5344CB8AC3E}">
        <p14:creationId xmlns:p14="http://schemas.microsoft.com/office/powerpoint/2010/main" val="3522224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Using Arrays – multidimensional</a:t>
            </a:r>
            <a:endParaRPr lang="en-GB" b="1" dirty="0">
              <a:solidFill>
                <a:schemeClr val="bg1"/>
              </a:solidFill>
              <a:latin typeface="Arial" panose="020B0604020202020204" pitchFamily="34" charset="0"/>
            </a:endParaRPr>
          </a:p>
        </p:txBody>
      </p:sp>
      <p:sp>
        <p:nvSpPr>
          <p:cNvPr id="4" name="TextBox 3"/>
          <p:cNvSpPr txBox="1"/>
          <p:nvPr/>
        </p:nvSpPr>
        <p:spPr>
          <a:xfrm>
            <a:off x="899592" y="1412776"/>
            <a:ext cx="3669837" cy="5047536"/>
          </a:xfrm>
          <a:prstGeom prst="rect">
            <a:avLst/>
          </a:prstGeom>
          <a:noFill/>
        </p:spPr>
        <p:txBody>
          <a:bodyPr wrap="square" rtlCol="0">
            <a:spAutoFit/>
          </a:bodyPr>
          <a:lstStyle/>
          <a:p>
            <a:r>
              <a:rPr lang="en-GB" sz="1400" dirty="0" smtClean="0">
                <a:latin typeface="+mn-lt"/>
                <a:cs typeface="Courier New" panose="02070309020205020404" pitchFamily="49" charset="0"/>
              </a:rPr>
              <a:t>We can see that arrays can be very useful in helping us create compact and easy to read code. But what about if we want to store something that has more than a single dimension? </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Fortunately C has the concept of multidimensional arrays. Using these we can store an entity that has any dimension.</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Lets consider the 3x3 identity matrix (right). We can store this as a 2D array which we declare as:</a:t>
            </a:r>
          </a:p>
          <a:p>
            <a:r>
              <a:rPr lang="en-GB" sz="1400" dirty="0" smtClean="0">
                <a:latin typeface="+mn-lt"/>
                <a:cs typeface="Courier New" panose="02070309020205020404" pitchFamily="49" charset="0"/>
              </a:rPr>
              <a:t> </a:t>
            </a:r>
          </a:p>
          <a:p>
            <a:pPr algn="ctr"/>
            <a:r>
              <a:rPr lang="en-GB" sz="1400" dirty="0" err="1">
                <a:solidFill>
                  <a:srgbClr val="000000"/>
                </a:solidFill>
                <a:latin typeface="Courier New" panose="02070309020205020404" pitchFamily="49" charset="0"/>
                <a:ea typeface="ＭＳ Ｐゴシック" charset="0"/>
                <a:cs typeface="Courier New" panose="02070309020205020404" pitchFamily="49" charset="0"/>
              </a:rPr>
              <a:t>int</a:t>
            </a:r>
            <a:r>
              <a:rPr lang="en-GB" sz="1400" dirty="0">
                <a:solidFill>
                  <a:srgbClr val="000000"/>
                </a:solidFill>
                <a:latin typeface="Courier New" panose="02070309020205020404" pitchFamily="49" charset="0"/>
                <a:ea typeface="ＭＳ Ｐゴシック" charset="0"/>
                <a:cs typeface="Courier New" panose="02070309020205020404" pitchFamily="49" charset="0"/>
              </a:rPr>
              <a:t> identity[3][3]</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In C this would tell the compiler to create a linear contiguous area in memory to hold 3x3 = 9 </a:t>
            </a:r>
            <a:r>
              <a:rPr lang="en-GB" sz="1400" dirty="0" err="1" smtClean="0">
                <a:latin typeface="+mn-lt"/>
                <a:cs typeface="Courier New" panose="02070309020205020404" pitchFamily="49" charset="0"/>
              </a:rPr>
              <a:t>ints</a:t>
            </a:r>
            <a:r>
              <a:rPr lang="en-GB" sz="1400" dirty="0" smtClean="0">
                <a:latin typeface="+mn-lt"/>
                <a:cs typeface="Courier New" panose="02070309020205020404" pitchFamily="49" charset="0"/>
              </a:rPr>
              <a:t>.</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C uses row-major ordering. What does this mean?</a:t>
            </a:r>
          </a:p>
          <a:p>
            <a:endParaRPr lang="en-GB" sz="1400" dirty="0">
              <a:latin typeface="+mn-lt"/>
              <a:cs typeface="Courier New" panose="02070309020205020404" pitchFamily="49" charset="0"/>
            </a:endParaRPr>
          </a:p>
        </p:txBody>
      </p:sp>
      <mc:AlternateContent xmlns:mc="http://schemas.openxmlformats.org/markup-compatibility/2006" xmlns:a14="http://schemas.microsoft.com/office/drawing/2010/main">
        <mc:Choice Requires="a14">
          <p:sp>
            <p:nvSpPr>
              <p:cNvPr id="3" name="TextBox 2"/>
              <p:cNvSpPr txBox="1"/>
              <p:nvPr/>
            </p:nvSpPr>
            <p:spPr>
              <a:xfrm>
                <a:off x="6300192" y="1844824"/>
                <a:ext cx="1611082" cy="813877"/>
              </a:xfrm>
              <a:prstGeom prst="rect">
                <a:avLst/>
              </a:prstGeom>
              <a:noFill/>
            </p:spPr>
            <p:txBody>
              <a:bodyPr wrap="none" lIns="0" tIns="0" rIns="0" bIns="0" rtlCol="0">
                <a:spAutoFit/>
              </a:bodyPr>
              <a:lstStyle/>
              <a:p>
                <a:r>
                  <a:rPr lang="en-GB" sz="2000" dirty="0" smtClean="0"/>
                  <a:t>I = </a:t>
                </a:r>
                <a14:m>
                  <m:oMath xmlns:m="http://schemas.openxmlformats.org/officeDocument/2006/math">
                    <m:d>
                      <m:dPr>
                        <m:ctrlPr>
                          <a:rPr lang="en-GB" sz="2000" i="1" smtClean="0">
                            <a:latin typeface="Cambria Math" panose="02040503050406030204" pitchFamily="18" charset="0"/>
                          </a:rPr>
                        </m:ctrlPr>
                      </m:dPr>
                      <m:e>
                        <m:m>
                          <m:mPr>
                            <m:mcs>
                              <m:mc>
                                <m:mcPr>
                                  <m:count m:val="3"/>
                                  <m:mcJc m:val="center"/>
                                </m:mcPr>
                              </m:mc>
                            </m:mcs>
                            <m:ctrlPr>
                              <a:rPr lang="en-GB" sz="2000" i="1">
                                <a:latin typeface="Cambria Math" panose="02040503050406030204" pitchFamily="18" charset="0"/>
                              </a:rPr>
                            </m:ctrlPr>
                          </m:mPr>
                          <m:mr>
                            <m:e>
                              <m:r>
                                <m:rPr>
                                  <m:brk m:alnAt="7"/>
                                </m:rPr>
                                <a:rPr lang="en-GB" sz="2000" b="0" i="1">
                                  <a:latin typeface="Cambria Math" panose="02040503050406030204" pitchFamily="18" charset="0"/>
                                </a:rPr>
                                <m:t>1</m:t>
                              </m:r>
                            </m:e>
                            <m:e>
                              <m:r>
                                <a:rPr lang="en-GB" sz="2000" b="0" i="1">
                                  <a:latin typeface="Cambria Math" panose="02040503050406030204" pitchFamily="18" charset="0"/>
                                </a:rPr>
                                <m:t>0</m:t>
                              </m:r>
                            </m:e>
                            <m:e>
                              <m:r>
                                <a:rPr lang="en-GB" sz="2000" b="0" i="1">
                                  <a:latin typeface="Cambria Math" panose="02040503050406030204" pitchFamily="18" charset="0"/>
                                </a:rPr>
                                <m:t>0</m:t>
                              </m:r>
                            </m:e>
                          </m:mr>
                          <m:mr>
                            <m:e>
                              <m:r>
                                <a:rPr lang="en-GB" sz="2000" b="0" i="1">
                                  <a:latin typeface="Cambria Math" panose="02040503050406030204" pitchFamily="18" charset="0"/>
                                </a:rPr>
                                <m:t>0</m:t>
                              </m:r>
                            </m:e>
                            <m:e>
                              <m:r>
                                <a:rPr lang="en-GB" sz="2000" b="0" i="1">
                                  <a:latin typeface="Cambria Math" panose="02040503050406030204" pitchFamily="18" charset="0"/>
                                </a:rPr>
                                <m:t>1</m:t>
                              </m:r>
                            </m:e>
                            <m:e>
                              <m:r>
                                <a:rPr lang="en-GB" sz="2000" b="0" i="1">
                                  <a:latin typeface="Cambria Math" panose="02040503050406030204" pitchFamily="18" charset="0"/>
                                </a:rPr>
                                <m:t>0</m:t>
                              </m:r>
                            </m:e>
                          </m:mr>
                          <m:mr>
                            <m:e>
                              <m:r>
                                <a:rPr lang="en-GB" sz="2000" b="0" i="1">
                                  <a:latin typeface="Cambria Math" panose="02040503050406030204" pitchFamily="18" charset="0"/>
                                </a:rPr>
                                <m:t>0</m:t>
                              </m:r>
                            </m:e>
                            <m:e>
                              <m:r>
                                <a:rPr lang="en-GB" sz="2000" b="0" i="1">
                                  <a:latin typeface="Cambria Math" panose="02040503050406030204" pitchFamily="18" charset="0"/>
                                </a:rPr>
                                <m:t>0</m:t>
                              </m:r>
                            </m:e>
                            <m:e>
                              <m:r>
                                <a:rPr lang="en-GB" sz="2000" b="0" i="1">
                                  <a:latin typeface="Cambria Math" panose="02040503050406030204" pitchFamily="18" charset="0"/>
                                </a:rPr>
                                <m:t>1</m:t>
                              </m:r>
                            </m:e>
                          </m:mr>
                        </m:m>
                      </m:e>
                    </m:d>
                  </m:oMath>
                </a14:m>
                <a:endParaRPr lang="en-GB" sz="2000" dirty="0"/>
              </a:p>
            </p:txBody>
          </p:sp>
        </mc:Choice>
        <mc:Fallback xmlns="">
          <p:sp>
            <p:nvSpPr>
              <p:cNvPr id="3" name="TextBox 2"/>
              <p:cNvSpPr txBox="1">
                <a:spLocks noRot="1" noChangeAspect="1" noMove="1" noResize="1" noEditPoints="1" noAdjustHandles="1" noChangeArrowheads="1" noChangeShapeType="1" noTextEdit="1"/>
              </p:cNvSpPr>
              <p:nvPr/>
            </p:nvSpPr>
            <p:spPr>
              <a:xfrm>
                <a:off x="6300192" y="1844824"/>
                <a:ext cx="1611082" cy="813877"/>
              </a:xfrm>
              <a:prstGeom prst="rect">
                <a:avLst/>
              </a:prstGeom>
              <a:blipFill rotWithShape="0">
                <a:blip r:embed="rId3"/>
                <a:stretch>
                  <a:fillRect l="-9434"/>
                </a:stretch>
              </a:blipFill>
            </p:spPr>
            <p:txBody>
              <a:bodyPr/>
              <a:lstStyle/>
              <a:p>
                <a:r>
                  <a:rPr lang="en-GB">
                    <a:noFill/>
                  </a:rPr>
                  <a:t> </a:t>
                </a:r>
              </a:p>
            </p:txBody>
          </p:sp>
        </mc:Fallback>
      </mc:AlternateContent>
      <p:pic>
        <p:nvPicPr>
          <p:cNvPr id="33" name="Picture 32" descr="Image result for minimise data move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0172" y="2924944"/>
            <a:ext cx="2016224" cy="26886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076056" y="5805264"/>
            <a:ext cx="4104456" cy="369332"/>
          </a:xfrm>
          <a:prstGeom prst="rect">
            <a:avLst/>
          </a:prstGeom>
        </p:spPr>
        <p:txBody>
          <a:bodyPr wrap="square">
            <a:spAutoFit/>
          </a:bodyPr>
          <a:lstStyle/>
          <a:p>
            <a:r>
              <a:rPr lang="en-GB" sz="900" dirty="0">
                <a:latin typeface="+mn-lt"/>
              </a:rPr>
              <a:t>By </a:t>
            </a:r>
            <a:r>
              <a:rPr lang="en-GB" sz="900" dirty="0" err="1">
                <a:latin typeface="+mn-lt"/>
              </a:rPr>
              <a:t>Cmglee</a:t>
            </a:r>
            <a:r>
              <a:rPr lang="en-GB" sz="900" dirty="0">
                <a:latin typeface="+mn-lt"/>
              </a:rPr>
              <a:t> [CC BY-SA 4.0 (https://creativecommons.org/licenses/by-sa/4.0) or GFDL (http://www.gnu.org/copyleft/fdl.html)], from Wikimedia Commons</a:t>
            </a:r>
          </a:p>
        </p:txBody>
      </p:sp>
    </p:spTree>
    <p:extLst>
      <p:ext uri="{BB962C8B-B14F-4D97-AF65-F5344CB8AC3E}">
        <p14:creationId xmlns:p14="http://schemas.microsoft.com/office/powerpoint/2010/main" val="3860908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Using Arrays – multidimensional</a:t>
            </a:r>
            <a:endParaRPr lang="en-GB" b="1" dirty="0">
              <a:solidFill>
                <a:schemeClr val="bg1"/>
              </a:solidFill>
              <a:latin typeface="Arial" panose="020B0604020202020204" pitchFamily="34" charset="0"/>
            </a:endParaRPr>
          </a:p>
        </p:txBody>
      </p:sp>
      <p:sp>
        <p:nvSpPr>
          <p:cNvPr id="4" name="TextBox 3"/>
          <p:cNvSpPr txBox="1"/>
          <p:nvPr/>
        </p:nvSpPr>
        <p:spPr>
          <a:xfrm>
            <a:off x="931131" y="1596864"/>
            <a:ext cx="7558270" cy="2246769"/>
          </a:xfrm>
          <a:prstGeom prst="rect">
            <a:avLst/>
          </a:prstGeom>
          <a:noFill/>
        </p:spPr>
        <p:txBody>
          <a:bodyPr wrap="square" rtlCol="0">
            <a:spAutoFit/>
          </a:bodyPr>
          <a:lstStyle/>
          <a:p>
            <a:r>
              <a:rPr lang="en-GB" sz="1400" dirty="0" smtClean="0">
                <a:latin typeface="+mn-lt"/>
                <a:cs typeface="Courier New" panose="02070309020205020404" pitchFamily="49" charset="0"/>
              </a:rPr>
              <a:t>Row-major ordering means that consecutive elements within a row reside next to each other in memory. Rows are then stored (in order) in memory consecutively. </a:t>
            </a:r>
          </a:p>
          <a:p>
            <a:endParaRPr lang="en-GB" sz="1400" dirty="0" smtClean="0">
              <a:latin typeface="+mn-lt"/>
              <a:cs typeface="Courier New" panose="02070309020205020404" pitchFamily="49" charset="0"/>
            </a:endParaRP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Lets return to our example of the 3x3 identity matrix (below). We see the first element of the first row is stored first, followed by the second element of the first row, and so on. Then the first element of the second row is stored, followed by the second element of the second row etc.</a:t>
            </a:r>
          </a:p>
          <a:p>
            <a:endParaRPr lang="en-GB" sz="1400" dirty="0" smtClean="0">
              <a:latin typeface="+mn-lt"/>
              <a:cs typeface="Courier New" panose="02070309020205020404" pitchFamily="49" charset="0"/>
            </a:endParaRPr>
          </a:p>
          <a:p>
            <a:endParaRPr lang="en-GB" sz="1400" dirty="0">
              <a:latin typeface="+mn-lt"/>
              <a:cs typeface="Courier New" panose="02070309020205020404" pitchFamily="49" charset="0"/>
            </a:endParaRPr>
          </a:p>
        </p:txBody>
      </p:sp>
      <p:grpSp>
        <p:nvGrpSpPr>
          <p:cNvPr id="5" name="Group 4"/>
          <p:cNvGrpSpPr/>
          <p:nvPr/>
        </p:nvGrpSpPr>
        <p:grpSpPr>
          <a:xfrm>
            <a:off x="971600" y="3746858"/>
            <a:ext cx="7491202" cy="1959521"/>
            <a:chOff x="971600" y="3746858"/>
            <a:chExt cx="7491202" cy="1959521"/>
          </a:xfrm>
        </p:grpSpPr>
        <p:sp>
          <p:nvSpPr>
            <p:cNvPr id="12" name="Rectangle 11"/>
            <p:cNvSpPr/>
            <p:nvPr/>
          </p:nvSpPr>
          <p:spPr bwMode="auto">
            <a:xfrm>
              <a:off x="2106065" y="4261841"/>
              <a:ext cx="744738" cy="403270"/>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0</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3" name="Rectangle 12"/>
            <p:cNvSpPr/>
            <p:nvPr/>
          </p:nvSpPr>
          <p:spPr bwMode="auto">
            <a:xfrm>
              <a:off x="1358947" y="4261841"/>
              <a:ext cx="744738" cy="403270"/>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a:latin typeface="Courier New" panose="02070309020205020404" pitchFamily="49" charset="0"/>
                  <a:ea typeface="ＭＳ Ｐゴシック" charset="0"/>
                  <a:cs typeface="Courier New" panose="02070309020205020404" pitchFamily="49" charset="0"/>
                </a:rPr>
                <a:t>1</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4" name="Rectangle 13"/>
            <p:cNvSpPr/>
            <p:nvPr/>
          </p:nvSpPr>
          <p:spPr bwMode="auto">
            <a:xfrm>
              <a:off x="2850802" y="4261841"/>
              <a:ext cx="744738" cy="403270"/>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a:latin typeface="Courier New" panose="02070309020205020404" pitchFamily="49" charset="0"/>
                  <a:ea typeface="ＭＳ Ｐゴシック" charset="0"/>
                  <a:cs typeface="Courier New" panose="02070309020205020404" pitchFamily="49" charset="0"/>
                </a:rPr>
                <a:t>0</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6" name="Right Brace 15"/>
            <p:cNvSpPr/>
            <p:nvPr/>
          </p:nvSpPr>
          <p:spPr bwMode="auto">
            <a:xfrm rot="5400000">
              <a:off x="1613248" y="4419760"/>
              <a:ext cx="236135" cy="744738"/>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8" name="Right Brace 17"/>
            <p:cNvSpPr/>
            <p:nvPr/>
          </p:nvSpPr>
          <p:spPr bwMode="auto">
            <a:xfrm rot="16200000">
              <a:off x="4590600" y="788476"/>
              <a:ext cx="244092" cy="6702638"/>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9" name="Rectangle 18"/>
            <p:cNvSpPr/>
            <p:nvPr/>
          </p:nvSpPr>
          <p:spPr>
            <a:xfrm>
              <a:off x="971600" y="4845962"/>
              <a:ext cx="1519432" cy="270890"/>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array[0][0]</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21" name="Rectangle 20"/>
            <p:cNvSpPr/>
            <p:nvPr/>
          </p:nvSpPr>
          <p:spPr>
            <a:xfrm>
              <a:off x="3524977" y="3746858"/>
              <a:ext cx="2370578" cy="270890"/>
            </a:xfrm>
            <a:prstGeom prst="rect">
              <a:avLst/>
            </a:prstGeom>
            <a:noFill/>
          </p:spPr>
          <p:txBody>
            <a:bodyPr wrap="none">
              <a:spAutoFit/>
            </a:bodyPr>
            <a:lstStyle/>
            <a:p>
              <a:pPr algn="ctr"/>
              <a:r>
                <a:rPr lang="en-GB" sz="1600" dirty="0" err="1">
                  <a:solidFill>
                    <a:srgbClr val="000000"/>
                  </a:solidFill>
                  <a:latin typeface="Courier New" panose="02070309020205020404" pitchFamily="49" charset="0"/>
                  <a:ea typeface="ＭＳ Ｐゴシック" charset="0"/>
                  <a:cs typeface="Courier New" panose="02070309020205020404" pitchFamily="49" charset="0"/>
                </a:rPr>
                <a:t>i</a:t>
              </a:r>
              <a:r>
                <a:rPr lang="en-GB" sz="1600" dirty="0" err="1" smtClean="0">
                  <a:solidFill>
                    <a:srgbClr val="000000"/>
                  </a:solidFill>
                  <a:latin typeface="Courier New" panose="02070309020205020404" pitchFamily="49" charset="0"/>
                  <a:ea typeface="ＭＳ Ｐゴシック" charset="0"/>
                  <a:cs typeface="Courier New" panose="02070309020205020404" pitchFamily="49" charset="0"/>
                </a:rPr>
                <a:t>nt</a:t>
              </a: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 identity[3][3]</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24" name="Rectangle 23"/>
            <p:cNvSpPr/>
            <p:nvPr/>
          </p:nvSpPr>
          <p:spPr bwMode="auto">
            <a:xfrm>
              <a:off x="4337897" y="4260796"/>
              <a:ext cx="744738" cy="403270"/>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a:latin typeface="Courier New" panose="02070309020205020404" pitchFamily="49" charset="0"/>
                  <a:ea typeface="ＭＳ Ｐゴシック" charset="0"/>
                  <a:cs typeface="Courier New" panose="02070309020205020404" pitchFamily="49" charset="0"/>
                </a:rPr>
                <a:t>1</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25" name="Rectangle 24"/>
            <p:cNvSpPr/>
            <p:nvPr/>
          </p:nvSpPr>
          <p:spPr bwMode="auto">
            <a:xfrm>
              <a:off x="3595540" y="4260796"/>
              <a:ext cx="744738" cy="403270"/>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smtClean="0">
                  <a:latin typeface="Courier New" panose="02070309020205020404" pitchFamily="49" charset="0"/>
                  <a:ea typeface="ＭＳ Ｐゴシック" charset="0"/>
                  <a:cs typeface="Courier New" panose="02070309020205020404" pitchFamily="49" charset="0"/>
                </a:rPr>
                <a:t>0</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26" name="Rectangle 25"/>
            <p:cNvSpPr/>
            <p:nvPr/>
          </p:nvSpPr>
          <p:spPr bwMode="auto">
            <a:xfrm>
              <a:off x="5085015" y="4260796"/>
              <a:ext cx="744738" cy="403270"/>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a:latin typeface="Courier New" panose="02070309020205020404" pitchFamily="49" charset="0"/>
                  <a:ea typeface="ＭＳ Ｐゴシック" charset="0"/>
                  <a:cs typeface="Courier New" panose="02070309020205020404" pitchFamily="49" charset="0"/>
                </a:rPr>
                <a:t>0</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27" name="Rectangle 26"/>
            <p:cNvSpPr/>
            <p:nvPr/>
          </p:nvSpPr>
          <p:spPr bwMode="auto">
            <a:xfrm>
              <a:off x="6574490" y="4260796"/>
              <a:ext cx="744738" cy="403270"/>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0</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28" name="Rectangle 27"/>
            <p:cNvSpPr/>
            <p:nvPr/>
          </p:nvSpPr>
          <p:spPr bwMode="auto">
            <a:xfrm>
              <a:off x="5829752" y="4260796"/>
              <a:ext cx="744738" cy="403270"/>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smtClean="0">
                  <a:latin typeface="Courier New" panose="02070309020205020404" pitchFamily="49" charset="0"/>
                  <a:ea typeface="ＭＳ Ｐゴシック" charset="0"/>
                  <a:cs typeface="Courier New" panose="02070309020205020404" pitchFamily="49" charset="0"/>
                </a:rPr>
                <a:t>0</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29" name="Rectangle 28"/>
            <p:cNvSpPr/>
            <p:nvPr/>
          </p:nvSpPr>
          <p:spPr bwMode="auto">
            <a:xfrm>
              <a:off x="7319227" y="4260796"/>
              <a:ext cx="744738" cy="403270"/>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smtClean="0">
                  <a:latin typeface="Courier New" panose="02070309020205020404" pitchFamily="49" charset="0"/>
                  <a:ea typeface="ＭＳ Ｐゴシック" charset="0"/>
                  <a:cs typeface="Courier New" panose="02070309020205020404" pitchFamily="49" charset="0"/>
                </a:rPr>
                <a:t>1</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30" name="Right Brace 29"/>
            <p:cNvSpPr/>
            <p:nvPr/>
          </p:nvSpPr>
          <p:spPr bwMode="auto">
            <a:xfrm rot="5400000">
              <a:off x="2374465" y="4171455"/>
              <a:ext cx="205556" cy="2236594"/>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31" name="Rectangle 30"/>
            <p:cNvSpPr/>
            <p:nvPr/>
          </p:nvSpPr>
          <p:spPr>
            <a:xfrm>
              <a:off x="1717748" y="5367825"/>
              <a:ext cx="1519432" cy="270890"/>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array[0][m]</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20" name="Right Brace 19"/>
            <p:cNvSpPr/>
            <p:nvPr/>
          </p:nvSpPr>
          <p:spPr bwMode="auto">
            <a:xfrm rot="5400000">
              <a:off x="4611059" y="4171455"/>
              <a:ext cx="205556" cy="2236594"/>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22" name="Rectangle 21"/>
            <p:cNvSpPr/>
            <p:nvPr/>
          </p:nvSpPr>
          <p:spPr>
            <a:xfrm>
              <a:off x="3942853" y="5367825"/>
              <a:ext cx="1542410" cy="338554"/>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array[1][m]</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33" name="Right Brace 32"/>
            <p:cNvSpPr/>
            <p:nvPr/>
          </p:nvSpPr>
          <p:spPr bwMode="auto">
            <a:xfrm rot="5400000">
              <a:off x="6847211" y="4171455"/>
              <a:ext cx="205556" cy="2236594"/>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34" name="Rectangle 33"/>
            <p:cNvSpPr/>
            <p:nvPr/>
          </p:nvSpPr>
          <p:spPr>
            <a:xfrm>
              <a:off x="6179005" y="5367825"/>
              <a:ext cx="1542410" cy="338554"/>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array[2][m]</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39" name="Right Brace 38"/>
            <p:cNvSpPr/>
            <p:nvPr/>
          </p:nvSpPr>
          <p:spPr bwMode="auto">
            <a:xfrm rot="5400000">
              <a:off x="4596959" y="4410959"/>
              <a:ext cx="236135" cy="744738"/>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40" name="Rectangle 39"/>
            <p:cNvSpPr/>
            <p:nvPr/>
          </p:nvSpPr>
          <p:spPr>
            <a:xfrm>
              <a:off x="3947606" y="4844917"/>
              <a:ext cx="1542410" cy="338554"/>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array[1][</a:t>
              </a:r>
              <a:r>
                <a:rPr lang="en-GB" sz="1600" dirty="0">
                  <a:solidFill>
                    <a:srgbClr val="000000"/>
                  </a:solidFill>
                  <a:latin typeface="Courier New" panose="02070309020205020404" pitchFamily="49" charset="0"/>
                  <a:ea typeface="ＭＳ Ｐゴシック" charset="0"/>
                  <a:cs typeface="Courier New" panose="02070309020205020404" pitchFamily="49" charset="0"/>
                </a:rPr>
                <a:t>1</a:t>
              </a: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41" name="Right Brace 40"/>
            <p:cNvSpPr/>
            <p:nvPr/>
          </p:nvSpPr>
          <p:spPr bwMode="auto">
            <a:xfrm rot="5400000">
              <a:off x="7573529" y="4410958"/>
              <a:ext cx="236135" cy="744738"/>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42" name="Rectangle 41"/>
            <p:cNvSpPr/>
            <p:nvPr/>
          </p:nvSpPr>
          <p:spPr>
            <a:xfrm>
              <a:off x="6920392" y="4837160"/>
              <a:ext cx="1542410" cy="338554"/>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array[2][</a:t>
              </a:r>
              <a:r>
                <a:rPr lang="en-GB" sz="1600" dirty="0">
                  <a:solidFill>
                    <a:srgbClr val="000000"/>
                  </a:solidFill>
                  <a:latin typeface="Courier New" panose="02070309020205020404" pitchFamily="49" charset="0"/>
                  <a:ea typeface="ＭＳ Ｐゴシック" charset="0"/>
                  <a:cs typeface="Courier New" panose="02070309020205020404" pitchFamily="49" charset="0"/>
                </a:rPr>
                <a:t>3</a:t>
              </a: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3" name="TextBox 2"/>
            <p:cNvSpPr txBox="1"/>
            <p:nvPr/>
          </p:nvSpPr>
          <p:spPr>
            <a:xfrm>
              <a:off x="5287243" y="4693537"/>
              <a:ext cx="477767" cy="461665"/>
            </a:xfrm>
            <a:prstGeom prst="rect">
              <a:avLst/>
            </a:prstGeom>
            <a:noFill/>
          </p:spPr>
          <p:txBody>
            <a:bodyPr wrap="square" rtlCol="0" anchor="ctr">
              <a:spAutoFit/>
            </a:bodyPr>
            <a:lstStyle/>
            <a:p>
              <a:pPr algn="ctr"/>
              <a:r>
                <a:rPr lang="en-GB" dirty="0" smtClean="0">
                  <a:solidFill>
                    <a:srgbClr val="000000"/>
                  </a:solidFill>
                </a:rPr>
                <a:t>…</a:t>
              </a:r>
              <a:endParaRPr lang="en-GB" dirty="0">
                <a:solidFill>
                  <a:srgbClr val="000000"/>
                </a:solidFill>
              </a:endParaRPr>
            </a:p>
          </p:txBody>
        </p:sp>
        <p:sp>
          <p:nvSpPr>
            <p:cNvPr id="43" name="TextBox 42"/>
            <p:cNvSpPr txBox="1"/>
            <p:nvPr/>
          </p:nvSpPr>
          <p:spPr>
            <a:xfrm>
              <a:off x="2314458" y="4690248"/>
              <a:ext cx="477767" cy="461665"/>
            </a:xfrm>
            <a:prstGeom prst="rect">
              <a:avLst/>
            </a:prstGeom>
            <a:noFill/>
          </p:spPr>
          <p:txBody>
            <a:bodyPr wrap="square" rtlCol="0" anchor="ctr">
              <a:spAutoFit/>
            </a:bodyPr>
            <a:lstStyle/>
            <a:p>
              <a:pPr algn="ctr"/>
              <a:r>
                <a:rPr lang="en-GB" dirty="0" smtClean="0">
                  <a:solidFill>
                    <a:srgbClr val="000000"/>
                  </a:solidFill>
                </a:rPr>
                <a:t>…</a:t>
              </a:r>
              <a:endParaRPr lang="en-GB" dirty="0">
                <a:solidFill>
                  <a:srgbClr val="000000"/>
                </a:solidFill>
              </a:endParaRPr>
            </a:p>
          </p:txBody>
        </p:sp>
      </p:grpSp>
    </p:spTree>
    <p:extLst>
      <p:ext uri="{BB962C8B-B14F-4D97-AF65-F5344CB8AC3E}">
        <p14:creationId xmlns:p14="http://schemas.microsoft.com/office/powerpoint/2010/main" val="3189965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673317" cy="461665"/>
          </a:xfrm>
          <a:prstGeom prst="rect">
            <a:avLst/>
          </a:prstGeom>
        </p:spPr>
        <p:txBody>
          <a:bodyPr wrap="square">
            <a:spAutoFit/>
          </a:bodyPr>
          <a:lstStyle/>
          <a:p>
            <a:r>
              <a:rPr lang="en-GB" b="1" dirty="0" smtClean="0">
                <a:solidFill>
                  <a:schemeClr val="bg1"/>
                </a:solidFill>
                <a:latin typeface="Arial" panose="020B0604020202020204" pitchFamily="34" charset="0"/>
              </a:rPr>
              <a:t>Using Arrays – </a:t>
            </a:r>
            <a:r>
              <a:rPr lang="en-GB" b="1" dirty="0">
                <a:solidFill>
                  <a:schemeClr val="bg1"/>
                </a:solidFill>
                <a:latin typeface="Arial" panose="020B0604020202020204" pitchFamily="34" charset="0"/>
              </a:rPr>
              <a:t>initialising </a:t>
            </a:r>
            <a:r>
              <a:rPr lang="en-GB" b="1" dirty="0" smtClean="0">
                <a:solidFill>
                  <a:schemeClr val="bg1"/>
                </a:solidFill>
                <a:latin typeface="Arial" panose="020B0604020202020204" pitchFamily="34" charset="0"/>
              </a:rPr>
              <a:t>multidimensional arrays </a:t>
            </a:r>
            <a:endParaRPr lang="en-GB" b="1" dirty="0">
              <a:solidFill>
                <a:schemeClr val="bg1"/>
              </a:solidFill>
              <a:latin typeface="Arial" panose="020B0604020202020204" pitchFamily="34" charset="0"/>
            </a:endParaRPr>
          </a:p>
        </p:txBody>
      </p:sp>
      <p:sp>
        <p:nvSpPr>
          <p:cNvPr id="4" name="TextBox 3"/>
          <p:cNvSpPr txBox="1"/>
          <p:nvPr/>
        </p:nvSpPr>
        <p:spPr>
          <a:xfrm>
            <a:off x="1043608" y="1556792"/>
            <a:ext cx="7097253" cy="4401205"/>
          </a:xfrm>
          <a:prstGeom prst="rect">
            <a:avLst/>
          </a:prstGeom>
          <a:noFill/>
        </p:spPr>
        <p:txBody>
          <a:bodyPr wrap="square" rtlCol="0">
            <a:spAutoFit/>
          </a:bodyPr>
          <a:lstStyle/>
          <a:p>
            <a:r>
              <a:rPr lang="en-GB" sz="1400" dirty="0" smtClean="0">
                <a:latin typeface="+mn-lt"/>
                <a:cs typeface="Courier New" panose="02070309020205020404" pitchFamily="49" charset="0"/>
              </a:rPr>
              <a:t>How do we initialise these arrays in our code?</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Previously we showed that a one dimensional array can be initialised as follows:</a:t>
            </a:r>
          </a:p>
          <a:p>
            <a:endParaRPr lang="en-GB" sz="1400" dirty="0">
              <a:latin typeface="+mn-lt"/>
              <a:cs typeface="Courier New" panose="02070309020205020404" pitchFamily="49" charset="0"/>
            </a:endParaRPr>
          </a:p>
          <a:p>
            <a:pPr algn="ctr"/>
            <a:r>
              <a:rPr lang="en-GB" sz="1400" dirty="0" err="1">
                <a:solidFill>
                  <a:srgbClr val="000000"/>
                </a:solidFill>
                <a:latin typeface="Courier New" panose="02070309020205020404" pitchFamily="49" charset="0"/>
                <a:ea typeface="ＭＳ Ｐゴシック" charset="0"/>
                <a:cs typeface="Courier New" panose="02070309020205020404" pitchFamily="49" charset="0"/>
              </a:rPr>
              <a:t>int</a:t>
            </a:r>
            <a:r>
              <a:rPr lang="en-GB" sz="1400" dirty="0">
                <a:solidFill>
                  <a:srgbClr val="000000"/>
                </a:solidFill>
                <a:latin typeface="Courier New" panose="02070309020205020404" pitchFamily="49" charset="0"/>
                <a:ea typeface="ＭＳ Ｐゴシック" charset="0"/>
                <a:cs typeface="Courier New" panose="02070309020205020404" pitchFamily="49" charset="0"/>
              </a:rPr>
              <a:t> array[3] = {1,3,5};</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We can initialise a 2D array in the following way:</a:t>
            </a:r>
          </a:p>
          <a:p>
            <a:pPr algn="ctr"/>
            <a:endParaRPr lang="en-GB" sz="1400" dirty="0" smtClean="0">
              <a:solidFill>
                <a:srgbClr val="000000"/>
              </a:solidFill>
              <a:latin typeface="Courier New" panose="02070309020205020404" pitchFamily="49" charset="0"/>
              <a:ea typeface="ＭＳ Ｐゴシック" charset="0"/>
              <a:cs typeface="Courier New" panose="02070309020205020404" pitchFamily="49" charset="0"/>
            </a:endParaRPr>
          </a:p>
          <a:p>
            <a:pPr algn="ctr"/>
            <a:r>
              <a:rPr lang="en-GB" sz="1400" dirty="0" err="1" smtClean="0">
                <a:solidFill>
                  <a:srgbClr val="000000"/>
                </a:solidFill>
                <a:latin typeface="Courier New" panose="02070309020205020404" pitchFamily="49" charset="0"/>
                <a:ea typeface="ＭＳ Ｐゴシック" charset="0"/>
                <a:cs typeface="Courier New" panose="02070309020205020404" pitchFamily="49" charset="0"/>
              </a:rPr>
              <a:t>int</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 identity[3][3] </a:t>
            </a:r>
            <a:r>
              <a:rPr lang="en-GB" sz="1400" dirty="0">
                <a:solidFill>
                  <a:srgbClr val="000000"/>
                </a:solidFill>
                <a:latin typeface="Courier New" panose="02070309020205020404" pitchFamily="49" charset="0"/>
                <a:ea typeface="ＭＳ Ｐゴシック" charset="0"/>
                <a:cs typeface="Courier New" panose="02070309020205020404" pitchFamily="49" charset="0"/>
              </a:rPr>
              <a:t>=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{{1,0,0},</a:t>
            </a:r>
          </a:p>
          <a:p>
            <a:pPr algn="ctr"/>
            <a:r>
              <a:rPr lang="en-GB" sz="1400" dirty="0">
                <a:solidFill>
                  <a:srgbClr val="000000"/>
                </a:solidFill>
                <a:latin typeface="Courier New" panose="02070309020205020404" pitchFamily="49" charset="0"/>
                <a:ea typeface="ＭＳ Ｐゴシック" charset="0"/>
                <a:cs typeface="Courier New" panose="02070309020205020404" pitchFamily="49" charset="0"/>
              </a:rPr>
              <a:t>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	     {0,1,0</a:t>
            </a:r>
            <a:r>
              <a:rPr lang="en-GB" sz="1400" dirty="0">
                <a:solidFill>
                  <a:srgbClr val="000000"/>
                </a:solidFill>
                <a:latin typeface="Courier New" panose="02070309020205020404" pitchFamily="49" charset="0"/>
                <a:ea typeface="ＭＳ Ｐゴシック" charset="0"/>
                <a:cs typeface="Courier New" panose="02070309020205020404" pitchFamily="49" charset="0"/>
              </a:rPr>
              <a:t>},</a:t>
            </a:r>
          </a:p>
          <a:p>
            <a:pPr algn="ct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		      {0,0,1}};</a:t>
            </a:r>
            <a:endParaRPr lang="en-GB" sz="1400" dirty="0">
              <a:solidFill>
                <a:srgbClr val="000000"/>
              </a:solidFill>
              <a:latin typeface="Courier New" panose="02070309020205020404" pitchFamily="49" charset="0"/>
              <a:ea typeface="ＭＳ Ｐゴシック" charset="0"/>
              <a:cs typeface="Courier New" panose="02070309020205020404" pitchFamily="49" charset="0"/>
            </a:endParaRPr>
          </a:p>
          <a:p>
            <a:endParaRPr lang="en-GB" sz="1400" dirty="0" smtClean="0">
              <a:solidFill>
                <a:srgbClr val="000000"/>
              </a:solidFill>
              <a:latin typeface="Courier New" panose="02070309020205020404" pitchFamily="49" charset="0"/>
              <a:ea typeface="ＭＳ Ｐゴシック" charset="0"/>
              <a:cs typeface="Courier New" panose="02070309020205020404" pitchFamily="49" charset="0"/>
            </a:endParaRPr>
          </a:p>
          <a:p>
            <a:r>
              <a:rPr lang="en-GB" sz="1400" dirty="0" smtClean="0">
                <a:latin typeface="+mn-lt"/>
                <a:ea typeface="ＭＳ Ｐゴシック" charset="0"/>
                <a:cs typeface="Courier New" panose="02070309020205020404" pitchFamily="49" charset="0"/>
              </a:rPr>
              <a:t>This can be generalised. For example below is the initialisation for a 3D array which has dimensions p x q x r (I’ve omitted actual values in an attempt to make this clearer). </a:t>
            </a:r>
          </a:p>
          <a:p>
            <a:r>
              <a:rPr lang="en-GB" sz="1400" dirty="0" smtClean="0">
                <a:latin typeface="+mn-lt"/>
                <a:ea typeface="ＭＳ Ｐゴシック" charset="0"/>
                <a:cs typeface="Courier New" panose="02070309020205020404" pitchFamily="49" charset="0"/>
              </a:rPr>
              <a:t> </a:t>
            </a:r>
          </a:p>
          <a:p>
            <a:pPr algn="ctr"/>
            <a:endParaRPr lang="en-GB" sz="1400" dirty="0">
              <a:solidFill>
                <a:srgbClr val="000000"/>
              </a:solidFill>
              <a:latin typeface="Courier New" panose="02070309020205020404" pitchFamily="49" charset="0"/>
              <a:ea typeface="ＭＳ Ｐゴシック" charset="0"/>
              <a:cs typeface="Courier New" panose="02070309020205020404" pitchFamily="49" charset="0"/>
            </a:endParaRPr>
          </a:p>
          <a:p>
            <a:pPr algn="ctr"/>
            <a:r>
              <a:rPr lang="en-GB" sz="1400" dirty="0" err="1">
                <a:solidFill>
                  <a:srgbClr val="000000"/>
                </a:solidFill>
                <a:latin typeface="Courier New" panose="02070309020205020404" pitchFamily="49" charset="0"/>
                <a:ea typeface="ＭＳ Ｐゴシック" charset="0"/>
                <a:cs typeface="Courier New" panose="02070309020205020404" pitchFamily="49" charset="0"/>
              </a:rPr>
              <a:t>int</a:t>
            </a:r>
            <a:r>
              <a:rPr lang="en-GB" sz="1400" dirty="0">
                <a:solidFill>
                  <a:srgbClr val="000000"/>
                </a:solidFill>
                <a:latin typeface="Courier New" panose="02070309020205020404" pitchFamily="49" charset="0"/>
                <a:ea typeface="ＭＳ Ｐゴシック" charset="0"/>
                <a:cs typeface="Courier New" panose="02070309020205020404" pitchFamily="49" charset="0"/>
              </a:rPr>
              <a:t>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array[p][q][r] </a:t>
            </a:r>
            <a:r>
              <a:rPr lang="en-GB" sz="1400" dirty="0">
                <a:solidFill>
                  <a:srgbClr val="000000"/>
                </a:solidFill>
                <a:latin typeface="Courier New" panose="02070309020205020404" pitchFamily="49" charset="0"/>
                <a:ea typeface="ＭＳ Ｐゴシック" charset="0"/>
                <a:cs typeface="Courier New" panose="02070309020205020404" pitchFamily="49" charset="0"/>
              </a:rPr>
              <a:t>=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t>
            </a:r>
            <a:endParaRPr lang="en-GB" sz="1400" dirty="0">
              <a:solidFill>
                <a:srgbClr val="000000"/>
              </a:solidFill>
              <a:latin typeface="Courier New" panose="02070309020205020404" pitchFamily="49" charset="0"/>
              <a:ea typeface="ＭＳ Ｐゴシック" charset="0"/>
              <a:cs typeface="Courier New" panose="02070309020205020404" pitchFamily="49" charset="0"/>
            </a:endParaRPr>
          </a:p>
          <a:p>
            <a:pPr algn="ctr"/>
            <a:r>
              <a:rPr lang="en-GB" sz="1400" dirty="0">
                <a:solidFill>
                  <a:srgbClr val="000000"/>
                </a:solidFill>
                <a:latin typeface="Courier New" panose="02070309020205020404" pitchFamily="49" charset="0"/>
                <a:ea typeface="ＭＳ Ｐゴシック" charset="0"/>
                <a:cs typeface="Courier New" panose="02070309020205020404" pitchFamily="49" charset="0"/>
              </a:rPr>
              <a:t>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t>
            </a:r>
            <a:endParaRPr lang="en-GB" sz="1400" dirty="0">
              <a:solidFill>
                <a:srgbClr val="000000"/>
              </a:solidFill>
              <a:latin typeface="Courier New" panose="02070309020205020404" pitchFamily="49" charset="0"/>
              <a:ea typeface="ＭＳ Ｐゴシック" charset="0"/>
              <a:cs typeface="Courier New" panose="02070309020205020404" pitchFamily="49" charset="0"/>
            </a:endParaRPr>
          </a:p>
          <a:p>
            <a:pPr algn="ctr"/>
            <a:r>
              <a:rPr lang="en-GB" sz="1400" dirty="0">
                <a:solidFill>
                  <a:srgbClr val="000000"/>
                </a:solidFill>
                <a:latin typeface="Courier New" panose="02070309020205020404" pitchFamily="49" charset="0"/>
                <a:ea typeface="ＭＳ Ｐゴシック" charset="0"/>
                <a:cs typeface="Courier New" panose="02070309020205020404" pitchFamily="49" charset="0"/>
              </a:rPr>
              <a:t>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     {{},{},{}}};</a:t>
            </a:r>
            <a:endParaRPr lang="en-GB" sz="1400" dirty="0">
              <a:solidFill>
                <a:srgbClr val="000000"/>
              </a:solidFill>
              <a:latin typeface="Courier New" panose="02070309020205020404" pitchFamily="49" charset="0"/>
              <a:ea typeface="ＭＳ Ｐゴシック" charset="0"/>
              <a:cs typeface="Courier New" panose="02070309020205020404" pitchFamily="49" charset="0"/>
            </a:endParaRPr>
          </a:p>
          <a:p>
            <a:endParaRPr lang="en-GB" sz="1400" dirty="0">
              <a:solidFill>
                <a:srgbClr val="000000"/>
              </a:solidFill>
              <a:latin typeface="Courier New" panose="02070309020205020404" pitchFamily="49" charset="0"/>
              <a:ea typeface="ＭＳ Ｐゴシック" charset="0"/>
              <a:cs typeface="Courier New" panose="02070309020205020404" pitchFamily="49" charset="0"/>
            </a:endParaRPr>
          </a:p>
        </p:txBody>
      </p:sp>
    </p:spTree>
    <p:extLst>
      <p:ext uri="{BB962C8B-B14F-4D97-AF65-F5344CB8AC3E}">
        <p14:creationId xmlns:p14="http://schemas.microsoft.com/office/powerpoint/2010/main" val="69720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Using Arrays – using multidimensional arrays</a:t>
            </a:r>
            <a:endParaRPr lang="en-GB" b="1" dirty="0">
              <a:solidFill>
                <a:schemeClr val="bg1"/>
              </a:solidFill>
              <a:latin typeface="Arial" panose="020B0604020202020204" pitchFamily="34" charset="0"/>
            </a:endParaRPr>
          </a:p>
        </p:txBody>
      </p:sp>
      <p:sp>
        <p:nvSpPr>
          <p:cNvPr id="4" name="TextBox 3"/>
          <p:cNvSpPr txBox="1"/>
          <p:nvPr/>
        </p:nvSpPr>
        <p:spPr>
          <a:xfrm>
            <a:off x="755576" y="1999293"/>
            <a:ext cx="3096344" cy="3539430"/>
          </a:xfrm>
          <a:prstGeom prst="rect">
            <a:avLst/>
          </a:prstGeom>
          <a:noFill/>
        </p:spPr>
        <p:txBody>
          <a:bodyPr wrap="square" rtlCol="0">
            <a:spAutoFit/>
          </a:bodyPr>
          <a:lstStyle/>
          <a:p>
            <a:r>
              <a:rPr lang="en-GB" sz="1400" dirty="0" smtClean="0">
                <a:latin typeface="+mn-lt"/>
                <a:cs typeface="Courier New" panose="02070309020205020404" pitchFamily="49" charset="0"/>
              </a:rPr>
              <a:t>Finally how do we used these arrays in our code? The code on the right gives an example of how we initialise a matrix with random numbers.</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To do this we use the random number generator called </a:t>
            </a:r>
            <a:r>
              <a:rPr lang="en-GB" sz="1400" dirty="0" smtClean="0">
                <a:solidFill>
                  <a:srgbClr val="000000"/>
                </a:solidFill>
                <a:latin typeface="Courier New" panose="02070309020205020404" pitchFamily="49" charset="0"/>
                <a:cs typeface="Courier New" panose="02070309020205020404" pitchFamily="49" charset="0"/>
              </a:rPr>
              <a:t>rand(). </a:t>
            </a:r>
            <a:r>
              <a:rPr lang="en-GB" sz="1400" dirty="0" smtClean="0">
                <a:latin typeface="+mn-lt"/>
                <a:cs typeface="Courier New" panose="02070309020205020404" pitchFamily="49" charset="0"/>
              </a:rPr>
              <a:t>This is a function that returns a random integer between 0 and RAND_MAX (where RAND_MAX </a:t>
            </a:r>
            <a:r>
              <a:rPr lang="en-GB" sz="1400" dirty="0">
                <a:latin typeface="+mn-lt"/>
                <a:cs typeface="Courier New" panose="02070309020205020404" pitchFamily="49" charset="0"/>
              </a:rPr>
              <a:t>is  at least </a:t>
            </a:r>
            <a:r>
              <a:rPr lang="en-GB" sz="1400" dirty="0" smtClean="0">
                <a:latin typeface="+mn-lt"/>
                <a:cs typeface="Courier New" panose="02070309020205020404" pitchFamily="49" charset="0"/>
              </a:rPr>
              <a:t>32767). It has the function prototype:</a:t>
            </a:r>
          </a:p>
          <a:p>
            <a:endParaRPr lang="en-GB" sz="1400" dirty="0">
              <a:latin typeface="+mn-lt"/>
              <a:cs typeface="Courier New" panose="02070309020205020404" pitchFamily="49" charset="0"/>
            </a:endParaRPr>
          </a:p>
          <a:p>
            <a:pPr algn="ctr"/>
            <a:r>
              <a:rPr lang="en-GB" sz="1400" dirty="0" err="1" smtClean="0">
                <a:solidFill>
                  <a:srgbClr val="000000"/>
                </a:solidFill>
                <a:latin typeface="Courier New" panose="02070309020205020404" pitchFamily="49" charset="0"/>
                <a:cs typeface="Courier New" panose="02070309020205020404" pitchFamily="49" charset="0"/>
              </a:rPr>
              <a:t>int</a:t>
            </a:r>
            <a:r>
              <a:rPr lang="en-GB" sz="1400" dirty="0" smtClean="0">
                <a:solidFill>
                  <a:srgbClr val="000000"/>
                </a:solidFill>
                <a:latin typeface="Courier New" panose="02070309020205020404" pitchFamily="49" charset="0"/>
                <a:cs typeface="Courier New" panose="02070309020205020404" pitchFamily="49" charset="0"/>
              </a:rPr>
              <a:t> rand(void);</a:t>
            </a:r>
          </a:p>
          <a:p>
            <a:endParaRPr lang="en-GB" sz="1400" dirty="0">
              <a:solidFill>
                <a:srgbClr val="000000"/>
              </a:solidFill>
              <a:latin typeface="Courier New" panose="02070309020205020404" pitchFamily="49" charset="0"/>
              <a:cs typeface="Courier New" panose="02070309020205020404" pitchFamily="49" charset="0"/>
            </a:endParaRPr>
          </a:p>
          <a:p>
            <a:r>
              <a:rPr lang="en-GB" sz="1400" dirty="0">
                <a:latin typeface="+mn-lt"/>
                <a:cs typeface="Courier New" panose="02070309020205020404" pitchFamily="49" charset="0"/>
              </a:rPr>
              <a:t>w</a:t>
            </a:r>
            <a:r>
              <a:rPr lang="en-GB" sz="1400" dirty="0" smtClean="0">
                <a:latin typeface="+mn-lt"/>
                <a:cs typeface="Courier New" panose="02070309020205020404" pitchFamily="49" charset="0"/>
              </a:rPr>
              <a:t>hich is included in </a:t>
            </a:r>
            <a:r>
              <a:rPr lang="en-GB" sz="1400" dirty="0" err="1" smtClean="0">
                <a:solidFill>
                  <a:srgbClr val="000000"/>
                </a:solidFill>
                <a:latin typeface="Courier New" panose="02070309020205020404" pitchFamily="49" charset="0"/>
                <a:cs typeface="Courier New" panose="02070309020205020404" pitchFamily="49" charset="0"/>
              </a:rPr>
              <a:t>stdlib.h</a:t>
            </a:r>
            <a:endParaRPr lang="en-GB" sz="1400" dirty="0" smtClean="0">
              <a:solidFill>
                <a:srgbClr val="000000"/>
              </a:solidFill>
              <a:latin typeface="Courier New" panose="02070309020205020404" pitchFamily="49" charset="0"/>
              <a:cs typeface="Courier New" panose="02070309020205020404" pitchFamily="49" charset="0"/>
            </a:endParaRPr>
          </a:p>
        </p:txBody>
      </p:sp>
      <p:sp>
        <p:nvSpPr>
          <p:cNvPr id="8" name="TextBox 7"/>
          <p:cNvSpPr txBox="1"/>
          <p:nvPr/>
        </p:nvSpPr>
        <p:spPr>
          <a:xfrm>
            <a:off x="4355976" y="1410355"/>
            <a:ext cx="4608512" cy="4708981"/>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stdlib.h</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const int n_rows = 3;</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const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int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n_cols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3</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int random[n_cols][n_rows];</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for(int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col=0; col&lt;n_cols; col++)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for(int row=0; row&lt;n_rows; row++)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random[col][row]=rand();</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printf(“\n\n”);</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for(int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col=0; col&lt;n_cols; col++)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for(int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row=0; row&lt;n_rows; row++)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printf(“%d\t\t”, random[col][row]);</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   </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3121949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Understanding pointers - memory locations </a:t>
            </a:r>
            <a:endParaRPr lang="en-GB" b="1" dirty="0">
              <a:solidFill>
                <a:schemeClr val="bg1"/>
              </a:solidFill>
              <a:latin typeface="Arial" panose="020B0604020202020204" pitchFamily="34" charset="0"/>
            </a:endParaRPr>
          </a:p>
        </p:txBody>
      </p:sp>
      <p:sp>
        <p:nvSpPr>
          <p:cNvPr id="6" name="TextBox 5"/>
          <p:cNvSpPr txBox="1"/>
          <p:nvPr/>
        </p:nvSpPr>
        <p:spPr>
          <a:xfrm>
            <a:off x="755576" y="1839595"/>
            <a:ext cx="3456384" cy="3754874"/>
          </a:xfrm>
          <a:prstGeom prst="rect">
            <a:avLst/>
          </a:prstGeom>
          <a:noFill/>
        </p:spPr>
        <p:txBody>
          <a:bodyPr wrap="square" rtlCol="0">
            <a:spAutoFit/>
          </a:bodyPr>
          <a:lstStyle/>
          <a:p>
            <a:r>
              <a:rPr lang="en-GB" sz="1400" dirty="0" smtClean="0">
                <a:latin typeface="+mn-lt"/>
                <a:cs typeface="Courier New" panose="02070309020205020404" pitchFamily="49" charset="0"/>
              </a:rPr>
              <a:t>Our previous example of arrays depicted a computers memory (RAM) as a sequence of linear, contiguous storage elements. We looked at how data items are stored in each element. </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But how does a computer know in which element the data it wants to access is stored? For example how does it know where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identity[0][0]</a:t>
            </a:r>
            <a:r>
              <a:rPr lang="en-GB" sz="1400" dirty="0" smtClean="0">
                <a:solidFill>
                  <a:srgbClr val="000000"/>
                </a:solidFill>
                <a:latin typeface="+mn-lt"/>
                <a:ea typeface="ＭＳ Ｐゴシック" charset="0"/>
                <a:cs typeface="Courier New" panose="02070309020205020404" pitchFamily="49" charset="0"/>
              </a:rPr>
              <a:t> </a:t>
            </a:r>
            <a:r>
              <a:rPr lang="en-GB" sz="1400" dirty="0" smtClean="0">
                <a:latin typeface="+mn-lt"/>
                <a:ea typeface="ＭＳ Ｐゴシック" charset="0"/>
                <a:cs typeface="Courier New" panose="02070309020205020404" pitchFamily="49" charset="0"/>
              </a:rPr>
              <a:t>is located?</a:t>
            </a:r>
            <a:endParaRPr lang="en-GB" sz="1400" dirty="0" smtClean="0">
              <a:latin typeface="+mn-lt"/>
              <a:cs typeface="Courier New" panose="02070309020205020404" pitchFamily="49" charset="0"/>
            </a:endParaRP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This problem is overcome just as it would be in the real world. Each memory location is given a unique address. This is a simplified view of the actual mechanics of how memory is addressed, however it is sufficient for our needs. </a:t>
            </a:r>
            <a:endParaRPr lang="en-GB" sz="1400" dirty="0">
              <a:latin typeface="+mn-lt"/>
              <a:cs typeface="Courier New" panose="02070309020205020404" pitchFamily="49" charset="0"/>
            </a:endParaRPr>
          </a:p>
        </p:txBody>
      </p:sp>
      <p:pic>
        <p:nvPicPr>
          <p:cNvPr id="3" name="Picture 2"/>
          <p:cNvPicPr>
            <a:picLocks noChangeAspect="1"/>
          </p:cNvPicPr>
          <p:nvPr/>
        </p:nvPicPr>
        <p:blipFill>
          <a:blip r:embed="rId3"/>
          <a:stretch>
            <a:fillRect/>
          </a:stretch>
        </p:blipFill>
        <p:spPr>
          <a:xfrm>
            <a:off x="4932040" y="1988840"/>
            <a:ext cx="3663216" cy="3456384"/>
          </a:xfrm>
          <a:prstGeom prst="rect">
            <a:avLst/>
          </a:prstGeom>
        </p:spPr>
      </p:pic>
    </p:spTree>
    <p:extLst>
      <p:ext uri="{BB962C8B-B14F-4D97-AF65-F5344CB8AC3E}">
        <p14:creationId xmlns:p14="http://schemas.microsoft.com/office/powerpoint/2010/main" val="922028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IntelligentDocuments">
  <a:themeElements>
    <a:clrScheme name="Custom 5">
      <a:dk1>
        <a:srgbClr val="C2470C"/>
      </a:dk1>
      <a:lt1>
        <a:srgbClr val="FFFFFF"/>
      </a:lt1>
      <a:dk2>
        <a:srgbClr val="FFFFFF"/>
      </a:dk2>
      <a:lt2>
        <a:srgbClr val="E7E7E9"/>
      </a:lt2>
      <a:accent1>
        <a:srgbClr val="F16623"/>
      </a:accent1>
      <a:accent2>
        <a:srgbClr val="E27023"/>
      </a:accent2>
      <a:accent3>
        <a:srgbClr val="FFFFFF"/>
      </a:accent3>
      <a:accent4>
        <a:srgbClr val="670100"/>
      </a:accent4>
      <a:accent5>
        <a:srgbClr val="E8B0AB"/>
      </a:accent5>
      <a:accent6>
        <a:srgbClr val="CD651F"/>
      </a:accent6>
      <a:hlink>
        <a:srgbClr val="002060"/>
      </a:hlink>
      <a:folHlink>
        <a:srgbClr val="0070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New Roman" charset="0"/>
            <a:ea typeface="ＭＳ Ｐゴシック" charset="0"/>
          </a:defRPr>
        </a:defPPr>
      </a:lstStyle>
    </a:lnDef>
  </a:objectDefaults>
  <a:extraClrSchemeLst>
    <a:extraClrScheme>
      <a:clrScheme name="IntelligentDocument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elligentDocument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ntelligentDocument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elligentDocument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elligentDocument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elligentDocument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ntelligentDocument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ntelligentDocuments 8">
        <a:dk1>
          <a:srgbClr val="7A0200"/>
        </a:dk1>
        <a:lt1>
          <a:srgbClr val="FFFFFF"/>
        </a:lt1>
        <a:dk2>
          <a:srgbClr val="FFFFFF"/>
        </a:dk2>
        <a:lt2>
          <a:srgbClr val="969696"/>
        </a:lt2>
        <a:accent1>
          <a:srgbClr val="D74119"/>
        </a:accent1>
        <a:accent2>
          <a:srgbClr val="E27023"/>
        </a:accent2>
        <a:accent3>
          <a:srgbClr val="FFFFFF"/>
        </a:accent3>
        <a:accent4>
          <a:srgbClr val="670100"/>
        </a:accent4>
        <a:accent5>
          <a:srgbClr val="E8B0AB"/>
        </a:accent5>
        <a:accent6>
          <a:srgbClr val="CD651F"/>
        </a:accent6>
        <a:hlink>
          <a:srgbClr val="E4028C"/>
        </a:hlink>
        <a:folHlink>
          <a:srgbClr val="AA2D91"/>
        </a:folHlink>
      </a:clrScheme>
      <a:clrMap bg1="lt1" tx1="dk1" bg2="lt2" tx2="dk2" accent1="accent1" accent2="accent2" accent3="accent3" accent4="accent4" accent5="accent5" accent6="accent6" hlink="hlink" folHlink="folHlink"/>
    </a:extraClrScheme>
    <a:extraClrScheme>
      <a:clrScheme name="IntelligentDocuments 9">
        <a:dk1>
          <a:srgbClr val="7A0200"/>
        </a:dk1>
        <a:lt1>
          <a:srgbClr val="FFFFFF"/>
        </a:lt1>
        <a:dk2>
          <a:srgbClr val="FFFFFF"/>
        </a:dk2>
        <a:lt2>
          <a:srgbClr val="E7E7E9"/>
        </a:lt2>
        <a:accent1>
          <a:srgbClr val="D74119"/>
        </a:accent1>
        <a:accent2>
          <a:srgbClr val="E27023"/>
        </a:accent2>
        <a:accent3>
          <a:srgbClr val="FFFFFF"/>
        </a:accent3>
        <a:accent4>
          <a:srgbClr val="670100"/>
        </a:accent4>
        <a:accent5>
          <a:srgbClr val="E8B0AB"/>
        </a:accent5>
        <a:accent6>
          <a:srgbClr val="CD651F"/>
        </a:accent6>
        <a:hlink>
          <a:srgbClr val="E4028C"/>
        </a:hlink>
        <a:folHlink>
          <a:srgbClr val="AA2D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087B862386F8A48840A2142C0600765" ma:contentTypeVersion="1" ma:contentTypeDescription="Create a new document." ma:contentTypeScope="" ma:versionID="68e7a6ad2ab34d836eda56dc5c7bc733">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2E0637EC-CEA5-409F-B139-003005A14145}">
  <ds:schemaRefs>
    <ds:schemaRef ds:uri="http://schemas.microsoft.com/sharepoint/v3/contenttype/forms"/>
  </ds:schemaRefs>
</ds:datastoreItem>
</file>

<file path=customXml/itemProps2.xml><?xml version="1.0" encoding="utf-8"?>
<ds:datastoreItem xmlns:ds="http://schemas.openxmlformats.org/officeDocument/2006/customXml" ds:itemID="{866DD9C6-787C-4079-86E8-1446954686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83787E9-855B-43BD-8382-B7C63B9BC33D}">
  <ds:schemaRef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e-Research PowerPoint Template</Template>
  <TotalTime>17136</TotalTime>
  <Words>3918</Words>
  <Application>Microsoft Office PowerPoint</Application>
  <PresentationFormat>On-screen Show (4:3)</PresentationFormat>
  <Paragraphs>779</Paragraphs>
  <Slides>39</Slides>
  <Notes>38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ＭＳ Ｐゴシック</vt:lpstr>
      <vt:lpstr>SimSun</vt:lpstr>
      <vt:lpstr>Arial</vt:lpstr>
      <vt:lpstr>Cambria Math</vt:lpstr>
      <vt:lpstr>Courier New</vt:lpstr>
      <vt:lpstr>Georgia</vt:lpstr>
      <vt:lpstr>Lucida Grande</vt:lpstr>
      <vt:lpstr>Times New Roman</vt:lpstr>
      <vt:lpstr>IntelligentDocuments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subtitle or presentation author can go here</dc:title>
  <dc:creator>Julie Meikle</dc:creator>
  <dc:description/>
  <cp:lastModifiedBy>Wesley Armour</cp:lastModifiedBy>
  <cp:revision>490</cp:revision>
  <dcterms:created xsi:type="dcterms:W3CDTF">2017-09-12T12:30:57Z</dcterms:created>
  <dcterms:modified xsi:type="dcterms:W3CDTF">2018-05-19T05:36:53Z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ingExpirationDate">
    <vt:lpwstr/>
  </property>
  <property fmtid="{D5CDD505-2E9C-101B-9397-08002B2CF9AE}" pid="3" name="PublishingStartDate">
    <vt:lpwstr/>
  </property>
</Properties>
</file>