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2"/>
  </p:notesMasterIdLst>
  <p:handoutMasterIdLst>
    <p:handoutMasterId r:id="rId43"/>
  </p:handoutMasterIdLst>
  <p:sldIdLst>
    <p:sldId id="261" r:id="rId5"/>
    <p:sldId id="428" r:id="rId6"/>
    <p:sldId id="441" r:id="rId7"/>
    <p:sldId id="434" r:id="rId8"/>
    <p:sldId id="448" r:id="rId9"/>
    <p:sldId id="429" r:id="rId10"/>
    <p:sldId id="455" r:id="rId11"/>
    <p:sldId id="442" r:id="rId12"/>
    <p:sldId id="443" r:id="rId13"/>
    <p:sldId id="444" r:id="rId14"/>
    <p:sldId id="445" r:id="rId15"/>
    <p:sldId id="447" r:id="rId16"/>
    <p:sldId id="452" r:id="rId17"/>
    <p:sldId id="446" r:id="rId18"/>
    <p:sldId id="453" r:id="rId19"/>
    <p:sldId id="435" r:id="rId20"/>
    <p:sldId id="436" r:id="rId21"/>
    <p:sldId id="454" r:id="rId22"/>
    <p:sldId id="450" r:id="rId23"/>
    <p:sldId id="437" r:id="rId24"/>
    <p:sldId id="472" r:id="rId25"/>
    <p:sldId id="473" r:id="rId26"/>
    <p:sldId id="451" r:id="rId27"/>
    <p:sldId id="461" r:id="rId28"/>
    <p:sldId id="457" r:id="rId29"/>
    <p:sldId id="463" r:id="rId30"/>
    <p:sldId id="464" r:id="rId31"/>
    <p:sldId id="465" r:id="rId32"/>
    <p:sldId id="438" r:id="rId33"/>
    <p:sldId id="466" r:id="rId34"/>
    <p:sldId id="467" r:id="rId35"/>
    <p:sldId id="468" r:id="rId36"/>
    <p:sldId id="470" r:id="rId37"/>
    <p:sldId id="471" r:id="rId38"/>
    <p:sldId id="439" r:id="rId39"/>
    <p:sldId id="460" r:id="rId40"/>
    <p:sldId id="440" r:id="rId4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0808"/>
    <a:srgbClr val="000000"/>
    <a:srgbClr val="66CCFF"/>
    <a:srgbClr val="0033CC"/>
    <a:srgbClr val="0066FF"/>
    <a:srgbClr val="FCEAE8"/>
    <a:srgbClr val="000099"/>
    <a:srgbClr val="0000FF"/>
    <a:srgbClr val="EC4E1B"/>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2953"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563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895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4528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5425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29456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17666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63799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569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7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59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2139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1304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524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4104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8233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573031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9761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007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21751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2180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0290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3150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21682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7849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131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2370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0844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7525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6438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7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wes.armour@eng.ox.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reepik.com/free-photos-vectors/peopl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xkcd.com/292/" TargetMode="Externa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commons.wikimedia.org/wiki/File:FortranCardPROJ039.agr.jpg" TargetMode="Externa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programming.com/tutorial/c-tutorial.html" TargetMode="External"/><Relationship Id="rId3" Type="http://schemas.openxmlformats.org/officeDocument/2006/relationships/image" Target="../media/image14.jpeg"/><Relationship Id="rId7" Type="http://schemas.openxmlformats.org/officeDocument/2006/relationships/hyperlink" Target="http://www.learn-c.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jpeg"/><Relationship Id="rId9" Type="http://schemas.openxmlformats.org/officeDocument/2006/relationships/hyperlink" Target="https://www.gnu.org/software/gnu-c-manual/gnu-c-manual.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xkcd.com/92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two: Introduction to the C programming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a:solidFill>
                  <a:schemeClr val="bg1"/>
                </a:solidFill>
                <a:latin typeface="Arial" panose="020B0604020202020204" pitchFamily="34" charset="0"/>
              </a:rPr>
              <a:t>Variables and </a:t>
            </a:r>
            <a:r>
              <a:rPr lang="en-GB" b="1" dirty="0" smtClean="0">
                <a:solidFill>
                  <a:schemeClr val="bg1"/>
                </a:solidFill>
                <a:latin typeface="Arial" panose="020B0604020202020204" pitchFamily="34" charset="0"/>
              </a:rPr>
              <a:t>Constants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4320480" cy="4832092"/>
          </a:xfrm>
          <a:prstGeom prst="rect">
            <a:avLst/>
          </a:prstGeom>
          <a:noFill/>
        </p:spPr>
        <p:txBody>
          <a:bodyPr wrap="square" rtlCol="0">
            <a:spAutoFit/>
          </a:bodyPr>
          <a:lstStyle/>
          <a:p>
            <a:r>
              <a:rPr lang="en-GB" sz="1400" dirty="0" smtClean="0">
                <a:latin typeface="+mn-lt"/>
              </a:rPr>
              <a:t>The amount of bytes needed to store any particular numeric data type in memory can vary between computer architectures. </a:t>
            </a:r>
          </a:p>
          <a:p>
            <a:r>
              <a:rPr lang="en-GB" sz="1400" dirty="0" smtClean="0">
                <a:latin typeface="+mn-lt"/>
              </a:rPr>
              <a:t>C provides a useful function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sizeof() </a:t>
            </a:r>
            <a:r>
              <a:rPr lang="en-GB" sz="1400" dirty="0" smtClean="0">
                <a:latin typeface="+mn-lt"/>
                <a:cs typeface="Courier New" panose="02070309020205020404" pitchFamily="49" charset="0"/>
              </a:rPr>
              <a:t>to determine this.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Numeric data types can either be a </a:t>
            </a:r>
            <a:r>
              <a:rPr lang="en-GB" sz="1400" i="1" dirty="0" smtClean="0">
                <a:latin typeface="+mn-lt"/>
                <a:cs typeface="Courier New" panose="02070309020205020404" pitchFamily="49" charset="0"/>
              </a:rPr>
              <a:t>variable</a:t>
            </a:r>
            <a:r>
              <a:rPr lang="en-GB" sz="1400" dirty="0" smtClean="0">
                <a:latin typeface="+mn-lt"/>
                <a:cs typeface="Courier New" panose="02070309020205020404" pitchFamily="49" charset="0"/>
              </a:rPr>
              <a:t> or a </a:t>
            </a:r>
            <a:r>
              <a:rPr lang="en-GB" sz="1400" i="1" dirty="0" smtClean="0">
                <a:latin typeface="+mn-lt"/>
                <a:cs typeface="Courier New" panose="02070309020205020404" pitchFamily="49" charset="0"/>
              </a:rPr>
              <a:t>constant</a:t>
            </a:r>
            <a:r>
              <a:rPr lang="en-GB" sz="1400" dirty="0" smtClean="0">
                <a:latin typeface="+mn-lt"/>
                <a:cs typeface="Courier New" panose="02070309020205020404" pitchFamily="49" charset="0"/>
              </a:rPr>
              <a:t> in your C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Variables and </a:t>
            </a:r>
            <a:r>
              <a:rPr lang="en-GB" sz="1400" i="1" dirty="0" smtClean="0">
                <a:latin typeface="+mn-lt"/>
                <a:cs typeface="Courier New" panose="02070309020205020404" pitchFamily="49" charset="0"/>
              </a:rPr>
              <a:t>literal constants </a:t>
            </a:r>
            <a:r>
              <a:rPr lang="en-GB" sz="1400" dirty="0" smtClean="0">
                <a:latin typeface="+mn-lt"/>
                <a:cs typeface="Courier New" panose="02070309020205020404" pitchFamily="49" charset="0"/>
              </a:rPr>
              <a:t>can change during your program execution, </a:t>
            </a:r>
            <a:r>
              <a:rPr lang="en-GB" sz="1400" i="1" dirty="0" smtClean="0">
                <a:latin typeface="+mn-lt"/>
                <a:cs typeface="Courier New" panose="02070309020205020404" pitchFamily="49" charset="0"/>
              </a:rPr>
              <a:t>symbolic constants</a:t>
            </a:r>
            <a:r>
              <a:rPr lang="en-GB" sz="1400" dirty="0" smtClean="0">
                <a:latin typeface="+mn-lt"/>
                <a:cs typeface="Courier New" panose="02070309020205020404" pitchFamily="49" charset="0"/>
              </a:rPr>
              <a:t> cannot.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Literal constants are defined by assigning a number to the constant: </a:t>
            </a:r>
          </a:p>
          <a:p>
            <a:endParaRPr lang="en-GB" sz="1400" dirty="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float radius = 10;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 symbolic constant can be defined using two methods. The first is by using </a:t>
            </a:r>
            <a:r>
              <a:rPr lang="en-GB" sz="1400" dirty="0" smtClean="0">
                <a:solidFill>
                  <a:srgbClr val="080808"/>
                </a:solidFill>
                <a:latin typeface="Courier New" panose="02070309020205020404" pitchFamily="49" charset="0"/>
                <a:cs typeface="Courier New" panose="02070309020205020404" pitchFamily="49" charset="0"/>
              </a:rPr>
              <a:t>#define</a:t>
            </a:r>
            <a:r>
              <a:rPr lang="en-GB" sz="1400" dirty="0" smtClean="0">
                <a:latin typeface="+mn-lt"/>
                <a:cs typeface="Courier New" panose="02070309020205020404" pitchFamily="49" charset="0"/>
              </a:rPr>
              <a:t>, the other by using the </a:t>
            </a:r>
            <a:r>
              <a:rPr lang="en-GB" sz="1400" dirty="0" err="1" smtClean="0">
                <a:solidFill>
                  <a:srgbClr val="080808"/>
                </a:solidFill>
                <a:latin typeface="Courier New" panose="02070309020205020404" pitchFamily="49" charset="0"/>
                <a:cs typeface="Courier New" panose="02070309020205020404" pitchFamily="49" charset="0"/>
              </a:rPr>
              <a:t>const</a:t>
            </a:r>
            <a:r>
              <a:rPr lang="en-GB" sz="1400" dirty="0" smtClean="0">
                <a:latin typeface="+mn-lt"/>
                <a:cs typeface="Courier New" panose="02070309020205020404" pitchFamily="49" charset="0"/>
              </a:rPr>
              <a:t> keyword. </a:t>
            </a:r>
          </a:p>
          <a:p>
            <a:endParaRPr lang="en-GB" sz="1400" dirty="0">
              <a:latin typeface="+mn-lt"/>
              <a:cs typeface="Courier New" panose="02070309020205020404" pitchFamily="49" charset="0"/>
            </a:endParaRPr>
          </a:p>
          <a:p>
            <a:r>
              <a:rPr lang="en-GB" sz="1400" dirty="0" err="1">
                <a:solidFill>
                  <a:srgbClr val="080808"/>
                </a:solidFill>
                <a:latin typeface="Courier New" panose="02070309020205020404" pitchFamily="49" charset="0"/>
                <a:cs typeface="Courier New" panose="02070309020205020404" pitchFamily="49" charset="0"/>
              </a:rPr>
              <a:t>c</a:t>
            </a:r>
            <a:r>
              <a:rPr lang="en-GB" sz="1400" dirty="0" err="1" smtClean="0">
                <a:solidFill>
                  <a:srgbClr val="080808"/>
                </a:solidFill>
                <a:latin typeface="Courier New" panose="02070309020205020404" pitchFamily="49" charset="0"/>
                <a:cs typeface="Courier New" panose="02070309020205020404" pitchFamily="49" charset="0"/>
              </a:rPr>
              <a:t>onst</a:t>
            </a:r>
            <a:r>
              <a:rPr lang="en-GB" sz="1400" dirty="0" smtClean="0">
                <a:solidFill>
                  <a:srgbClr val="080808"/>
                </a:solidFill>
                <a:latin typeface="Courier New" panose="02070309020205020404" pitchFamily="49" charset="0"/>
                <a:cs typeface="Courier New" panose="02070309020205020404" pitchFamily="49" charset="0"/>
              </a:rPr>
              <a:t> float </a:t>
            </a:r>
            <a:r>
              <a:rPr lang="en-GB" sz="1400" dirty="0">
                <a:solidFill>
                  <a:srgbClr val="080808"/>
                </a:solidFill>
                <a:latin typeface="Courier New" panose="02070309020205020404" pitchFamily="49" charset="0"/>
                <a:cs typeface="Courier New" panose="02070309020205020404" pitchFamily="49" charset="0"/>
              </a:rPr>
              <a:t>radius = 10</a:t>
            </a:r>
            <a:r>
              <a:rPr lang="en-GB" sz="1400" dirty="0" smtClean="0">
                <a:solidFill>
                  <a:srgbClr val="080808"/>
                </a:solidFill>
                <a:latin typeface="Courier New" panose="02070309020205020404" pitchFamily="49" charset="0"/>
                <a:cs typeface="Courier New" panose="02070309020205020404" pitchFamily="49" charset="0"/>
              </a:rPr>
              <a:t>;</a:t>
            </a:r>
            <a:endParaRPr lang="en-GB" sz="1400" dirty="0">
              <a:solidFill>
                <a:srgbClr val="080808"/>
              </a:solidFill>
              <a:latin typeface="Courier New" panose="02070309020205020404" pitchFamily="49" charset="0"/>
              <a:cs typeface="Courier New" panose="02070309020205020404" pitchFamily="49" charset="0"/>
            </a:endParaRPr>
          </a:p>
        </p:txBody>
      </p:sp>
      <p:sp>
        <p:nvSpPr>
          <p:cNvPr id="6" name="TextBox 5"/>
          <p:cNvSpPr txBox="1"/>
          <p:nvPr/>
        </p:nvSpPr>
        <p:spPr>
          <a:xfrm>
            <a:off x="5652120" y="2489994"/>
            <a:ext cx="3441809" cy="267765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92733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a:solidFill>
                  <a:schemeClr val="bg1"/>
                </a:solidFill>
                <a:latin typeface="Arial" panose="020B0604020202020204" pitchFamily="34" charset="0"/>
              </a:rPr>
              <a:t>Statements </a:t>
            </a:r>
          </a:p>
          <a:p>
            <a:endParaRPr lang="en-GB" b="1" dirty="0">
              <a:solidFill>
                <a:schemeClr val="bg1"/>
              </a:solidFill>
              <a:latin typeface="Arial" panose="020B0604020202020204" pitchFamily="34" charset="0"/>
            </a:endParaRPr>
          </a:p>
        </p:txBody>
      </p:sp>
      <p:sp>
        <p:nvSpPr>
          <p:cNvPr id="3" name="TextBox 2"/>
          <p:cNvSpPr txBox="1"/>
          <p:nvPr/>
        </p:nvSpPr>
        <p:spPr>
          <a:xfrm>
            <a:off x="467544" y="1484784"/>
            <a:ext cx="4320480" cy="4616648"/>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statement</a:t>
            </a:r>
            <a:r>
              <a:rPr lang="en-GB" sz="1400" dirty="0" smtClean="0">
                <a:latin typeface="+mn-lt"/>
                <a:cs typeface="Courier New" panose="02070309020205020404" pitchFamily="49" charset="0"/>
              </a:rPr>
              <a:t> in C is a command that instructs the computer to do something.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a statement is: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tells the computer to multiply PI by radius and the multiply the results of this by radius again.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result of the multiplications is then assigned to the variable </a:t>
            </a:r>
            <a:r>
              <a:rPr lang="en-GB" sz="1400" dirty="0" smtClean="0">
                <a:solidFill>
                  <a:srgbClr val="C2470C"/>
                </a:solidFill>
                <a:latin typeface="Courier New" panose="02070309020205020404" pitchFamily="49" charset="0"/>
                <a:cs typeface="Courier New" panose="02070309020205020404" pitchFamily="49" charset="0"/>
              </a:rPr>
              <a:t>area</a:t>
            </a:r>
          </a:p>
          <a:p>
            <a:pPr lvl="0"/>
            <a:endParaRPr lang="en-GB" sz="1400" dirty="0">
              <a:solidFill>
                <a:srgbClr val="C2470C"/>
              </a:solidFill>
              <a:latin typeface="Courier New" panose="02070309020205020404" pitchFamily="49" charset="0"/>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All statements in C are terminated with a semi-colon and all white space (tabs, spaces and blank lines) are ignored by the compiler (apart from within a </a:t>
            </a:r>
            <a:r>
              <a:rPr lang="en-GB" sz="1400" i="1" dirty="0" smtClean="0">
                <a:solidFill>
                  <a:srgbClr val="C2470C"/>
                </a:solidFill>
                <a:latin typeface="+mn-lt"/>
                <a:cs typeface="Courier New" panose="02070309020205020404" pitchFamily="49" charset="0"/>
              </a:rPr>
              <a:t>string</a:t>
            </a:r>
            <a:r>
              <a:rPr lang="en-GB" sz="1400" dirty="0" smtClean="0">
                <a:solidFill>
                  <a:srgbClr val="C2470C"/>
                </a:solidFill>
                <a:latin typeface="+mn-lt"/>
                <a:cs typeface="Courier New" panose="02070309020205020404" pitchFamily="49" charset="0"/>
              </a:rPr>
              <a:t> – more later).</a:t>
            </a:r>
          </a:p>
          <a:p>
            <a:pPr lvl="0"/>
            <a:endParaRPr lang="en-GB" sz="1400" dirty="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This allows for lots of freedom in formatting you C program, however to ensure that your code is easy to work with and reusable by others it is important to ensure that it is easy to read and understand.</a:t>
            </a:r>
          </a:p>
        </p:txBody>
      </p:sp>
      <p:sp>
        <p:nvSpPr>
          <p:cNvPr id="6" name="TextBox 5"/>
          <p:cNvSpPr txBox="1"/>
          <p:nvPr/>
        </p:nvSpPr>
        <p:spPr>
          <a:xfrm>
            <a:off x="5292080" y="2276872"/>
            <a:ext cx="3456384" cy="27699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p:txBody>
      </p:sp>
      <p:sp>
        <p:nvSpPr>
          <p:cNvPr id="5" name="TextBox 4"/>
          <p:cNvSpPr txBox="1"/>
          <p:nvPr/>
        </p:nvSpPr>
        <p:spPr>
          <a:xfrm>
            <a:off x="5292080" y="4303549"/>
            <a:ext cx="3456384" cy="101566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2" name="TextBox 1"/>
          <p:cNvSpPr txBox="1"/>
          <p:nvPr/>
        </p:nvSpPr>
        <p:spPr>
          <a:xfrm>
            <a:off x="5942092" y="3228655"/>
            <a:ext cx="2119491" cy="400110"/>
          </a:xfrm>
          <a:prstGeom prst="rect">
            <a:avLst/>
          </a:prstGeom>
          <a:noFill/>
        </p:spPr>
        <p:txBody>
          <a:bodyPr wrap="none" rtlCol="0">
            <a:spAutoFit/>
          </a:bodyPr>
          <a:lstStyle/>
          <a:p>
            <a:r>
              <a:rPr lang="en-GB" sz="2000" b="1" i="1" dirty="0" smtClean="0">
                <a:latin typeface="+mn-lt"/>
              </a:rPr>
              <a:t>Is equivalent to </a:t>
            </a:r>
            <a:endParaRPr lang="en-GB" b="1" i="1" dirty="0">
              <a:latin typeface="+mn-lt"/>
            </a:endParaRPr>
          </a:p>
        </p:txBody>
      </p:sp>
    </p:spTree>
    <p:extLst>
      <p:ext uri="{BB962C8B-B14F-4D97-AF65-F5344CB8AC3E}">
        <p14:creationId xmlns:p14="http://schemas.microsoft.com/office/powerpoint/2010/main" val="35260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Comments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467544" y="1531818"/>
            <a:ext cx="8136904" cy="2031325"/>
          </a:xfrm>
          <a:prstGeom prst="rect">
            <a:avLst/>
          </a:prstGeom>
          <a:noFill/>
        </p:spPr>
        <p:txBody>
          <a:bodyPr wrap="square" rtlCol="0">
            <a:spAutoFit/>
          </a:bodyPr>
          <a:lstStyle/>
          <a:p>
            <a:r>
              <a:rPr lang="en-GB" sz="1400" dirty="0" smtClean="0">
                <a:latin typeface="+mn-lt"/>
                <a:cs typeface="Courier New" panose="02070309020205020404" pitchFamily="49" charset="0"/>
              </a:rPr>
              <a:t>To ensure that your code is easy to read and understand it’s important to write your code in a readable and maintainable way.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Adding </a:t>
            </a:r>
            <a:r>
              <a:rPr lang="en-GB" sz="1400" dirty="0">
                <a:latin typeface="+mn-lt"/>
                <a:cs typeface="Courier New" panose="02070309020205020404" pitchFamily="49" charset="0"/>
              </a:rPr>
              <a:t>comments to your </a:t>
            </a:r>
            <a:r>
              <a:rPr lang="en-GB" sz="1400" dirty="0" smtClean="0">
                <a:latin typeface="+mn-lt"/>
                <a:cs typeface="Courier New" panose="02070309020205020404" pitchFamily="49" charset="0"/>
              </a:rPr>
              <a:t>code</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will help others understand your code when they come to work on it. A </a:t>
            </a:r>
            <a:r>
              <a:rPr lang="en-GB" sz="1400" dirty="0">
                <a:latin typeface="+mn-lt"/>
                <a:cs typeface="Courier New" panose="02070309020205020404" pitchFamily="49" charset="0"/>
              </a:rPr>
              <a:t>comment is text that you or other programmers can read but is ignored by the compiler. A good code has more comments than source code.</a:t>
            </a:r>
          </a:p>
          <a:p>
            <a:endParaRPr lang="en-GB" sz="1400" dirty="0">
              <a:latin typeface="+mn-lt"/>
              <a:cs typeface="Courier New" panose="02070309020205020404" pitchFamily="49" charset="0"/>
            </a:endParaRPr>
          </a:p>
          <a:p>
            <a:pPr algn="ctr"/>
            <a:r>
              <a:rPr lang="en-GB" sz="1400" dirty="0">
                <a:latin typeface="+mn-lt"/>
                <a:cs typeface="Courier New" panose="02070309020205020404" pitchFamily="49" charset="0"/>
              </a:rPr>
              <a:t>// starts a single line comment</a:t>
            </a:r>
          </a:p>
          <a:p>
            <a:pPr algn="ctr"/>
            <a:r>
              <a:rPr lang="en-GB" sz="1400" dirty="0">
                <a:latin typeface="+mn-lt"/>
                <a:cs typeface="Courier New" panose="02070309020205020404" pitchFamily="49" charset="0"/>
              </a:rPr>
              <a:t>/* Starts a multiline comments and is ended by </a:t>
            </a:r>
            <a:r>
              <a:rPr lang="en-GB" sz="1400" dirty="0" smtClean="0">
                <a:latin typeface="+mn-lt"/>
                <a:cs typeface="Courier New" panose="02070309020205020404" pitchFamily="49" charset="0"/>
              </a:rPr>
              <a:t>*/</a:t>
            </a:r>
            <a:endParaRPr lang="en-GB" sz="1400" dirty="0">
              <a:latin typeface="+mn-lt"/>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401759" y="3748224"/>
            <a:ext cx="4268474" cy="2376264"/>
          </a:xfrm>
          <a:prstGeom prst="rect">
            <a:avLst/>
          </a:prstGeom>
        </p:spPr>
      </p:pic>
      <p:sp>
        <p:nvSpPr>
          <p:cNvPr id="9" name="Rectangle 8"/>
          <p:cNvSpPr/>
          <p:nvPr/>
        </p:nvSpPr>
        <p:spPr>
          <a:xfrm>
            <a:off x="179512" y="5611239"/>
            <a:ext cx="1925527" cy="307777"/>
          </a:xfrm>
          <a:prstGeom prst="rect">
            <a:avLst/>
          </a:prstGeom>
        </p:spPr>
        <p:txBody>
          <a:bodyPr wrap="none">
            <a:spAutoFit/>
          </a:bodyPr>
          <a:lstStyle/>
          <a:p>
            <a:r>
              <a:rPr lang="en-GB" sz="1400" dirty="0">
                <a:latin typeface="+mn-lt"/>
                <a:hlinkClick r:id="rId4"/>
              </a:rPr>
              <a:t>https://xkcd.com/979</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0" name="Picture 9"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smtClean="0">
                <a:solidFill>
                  <a:schemeClr val="bg1"/>
                </a:solidFill>
                <a:latin typeface="Arial" panose="020B0604020202020204" pitchFamily="34" charset="0"/>
              </a:rPr>
              <a:t>Naming </a:t>
            </a:r>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3" name="TextBox 2"/>
          <p:cNvSpPr txBox="1"/>
          <p:nvPr/>
        </p:nvSpPr>
        <p:spPr>
          <a:xfrm>
            <a:off x="683568" y="2276872"/>
            <a:ext cx="3744416" cy="2677656"/>
          </a:xfrm>
          <a:prstGeom prst="rect">
            <a:avLst/>
          </a:prstGeom>
          <a:noFill/>
        </p:spPr>
        <p:txBody>
          <a:bodyPr wrap="square" rtlCol="0">
            <a:spAutoFit/>
          </a:bodyPr>
          <a:lstStyle/>
          <a:p>
            <a:r>
              <a:rPr lang="en-GB" sz="1400" dirty="0" smtClean="0">
                <a:latin typeface="+mn-lt"/>
                <a:cs typeface="Courier New" panose="02070309020205020404" pitchFamily="49" charset="0"/>
              </a:rPr>
              <a:t>Using variable names that are meaningful is a useful thing to do, for example: </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a:t>
            </a:r>
            <a:r>
              <a:rPr lang="en-GB" sz="1400" dirty="0" smtClean="0">
                <a:solidFill>
                  <a:srgbClr val="C2470C"/>
                </a:solidFill>
                <a:latin typeface="Arial" panose="020B0604020202020204"/>
                <a:cs typeface="Courier New" panose="02070309020205020404" pitchFamily="49" charset="0"/>
              </a:rPr>
              <a:t>s easy to understand, whereas </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 = c * two * two;</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tells us less about what you want your code to achieve. Take time to name variables in a meaningful and intuitive way. </a:t>
            </a:r>
          </a:p>
        </p:txBody>
      </p:sp>
      <p:sp>
        <p:nvSpPr>
          <p:cNvPr id="8" name="TextBox 7"/>
          <p:cNvSpPr txBox="1"/>
          <p:nvPr/>
        </p:nvSpPr>
        <p:spPr>
          <a:xfrm>
            <a:off x="4932040" y="1484784"/>
            <a:ext cx="3456384" cy="4893647"/>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This is a C program that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calculates the area of a circle.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Written by Wes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hlinkClick r:id="rId3"/>
              </a:rPr>
              <a:t>wes.armour@eng.ox.ac.uk</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06/05/18</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standard IO library</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Define a symbolic constant, pi.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The main body of the program</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Define variables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Calculate the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4917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319998"/>
            <a:ext cx="3240360" cy="2893100"/>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expression</a:t>
            </a:r>
            <a:r>
              <a:rPr lang="en-GB" sz="1400" dirty="0" smtClean="0">
                <a:latin typeface="+mn-lt"/>
                <a:cs typeface="Courier New" panose="02070309020205020404" pitchFamily="49" charset="0"/>
              </a:rPr>
              <a:t> in C is any statement that evaluates to a numeric value. In the most basic form this could just be our previous example of using a symbolic constant, </a:t>
            </a:r>
            <a:r>
              <a:rPr lang="en-GB" sz="1400" dirty="0" smtClean="0">
                <a:latin typeface="Courier New" panose="02070309020205020404" pitchFamily="49" charset="0"/>
                <a:cs typeface="Courier New" panose="02070309020205020404" pitchFamily="49" charset="0"/>
              </a:rPr>
              <a:t>PI</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a:t>
            </a:r>
            <a:r>
              <a:rPr lang="en-GB" sz="1400" i="1" dirty="0" smtClean="0">
                <a:latin typeface="+mn-lt"/>
                <a:cs typeface="Courier New" panose="02070309020205020404" pitchFamily="49" charset="0"/>
              </a:rPr>
              <a:t>assignment operator </a:t>
            </a:r>
            <a:r>
              <a:rPr lang="en-GB" sz="1400" dirty="0">
                <a:latin typeface="Courier New" panose="02070309020205020404" pitchFamily="49" charset="0"/>
                <a:cs typeface="Courier New" panose="02070309020205020404" pitchFamily="49" charset="0"/>
              </a:rPr>
              <a:t>(</a:t>
            </a:r>
            <a:r>
              <a:rPr lang="en-GB" sz="1400" dirty="0" smtClean="0">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to assign the result of our expression to a variable:</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variable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expression;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en-GB" sz="1400" dirty="0">
              <a:latin typeface="+mn-lt"/>
              <a:cs typeface="Courier New" panose="02070309020205020404" pitchFamily="49" charset="0"/>
            </a:endParaRPr>
          </a:p>
        </p:txBody>
      </p:sp>
      <p:pic>
        <p:nvPicPr>
          <p:cNvPr id="4098" name="Picture 2" descr=" funny expression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456384" cy="34563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7504" y="6021288"/>
            <a:ext cx="7306865" cy="307777"/>
          </a:xfrm>
          <a:prstGeom prst="rect">
            <a:avLst/>
          </a:prstGeom>
        </p:spPr>
        <p:txBody>
          <a:bodyPr wrap="square">
            <a:spAutoFit/>
          </a:bodyPr>
          <a:lstStyle/>
          <a:p>
            <a:r>
              <a:rPr lang="en-GB" sz="1400" dirty="0" smtClean="0">
                <a:latin typeface="+mn-lt"/>
                <a:hlinkClick r:id="rId4"/>
              </a:rPr>
              <a:t>https</a:t>
            </a:r>
            <a:r>
              <a:rPr lang="en-GB" sz="1400" dirty="0">
                <a:latin typeface="+mn-lt"/>
                <a:hlinkClick r:id="rId4"/>
              </a:rPr>
              <a:t>://</a:t>
            </a:r>
            <a:r>
              <a:rPr lang="en-GB" sz="1400" dirty="0" smtClean="0">
                <a:latin typeface="+mn-lt"/>
                <a:hlinkClick r:id="rId4"/>
              </a:rPr>
              <a:t>www.freepik.com/free-photos-vectors/people</a:t>
            </a:r>
            <a:r>
              <a:rPr lang="en-GB" sz="1400" dirty="0" smtClean="0">
                <a:latin typeface="+mn-lt"/>
              </a:rPr>
              <a:t> </a:t>
            </a:r>
            <a:endParaRPr lang="en-GB" sz="1400" dirty="0">
              <a:latin typeface="+mn-lt"/>
            </a:endParaRPr>
          </a:p>
        </p:txBody>
      </p:sp>
      <p:sp>
        <p:nvSpPr>
          <p:cNvPr id="9" name="Rectangle 8"/>
          <p:cNvSpPr/>
          <p:nvPr/>
        </p:nvSpPr>
        <p:spPr>
          <a:xfrm>
            <a:off x="4283968" y="6037233"/>
            <a:ext cx="2403222" cy="276999"/>
          </a:xfrm>
          <a:prstGeom prst="rect">
            <a:avLst/>
          </a:prstGeom>
        </p:spPr>
        <p:txBody>
          <a:bodyPr wrap="none">
            <a:spAutoFit/>
          </a:bodyPr>
          <a:lstStyle/>
          <a:p>
            <a:r>
              <a:rPr lang="en-GB" sz="1200" dirty="0">
                <a:latin typeface="+mn-lt"/>
              </a:rPr>
              <a:t>Created by </a:t>
            </a:r>
            <a:r>
              <a:rPr lang="en-GB" sz="1200" dirty="0" err="1">
                <a:latin typeface="+mn-lt"/>
              </a:rPr>
              <a:t>Ddraw</a:t>
            </a:r>
            <a:r>
              <a:rPr lang="en-GB" sz="1200" dirty="0">
                <a:latin typeface="+mn-lt"/>
              </a:rPr>
              <a:t> - Freepik.com</a:t>
            </a:r>
          </a:p>
        </p:txBody>
      </p:sp>
    </p:spTree>
    <p:extLst>
      <p:ext uri="{BB962C8B-B14F-4D97-AF65-F5344CB8AC3E}">
        <p14:creationId xmlns:p14="http://schemas.microsoft.com/office/powerpoint/2010/main" val="3063628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Expressions</a:t>
            </a:r>
            <a:endParaRPr lang="en-GB" b="1" dirty="0">
              <a:solidFill>
                <a:schemeClr val="bg1"/>
              </a:solidFill>
              <a:latin typeface="Arial" panose="020B0604020202020204" pitchFamily="34" charset="0"/>
            </a:endParaRPr>
          </a:p>
        </p:txBody>
      </p:sp>
      <p:sp>
        <p:nvSpPr>
          <p:cNvPr id="3" name="TextBox 2"/>
          <p:cNvSpPr txBox="1"/>
          <p:nvPr/>
        </p:nvSpPr>
        <p:spPr>
          <a:xfrm>
            <a:off x="971600" y="2141639"/>
            <a:ext cx="3312368" cy="3323987"/>
          </a:xfrm>
          <a:prstGeom prst="rect">
            <a:avLst/>
          </a:prstGeom>
          <a:noFill/>
        </p:spPr>
        <p:txBody>
          <a:bodyPr wrap="square" rtlCol="0">
            <a:spAutoFit/>
          </a:bodyPr>
          <a:lstStyle/>
          <a:p>
            <a:r>
              <a:rPr lang="en-GB" sz="1400" dirty="0" smtClean="0">
                <a:latin typeface="+mn-lt"/>
                <a:cs typeface="Courier New" panose="02070309020205020404" pitchFamily="49" charset="0"/>
              </a:rPr>
              <a:t>However statements can become complicated very quickly. Consider summing the area of three circles:</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p*a*a+p*b*b+p*c*c;</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When trying to evaluate the above where does the computer start with such an expression? What stops the computer evaluating </a:t>
            </a:r>
            <a:r>
              <a:rPr lang="en-GB" sz="1400" dirty="0" err="1" smtClean="0">
                <a:solidFill>
                  <a:srgbClr val="080808"/>
                </a:solidFill>
                <a:latin typeface="Courier New" panose="02070309020205020404" pitchFamily="49" charset="0"/>
                <a:cs typeface="Courier New" panose="02070309020205020404" pitchFamily="49" charset="0"/>
              </a:rPr>
              <a:t>a+p</a:t>
            </a:r>
            <a:r>
              <a:rPr lang="en-GB" sz="1400" dirty="0" smtClean="0">
                <a:latin typeface="+mn-lt"/>
                <a:cs typeface="Courier New" panose="02070309020205020404" pitchFamily="49" charset="0"/>
              </a:rPr>
              <a:t> first? </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Several things can help us ensure that we get the computer to do the right thing, separating our expression, using </a:t>
            </a:r>
            <a:r>
              <a:rPr lang="en-GB" sz="1400" i="1" dirty="0" smtClean="0">
                <a:latin typeface="+mn-lt"/>
                <a:cs typeface="Courier New" panose="02070309020205020404" pitchFamily="49" charset="0"/>
              </a:rPr>
              <a:t>brackets</a:t>
            </a:r>
            <a:r>
              <a:rPr lang="en-GB" sz="1400" dirty="0" smtClean="0">
                <a:latin typeface="+mn-lt"/>
                <a:cs typeface="Courier New" panose="02070309020205020404" pitchFamily="49" charset="0"/>
              </a:rPr>
              <a:t> and </a:t>
            </a:r>
            <a:r>
              <a:rPr lang="en-GB" sz="1400" i="1" dirty="0" smtClean="0">
                <a:latin typeface="+mn-lt"/>
                <a:cs typeface="Courier New" panose="02070309020205020404" pitchFamily="49" charset="0"/>
              </a:rPr>
              <a:t>operator precedence</a:t>
            </a:r>
            <a:r>
              <a:rPr lang="en-GB" sz="1400" dirty="0" smtClean="0">
                <a:latin typeface="+mn-lt"/>
                <a:cs typeface="Courier New" panose="02070309020205020404" pitchFamily="49" charset="0"/>
              </a:rPr>
              <a:t>.</a:t>
            </a:r>
          </a:p>
        </p:txBody>
      </p:sp>
      <p:sp>
        <p:nvSpPr>
          <p:cNvPr id="6" name="TextBox 5"/>
          <p:cNvSpPr txBox="1"/>
          <p:nvPr/>
        </p:nvSpPr>
        <p:spPr>
          <a:xfrm>
            <a:off x="4788024" y="2060848"/>
            <a:ext cx="4211960" cy="3485570"/>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PI * radius_one * 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3443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Operators</a:t>
            </a:r>
            <a:endParaRPr lang="en-GB" b="1" dirty="0">
              <a:solidFill>
                <a:schemeClr val="bg1"/>
              </a:solidFill>
              <a:latin typeface="Arial" panose="020B0604020202020204" pitchFamily="34" charset="0"/>
            </a:endParaRPr>
          </a:p>
        </p:txBody>
      </p:sp>
      <p:sp>
        <p:nvSpPr>
          <p:cNvPr id="3" name="TextBox 2"/>
          <p:cNvSpPr txBox="1"/>
          <p:nvPr/>
        </p:nvSpPr>
        <p:spPr>
          <a:xfrm>
            <a:off x="467544" y="1412776"/>
            <a:ext cx="3600400" cy="4832092"/>
          </a:xfrm>
          <a:prstGeom prst="rect">
            <a:avLst/>
          </a:prstGeom>
          <a:noFill/>
        </p:spPr>
        <p:txBody>
          <a:bodyPr wrap="square" rtlCol="0">
            <a:spAutoFit/>
          </a:bodyPr>
          <a:lstStyle/>
          <a:p>
            <a:r>
              <a:rPr lang="en-GB" sz="1400" dirty="0" smtClean="0">
                <a:latin typeface="+mn-lt"/>
                <a:cs typeface="Courier New" panose="02070309020205020404" pitchFamily="49" charset="0"/>
              </a:rPr>
              <a:t>An </a:t>
            </a:r>
            <a:r>
              <a:rPr lang="en-GB" sz="1400" i="1" dirty="0" smtClean="0">
                <a:latin typeface="+mn-lt"/>
                <a:cs typeface="Courier New" panose="02070309020205020404" pitchFamily="49" charset="0"/>
              </a:rPr>
              <a:t>operator </a:t>
            </a:r>
            <a:r>
              <a:rPr lang="en-GB" sz="1400" dirty="0" smtClean="0">
                <a:latin typeface="+mn-lt"/>
                <a:cs typeface="Courier New" panose="02070309020205020404" pitchFamily="49" charset="0"/>
              </a:rPr>
              <a:t>in C is a symbol that instructs the computer to perform an operation on an </a:t>
            </a:r>
            <a:r>
              <a:rPr lang="en-GB" sz="1400" i="1" dirty="0" smtClean="0">
                <a:solidFill>
                  <a:srgbClr val="C2470C"/>
                </a:solidFill>
                <a:latin typeface="Arial" panose="020B0604020202020204"/>
                <a:cs typeface="Courier New" panose="02070309020205020404" pitchFamily="49" charset="0"/>
              </a:rPr>
              <a:t>operand.</a:t>
            </a:r>
          </a:p>
          <a:p>
            <a:endParaRPr lang="en-GB" sz="1400" i="1" dirty="0">
              <a:solidFill>
                <a:srgbClr val="C2470C"/>
              </a:solidFill>
              <a:latin typeface="Arial" panose="020B0604020202020204"/>
              <a:cs typeface="Courier New" panose="02070309020205020404" pitchFamily="49" charset="0"/>
            </a:endParaRPr>
          </a:p>
          <a:p>
            <a:r>
              <a:rPr lang="en-GB" sz="1400" i="1" dirty="0" smtClean="0">
                <a:solidFill>
                  <a:srgbClr val="C2470C"/>
                </a:solidFill>
                <a:latin typeface="Arial" panose="020B0604020202020204"/>
                <a:cs typeface="Courier New" panose="02070309020205020404" pitchFamily="49" charset="0"/>
              </a:rPr>
              <a:t>Precedence </a:t>
            </a:r>
            <a:r>
              <a:rPr lang="en-GB" sz="1400" dirty="0" smtClean="0">
                <a:solidFill>
                  <a:srgbClr val="C2470C"/>
                </a:solidFill>
                <a:latin typeface="Arial" panose="020B0604020202020204"/>
                <a:cs typeface="Courier New" panose="02070309020205020404" pitchFamily="49" charset="0"/>
              </a:rPr>
              <a:t>tells the computer which operation should be performed first in an expression. Returning to our example of calculation the area of a circle:</a:t>
            </a:r>
          </a:p>
          <a:p>
            <a:endParaRPr lang="en-GB" sz="1400" i="1"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 = PI * radius * radius;</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see that multiply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precedence of 3, whereas assignment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has a lower precedence of 7, meaning multiplication is carried out then the assignment.</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The order in which the multiplication is carried out is determined by the </a:t>
            </a:r>
            <a:r>
              <a:rPr lang="en-GB" sz="1400" i="1" dirty="0" smtClean="0">
                <a:solidFill>
                  <a:srgbClr val="C2470C"/>
                </a:solidFill>
                <a:latin typeface="Arial" panose="020B0604020202020204"/>
                <a:cs typeface="Courier New" panose="02070309020205020404" pitchFamily="49" charset="0"/>
              </a:rPr>
              <a:t>Associativity</a:t>
            </a:r>
            <a:r>
              <a:rPr lang="en-GB" sz="1400" dirty="0" smtClean="0">
                <a:solidFill>
                  <a:srgbClr val="C2470C"/>
                </a:solidFill>
                <a:latin typeface="Arial" panose="020B0604020202020204"/>
                <a:cs typeface="Courier New" panose="02070309020205020404" pitchFamily="49" charset="0"/>
              </a:rPr>
              <a:t> of multiplication. We see that this is Left-to-right. So the order would be:</a:t>
            </a:r>
          </a:p>
          <a:p>
            <a:endPar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PI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radius</a:t>
            </a:r>
            <a:endParaRPr lang="en-GB" sz="1400" dirty="0" smtClean="0">
              <a:latin typeface="+mn-lt"/>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6999321"/>
              </p:ext>
            </p:extLst>
          </p:nvPr>
        </p:nvGraphicFramePr>
        <p:xfrm>
          <a:off x="4572000" y="1484784"/>
          <a:ext cx="4248471" cy="445257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3">
                  <a:txBody>
                    <a:bodyPr/>
                    <a:lstStyle/>
                    <a:p>
                      <a:pPr algn="ctr"/>
                      <a:r>
                        <a:rPr lang="en-GB" sz="1200" dirty="0" smtClean="0">
                          <a:effectLst/>
                        </a:rPr>
                        <a:t>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Postfix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Postfix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Function call</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Prefix increment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Prefix decrement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sizeof</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Size-of</a:t>
                      </a:r>
                      <a:endParaRPr lang="en-GB" sz="1200" dirty="0">
                        <a:solidFill>
                          <a:schemeClr val="accent2">
                            <a:lumMod val="75000"/>
                          </a:schemeClr>
                        </a:solidFill>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3">
                  <a:txBody>
                    <a:bodyPr/>
                    <a:lstStyle/>
                    <a:p>
                      <a:pPr algn="ctr"/>
                      <a:r>
                        <a:rPr lang="en-GB" sz="1200" dirty="0" smtClean="0">
                          <a:effectLst/>
                        </a:rPr>
                        <a:t>3</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Multiplication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3">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Division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u="none" strike="noStrike" dirty="0">
                          <a:solidFill>
                            <a:schemeClr val="accent2">
                              <a:lumMod val="75000"/>
                            </a:schemeClr>
                          </a:solidFill>
                          <a:effectLst/>
                        </a:rPr>
                        <a:t>Modulo</a:t>
                      </a:r>
                      <a:r>
                        <a:rPr lang="en-GB" sz="1200" dirty="0">
                          <a:effectLst/>
                        </a:rPr>
                        <a:t> (remainder)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4</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Addition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Subtraction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5">
                  <a:txBody>
                    <a:bodyPr/>
                    <a:lstStyle/>
                    <a:p>
                      <a:pPr algn="ctr"/>
                      <a:r>
                        <a:rPr lang="en-GB" sz="1200" dirty="0" smtClean="0">
                          <a:effectLst/>
                        </a:rPr>
                        <a:t>7</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Direct assignment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5">
                  <a:txBody>
                    <a:bodyPr/>
                    <a:lstStyle/>
                    <a:p>
                      <a:pPr fontAlgn="t"/>
                      <a:r>
                        <a:rPr lang="en-GB" sz="1200" dirty="0">
                          <a:effectLst/>
                        </a:rPr>
                        <a:t>Right-to-left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sum</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dirty="0">
                          <a:effectLst/>
                        </a:rPr>
                        <a:t>Assignment by difference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Assignment by product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Assignment by quotient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4" name="TextBox 3"/>
          <p:cNvSpPr txBox="1"/>
          <p:nvPr/>
        </p:nvSpPr>
        <p:spPr>
          <a:xfrm>
            <a:off x="481765" y="1628800"/>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A </a:t>
            </a:r>
            <a:r>
              <a:rPr lang="en-GB" sz="1400" i="1" dirty="0" smtClean="0">
                <a:latin typeface="+mn-lt"/>
                <a:cs typeface="Courier New" panose="02070309020205020404" pitchFamily="49" charset="0"/>
              </a:rPr>
              <a:t>function</a:t>
            </a:r>
            <a:r>
              <a:rPr lang="en-GB" sz="1400" dirty="0" smtClean="0">
                <a:latin typeface="+mn-lt"/>
                <a:cs typeface="Courier New" panose="02070309020205020404" pitchFamily="49" charset="0"/>
              </a:rPr>
              <a:t> is an independent piece of C code that performs a specific task. The function may or may not return a value to the calling code. For example it might calculate the area of a circle, or it might print a message to the screen.  </a:t>
            </a:r>
          </a:p>
          <a:p>
            <a:endParaRPr lang="en-GB" sz="1400" i="1"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has a unique name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is independent of other parts of your code, so it is self contained.</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performs a specific task in your code.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 function may or may not have a return value.</a:t>
            </a: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On the right we see how we can use a function in our example code that calculates and sums the area of three circles.</a:t>
            </a: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18272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Functions</a:t>
            </a:r>
            <a:endParaRPr lang="en-GB" b="1" dirty="0">
              <a:solidFill>
                <a:schemeClr val="bg1"/>
              </a:solidFill>
              <a:latin typeface="Arial" panose="020B0604020202020204" pitchFamily="34" charset="0"/>
            </a:endParaRPr>
          </a:p>
        </p:txBody>
      </p:sp>
      <p:sp>
        <p:nvSpPr>
          <p:cNvPr id="6" name="TextBox 5"/>
          <p:cNvSpPr txBox="1"/>
          <p:nvPr/>
        </p:nvSpPr>
        <p:spPr>
          <a:xfrm>
            <a:off x="4860032" y="1359495"/>
            <a:ext cx="4248472" cy="4939814"/>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radius_one   = 5.0;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radius_two   = 10.0;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area_one, area_two, area_three;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area_one = area_of_circle(radius_one);</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area_two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area_of_circle(radius_two);</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area_three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area_of_circle(radius_three);</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area_one + area_two + area_three;</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1765" y="1412776"/>
            <a:ext cx="3960440" cy="4832092"/>
          </a:xfrm>
          <a:prstGeom prst="rect">
            <a:avLst/>
          </a:prstGeom>
          <a:noFill/>
        </p:spPr>
        <p:txBody>
          <a:bodyPr wrap="square" rtlCol="0">
            <a:spAutoFit/>
          </a:bodyPr>
          <a:lstStyle/>
          <a:p>
            <a:r>
              <a:rPr lang="en-GB" sz="1400" dirty="0" smtClean="0">
                <a:latin typeface="+mn-lt"/>
                <a:cs typeface="Courier New" panose="02070309020205020404" pitchFamily="49" charset="0"/>
              </a:rPr>
              <a:t>Looking at our example in a little more detail.</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this tells the compiler that a function called </a:t>
            </a:r>
            <a:r>
              <a:rPr lang="en-GB" sz="1400" dirty="0" err="1" smtClean="0">
                <a:solidFill>
                  <a:srgbClr val="080808"/>
                </a:solidFill>
                <a:latin typeface="Courier New" panose="02070309020205020404" pitchFamily="49" charset="0"/>
                <a:cs typeface="Courier New" panose="02070309020205020404" pitchFamily="49" charset="0"/>
              </a:rPr>
              <a:t>area_of_circle</a:t>
            </a:r>
            <a:r>
              <a:rPr lang="en-GB" sz="1400" dirty="0" smtClean="0">
                <a:latin typeface="+mn-lt"/>
                <a:cs typeface="Courier New" panose="02070309020205020404" pitchFamily="49" charset="0"/>
              </a:rPr>
              <a:t> will be used later in the code and it will take a float as an argument and return a float. </a:t>
            </a:r>
            <a:endParaRPr lang="en-GB" sz="1400" i="1"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then see the function being called to calculate </a:t>
            </a:r>
            <a:r>
              <a:rPr lang="en-GB" sz="1400" dirty="0" err="1" smtClean="0">
                <a:solidFill>
                  <a:srgbClr val="000000"/>
                </a:solidFill>
                <a:latin typeface="Courier New" panose="02070309020205020404" pitchFamily="49" charset="0"/>
                <a:cs typeface="Courier New" panose="02070309020205020404" pitchFamily="49" charset="0"/>
              </a:rPr>
              <a:t>area_one</a:t>
            </a:r>
            <a:r>
              <a:rPr lang="en-GB" sz="1400" dirty="0" smtClean="0">
                <a:latin typeface="+mn-lt"/>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area_two</a:t>
            </a:r>
            <a:r>
              <a:rPr lang="en-GB" sz="1400" dirty="0" smtClean="0">
                <a:latin typeface="+mn-lt"/>
                <a:cs typeface="Courier New" panose="02070309020205020404" pitchFamily="49" charset="0"/>
              </a:rPr>
              <a:t> and </a:t>
            </a:r>
            <a:r>
              <a:rPr lang="en-GB" sz="1400" dirty="0" err="1" smtClean="0">
                <a:solidFill>
                  <a:srgbClr val="000000"/>
                </a:solidFill>
                <a:latin typeface="Courier New" panose="02070309020205020404" pitchFamily="49" charset="0"/>
                <a:cs typeface="Courier New" panose="02070309020205020404" pitchFamily="49" charset="0"/>
              </a:rPr>
              <a:t>area_three</a:t>
            </a:r>
            <a:r>
              <a:rPr lang="en-GB" sz="1400" dirty="0" smtClean="0">
                <a:latin typeface="+mn-lt"/>
                <a:cs typeface="Courier New" panose="02070309020205020404" pitchFamily="49" charset="0"/>
              </a:rPr>
              <a: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Finally outside of the </a:t>
            </a:r>
            <a:r>
              <a:rPr lang="en-GB" sz="1400" dirty="0" smtClean="0">
                <a:solidFill>
                  <a:srgbClr val="080808"/>
                </a:solidFill>
                <a:latin typeface="Courier New" panose="02070309020205020404" pitchFamily="49" charset="0"/>
                <a:cs typeface="Courier New" panose="02070309020205020404" pitchFamily="49" charset="0"/>
              </a:rPr>
              <a:t>main() { } </a:t>
            </a:r>
            <a:r>
              <a:rPr lang="en-GB" sz="1400" dirty="0" smtClean="0">
                <a:latin typeface="+mn-lt"/>
                <a:cs typeface="Courier New" panose="02070309020205020404" pitchFamily="49" charset="0"/>
              </a:rPr>
              <a:t>function we see the </a:t>
            </a:r>
            <a:r>
              <a:rPr lang="en-GB" sz="1400" i="1" dirty="0" smtClean="0">
                <a:latin typeface="+mn-lt"/>
                <a:cs typeface="Courier New" panose="02070309020205020404" pitchFamily="49" charset="0"/>
              </a:rPr>
              <a:t>function definition. </a:t>
            </a:r>
            <a:r>
              <a:rPr lang="en-GB" sz="1400" dirty="0" smtClean="0">
                <a:latin typeface="+mn-lt"/>
                <a:cs typeface="Courier New" panose="02070309020205020404" pitchFamily="49" charset="0"/>
              </a:rPr>
              <a:t>The first line is the </a:t>
            </a:r>
            <a:r>
              <a:rPr lang="en-GB" sz="1400" i="1" dirty="0" smtClean="0">
                <a:latin typeface="+mn-lt"/>
                <a:cs typeface="Courier New" panose="02070309020205020404" pitchFamily="49" charset="0"/>
              </a:rPr>
              <a:t>function header </a:t>
            </a:r>
            <a:r>
              <a:rPr lang="en-GB" sz="1400" dirty="0" smtClean="0">
                <a:latin typeface="+mn-lt"/>
                <a:cs typeface="Courier New" panose="02070309020205020404" pitchFamily="49" charset="0"/>
              </a:rPr>
              <a:t>and this is exactly the same as the </a:t>
            </a:r>
            <a:r>
              <a:rPr lang="en-GB" sz="1400" i="1" dirty="0" smtClean="0">
                <a:latin typeface="+mn-lt"/>
                <a:cs typeface="Courier New" panose="02070309020205020404" pitchFamily="49" charset="0"/>
              </a:rPr>
              <a:t>function prototype </a:t>
            </a:r>
            <a:r>
              <a:rPr lang="en-GB" sz="1400" dirty="0" smtClean="0">
                <a:latin typeface="+mn-lt"/>
                <a:cs typeface="Courier New" panose="02070309020205020404" pitchFamily="49" charset="0"/>
              </a:rPr>
              <a:t>(without the semicolon). It defines the functions name, the </a:t>
            </a:r>
            <a:r>
              <a:rPr lang="en-GB" sz="1400" i="1" dirty="0" smtClean="0">
                <a:latin typeface="+mn-lt"/>
                <a:cs typeface="Courier New" panose="02070309020205020404" pitchFamily="49" charset="0"/>
              </a:rPr>
              <a:t>parameter list </a:t>
            </a:r>
            <a:r>
              <a:rPr lang="en-GB" sz="1400" dirty="0" smtClean="0">
                <a:latin typeface="+mn-lt"/>
                <a:cs typeface="Courier New" panose="02070309020205020404" pitchFamily="49" charset="0"/>
              </a:rPr>
              <a:t>(variables and their types that are passed to the function by the calling code), whether it returns a value (in this case the </a:t>
            </a:r>
            <a:r>
              <a:rPr lang="en-GB" sz="1400" i="1" dirty="0" smtClean="0">
                <a:latin typeface="+mn-lt"/>
                <a:cs typeface="Courier New" panose="02070309020205020404" pitchFamily="49" charset="0"/>
              </a:rPr>
              <a:t>return type </a:t>
            </a:r>
            <a:r>
              <a:rPr lang="en-GB" sz="1400" dirty="0" smtClean="0">
                <a:latin typeface="+mn-lt"/>
                <a:cs typeface="Courier New" panose="02070309020205020404" pitchFamily="49" charset="0"/>
              </a:rPr>
              <a:t>is a float) and then what it does.</a:t>
            </a:r>
            <a:endParaRPr lang="en-GB" sz="1400" dirty="0">
              <a:latin typeface="+mn-lt"/>
              <a:cs typeface="Courier New" panose="02070309020205020404" pitchFamily="49" charset="0"/>
            </a:endParaRPr>
          </a:p>
        </p:txBody>
      </p:sp>
    </p:spTree>
    <p:extLst>
      <p:ext uri="{BB962C8B-B14F-4D97-AF65-F5344CB8AC3E}">
        <p14:creationId xmlns:p14="http://schemas.microsoft.com/office/powerpoint/2010/main" val="95685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Arrays</a:t>
            </a:r>
            <a:endParaRPr lang="en-GB" b="1" dirty="0">
              <a:solidFill>
                <a:schemeClr val="bg1"/>
              </a:solidFill>
              <a:latin typeface="Arial" panose="020B0604020202020204" pitchFamily="34" charset="0"/>
            </a:endParaRPr>
          </a:p>
        </p:txBody>
      </p:sp>
      <p:sp>
        <p:nvSpPr>
          <p:cNvPr id="4" name="TextBox 3"/>
          <p:cNvSpPr txBox="1"/>
          <p:nvPr/>
        </p:nvSpPr>
        <p:spPr>
          <a:xfrm>
            <a:off x="481765" y="1556792"/>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code could be come very cumbersome and difficult to maintain if we wanted to calculate the area of thousands of circles.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has </a:t>
            </a:r>
            <a:r>
              <a:rPr lang="en-GB" sz="1400" i="1" dirty="0" smtClean="0">
                <a:latin typeface="+mn-lt"/>
                <a:cs typeface="Courier New" panose="02070309020205020404" pitchFamily="49" charset="0"/>
              </a:rPr>
              <a:t>arrays</a:t>
            </a:r>
            <a:r>
              <a:rPr lang="en-GB" sz="1400" dirty="0" smtClean="0">
                <a:latin typeface="+mn-lt"/>
                <a:cs typeface="Courier New" panose="02070309020205020404" pitchFamily="49" charset="0"/>
              </a:rPr>
              <a:t> to help with this. An array is a indexed group of data storage, all of the same type.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 arrays are indexed from 0 to n-1, where n is the number of elements in the array.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array is defined in the following way:</a:t>
            </a:r>
          </a:p>
          <a:p>
            <a:endParaRPr lang="en-GB" sz="1400" dirty="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radius[3];</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Here we define an array called radius that has 3 elements. It can be initialised using braces.</a:t>
            </a:r>
          </a:p>
          <a:p>
            <a:endParaRPr lang="en-GB" sz="1400" dirty="0" smtClean="0">
              <a:latin typeface="+mn-lt"/>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radius[3</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{5, 10, 15};</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862323" y="1440286"/>
            <a:ext cx="4248472" cy="4616648"/>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area[0] = area_of_circle(radius[0]);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area_of_circle(radius[1]);</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area[2]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area_of_circle(radius[2]);</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area[0] + area[1] + area[2];</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4965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3754874"/>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High level computer languages.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The basic components of a C computer program.</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How data is stored on a computer.</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The difference between statements and expressions.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What operators and functions are.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control basic input and output.</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Finally how to write a basic C program.</a:t>
            </a: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a:t>
            </a:r>
            <a:endParaRPr lang="en-GB" b="1" dirty="0">
              <a:solidFill>
                <a:schemeClr val="bg1"/>
              </a:solidFill>
              <a:latin typeface="Arial" panose="020B0604020202020204" pitchFamily="34" charset="0"/>
            </a:endParaRPr>
          </a:p>
        </p:txBody>
      </p:sp>
      <p:sp>
        <p:nvSpPr>
          <p:cNvPr id="3" name="TextBox 2"/>
          <p:cNvSpPr txBox="1"/>
          <p:nvPr/>
        </p:nvSpPr>
        <p:spPr>
          <a:xfrm>
            <a:off x="1040640" y="1484784"/>
            <a:ext cx="7048500" cy="2031325"/>
          </a:xfrm>
          <a:prstGeom prst="rect">
            <a:avLst/>
          </a:prstGeom>
          <a:noFill/>
        </p:spPr>
        <p:txBody>
          <a:bodyPr wrap="square" rtlCol="0">
            <a:spAutoFit/>
          </a:bodyPr>
          <a:lstStyle/>
          <a:p>
            <a:r>
              <a:rPr lang="en-GB" sz="1400" dirty="0" smtClean="0">
                <a:latin typeface="+mn-lt"/>
                <a:cs typeface="Courier New" panose="02070309020205020404" pitchFamily="49" charset="0"/>
              </a:rPr>
              <a:t>To solve a particular problem your C program might need to take different execution paths. These might depend on different inputs.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construct a program that calculates the area or circumference of a circle depending on what the user requests.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has various statements that give the programmer control over the flow of execution in their program. However it’s important to use these sensibly and not create unmaintainable “spaghetti” code.</a:t>
            </a:r>
          </a:p>
        </p:txBody>
      </p:sp>
      <p:pic>
        <p:nvPicPr>
          <p:cNvPr id="3074" name="Picture 2" descr="g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40" y="3789040"/>
            <a:ext cx="70485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6444208" y="5877272"/>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35531" y="5917804"/>
            <a:ext cx="1925527" cy="307777"/>
          </a:xfrm>
          <a:prstGeom prst="rect">
            <a:avLst/>
          </a:prstGeom>
        </p:spPr>
        <p:txBody>
          <a:bodyPr wrap="none">
            <a:spAutoFit/>
          </a:bodyPr>
          <a:lstStyle/>
          <a:p>
            <a:r>
              <a:rPr lang="en-GB" sz="1400" dirty="0">
                <a:latin typeface="+mn-lt"/>
                <a:hlinkClick r:id="rId5"/>
              </a:rPr>
              <a:t>https://xkcd.com/292</a:t>
            </a:r>
            <a:r>
              <a:rPr lang="en-GB" sz="1400" dirty="0" smtClean="0">
                <a:latin typeface="+mn-lt"/>
                <a:hlinkClick r:id="rId5"/>
              </a:rPr>
              <a:t>/</a:t>
            </a:r>
            <a:r>
              <a:rPr lang="en-GB" sz="1400" dirty="0" smtClean="0">
                <a:latin typeface="+mn-lt"/>
              </a:rPr>
              <a:t> </a:t>
            </a:r>
            <a:endParaRPr lang="en-GB" sz="1400" dirty="0">
              <a:latin typeface="+mn-lt"/>
            </a:endParaRPr>
          </a:p>
        </p:txBody>
      </p:sp>
    </p:spTree>
    <p:extLst>
      <p:ext uri="{BB962C8B-B14F-4D97-AF65-F5344CB8AC3E}">
        <p14:creationId xmlns:p14="http://schemas.microsoft.com/office/powerpoint/2010/main" val="22941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Relational operators</a:t>
            </a:r>
            <a:endParaRPr lang="en-GB" b="1" dirty="0">
              <a:solidFill>
                <a:schemeClr val="bg1"/>
              </a:solidFill>
              <a:latin typeface="Arial" panose="020B0604020202020204" pitchFamily="34" charset="0"/>
            </a:endParaRPr>
          </a:p>
        </p:txBody>
      </p:sp>
      <p:sp>
        <p:nvSpPr>
          <p:cNvPr id="3" name="TextBox 2"/>
          <p:cNvSpPr txBox="1"/>
          <p:nvPr/>
        </p:nvSpPr>
        <p:spPr>
          <a:xfrm>
            <a:off x="827584" y="2141322"/>
            <a:ext cx="3240360" cy="3323987"/>
          </a:xfrm>
          <a:prstGeom prst="rect">
            <a:avLst/>
          </a:prstGeom>
          <a:noFill/>
        </p:spPr>
        <p:txBody>
          <a:bodyPr wrap="square" rtlCol="0">
            <a:spAutoFit/>
          </a:bodyPr>
          <a:lstStyle/>
          <a:p>
            <a:r>
              <a:rPr lang="en-GB" sz="1400" dirty="0" smtClean="0">
                <a:latin typeface="+mn-lt"/>
                <a:cs typeface="Courier New" panose="02070309020205020404" pitchFamily="49" charset="0"/>
              </a:rPr>
              <a:t>The C language has a set of </a:t>
            </a:r>
            <a:r>
              <a:rPr lang="en-GB" sz="1400" i="1" dirty="0" smtClean="0">
                <a:latin typeface="+mn-lt"/>
                <a:cs typeface="Courier New" panose="02070309020205020404" pitchFamily="49" charset="0"/>
              </a:rPr>
              <a:t>relational operators</a:t>
            </a:r>
            <a:r>
              <a:rPr lang="en-GB" sz="1400" dirty="0" smtClean="0">
                <a:latin typeface="+mn-lt"/>
                <a:cs typeface="Courier New" panose="02070309020205020404" pitchFamily="49" charset="0"/>
              </a:rPr>
              <a:t> that are used to compare expressions.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&lt;= 10.0</a:t>
            </a:r>
            <a:endParaRPr lang="en-GB" sz="1400" i="1" dirty="0" smtClean="0">
              <a:solidFill>
                <a:srgbClr val="C2470C"/>
              </a:solidFill>
              <a:latin typeface="Arial" panose="020B0604020202020204"/>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our radius is less than or equal to 10 the above expression evaluates to true (represented by 1). </a:t>
            </a: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our radius is greater than 10 then the above expression evaluates to false (represented by 0).</a:t>
            </a:r>
          </a:p>
        </p:txBody>
      </p:sp>
      <p:graphicFrame>
        <p:nvGraphicFramePr>
          <p:cNvPr id="2" name="Table 1"/>
          <p:cNvGraphicFramePr>
            <a:graphicFrameLocks noGrp="1"/>
          </p:cNvGraphicFramePr>
          <p:nvPr>
            <p:extLst/>
          </p:nvPr>
        </p:nvGraphicFramePr>
        <p:xfrm>
          <a:off x="4572000" y="2924944"/>
          <a:ext cx="4248471" cy="135513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rowSpan="4">
                  <a:txBody>
                    <a:bodyPr/>
                    <a:lstStyle/>
                    <a:p>
                      <a:pPr algn="ctr"/>
                      <a:r>
                        <a:rPr lang="en-GB" sz="1200" dirty="0" smtClean="0">
                          <a:effectLst/>
                        </a:rPr>
                        <a:t>5</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a:effectLst/>
                        </a:rPr>
                        <a:t>Less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4">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a:effectLst/>
                        </a:rPr>
                        <a:t>&lt;=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Less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a:txBody>
                    <a:bodyPr/>
                    <a:lstStyle/>
                    <a:p>
                      <a:r>
                        <a:rPr lang="en-GB" sz="1200">
                          <a:effectLst/>
                        </a:rPr>
                        <a:t>Greater than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a:noFill/>
                    </a:lnB>
                    <a:solidFill>
                      <a:srgbClr val="F8F9FA"/>
                    </a:solidFill>
                  </a:tcPr>
                </a:tc>
                <a:tc vMerge="1">
                  <a:txBody>
                    <a:bodyPr/>
                    <a:lstStyle/>
                    <a:p>
                      <a:endParaRPr lang="en-GB"/>
                    </a:p>
                  </a:txBody>
                  <a:tcPr/>
                </a:tc>
              </a:tr>
              <a:tr h="190978">
                <a:tc vMerge="1">
                  <a:txBody>
                    <a:bodyPr/>
                    <a:lstStyle/>
                    <a:p>
                      <a:endParaRPr lang="en-GB"/>
                    </a:p>
                  </a:txBody>
                  <a:tcPr/>
                </a:tc>
                <a:tc>
                  <a:txBody>
                    <a:bodyPr/>
                    <a:lstStyle/>
                    <a:p>
                      <a:pPr algn="ctr"/>
                      <a:r>
                        <a:rPr lang="en-GB" sz="1200">
                          <a:effectLst/>
                        </a:rPr>
                        <a:t>&gt;=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Greater than or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r h="190978">
                <a:tc rowSpan="2">
                  <a:txBody>
                    <a:bodyPr/>
                    <a:lstStyle/>
                    <a:p>
                      <a:pPr algn="ctr"/>
                      <a:r>
                        <a:rPr lang="en-GB" sz="1200" dirty="0" smtClean="0">
                          <a:effectLst/>
                        </a:rPr>
                        <a:t>6</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a:txBody>
                    <a:bodyPr/>
                    <a:lstStyle/>
                    <a:p>
                      <a:r>
                        <a:rPr lang="en-GB" sz="1200" dirty="0">
                          <a:effectLst/>
                        </a:rPr>
                        <a:t>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a:noFill/>
                    </a:lnB>
                    <a:solidFill>
                      <a:srgbClr val="F8F9FA"/>
                    </a:solidFill>
                  </a:tcPr>
                </a:tc>
                <a:tc rowSpan="2">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vMerge="1">
                  <a:txBody>
                    <a:bodyPr/>
                    <a:lstStyle/>
                    <a:p>
                      <a:endParaRPr lang="en-GB"/>
                    </a:p>
                  </a:txBody>
                  <a:tcPr/>
                </a:tc>
                <a:tc>
                  <a:txBody>
                    <a:bodyPr/>
                    <a:lstStyle/>
                    <a:p>
                      <a:pPr algn="ctr"/>
                      <a:r>
                        <a:rPr lang="en-GB" sz="1200" dirty="0">
                          <a:effectLst/>
                        </a:rPr>
                        <a:t>!=</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a:effectLst/>
                        </a:rPr>
                        <a:t>Not equal to</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a:noFill/>
                    </a:lnT>
                    <a:lnB w="3175" cap="flat" cmpd="sng" algn="ctr">
                      <a:solidFill>
                        <a:schemeClr val="bg2">
                          <a:lumMod val="75000"/>
                        </a:schemeClr>
                      </a:solidFill>
                      <a:prstDash val="solid"/>
                      <a:round/>
                      <a:headEnd type="none" w="med" len="med"/>
                      <a:tailEnd type="none" w="med" len="med"/>
                    </a:lnB>
                    <a:solidFill>
                      <a:srgbClr val="F8F9FA"/>
                    </a:solidFill>
                  </a:tcPr>
                </a:tc>
                <a:tc vMerge="1">
                  <a:txBody>
                    <a:bodyPr/>
                    <a:lstStyle/>
                    <a:p>
                      <a:endParaRPr lang="en-GB"/>
                    </a:p>
                  </a:txBody>
                  <a:tcPr/>
                </a:tc>
              </a:tr>
            </a:tbl>
          </a:graphicData>
        </a:graphic>
      </p:graphicFrame>
    </p:spTree>
    <p:extLst>
      <p:ext uri="{BB962C8B-B14F-4D97-AF65-F5344CB8AC3E}">
        <p14:creationId xmlns:p14="http://schemas.microsoft.com/office/powerpoint/2010/main" val="314955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Logical operators</a:t>
            </a:r>
            <a:endParaRPr lang="en-GB" b="1" dirty="0">
              <a:solidFill>
                <a:schemeClr val="bg1"/>
              </a:solidFill>
              <a:latin typeface="Arial" panose="020B0604020202020204" pitchFamily="34" charset="0"/>
            </a:endParaRPr>
          </a:p>
        </p:txBody>
      </p:sp>
      <p:sp>
        <p:nvSpPr>
          <p:cNvPr id="3" name="TextBox 2"/>
          <p:cNvSpPr txBox="1"/>
          <p:nvPr/>
        </p:nvSpPr>
        <p:spPr>
          <a:xfrm>
            <a:off x="755576" y="2276872"/>
            <a:ext cx="3384376" cy="2893100"/>
          </a:xfrm>
          <a:prstGeom prst="rect">
            <a:avLst/>
          </a:prstGeom>
          <a:noFill/>
        </p:spPr>
        <p:txBody>
          <a:bodyPr wrap="square" rtlCol="0">
            <a:spAutoFit/>
          </a:bodyPr>
          <a:lstStyle/>
          <a:p>
            <a:r>
              <a:rPr lang="en-GB" sz="1400" dirty="0" smtClean="0">
                <a:latin typeface="+mn-lt"/>
                <a:cs typeface="Courier New" panose="02070309020205020404" pitchFamily="49" charset="0"/>
              </a:rPr>
              <a:t>What if we need to compare more than one expression at the same time?</a:t>
            </a:r>
          </a:p>
          <a:p>
            <a:r>
              <a:rPr lang="en-GB" sz="1400" dirty="0" smtClean="0">
                <a:latin typeface="+mn-lt"/>
                <a:cs typeface="Courier New" panose="02070309020205020404" pitchFamily="49" charset="0"/>
              </a:rPr>
              <a:t>C has logical operators to help with this.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Logical operators allow us to combine two or more relational expressions into one single expression.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 example we could check to see if our radius is greater than 5 and less than or equal to 10:</a:t>
            </a:r>
            <a:endParaRPr lang="en-GB" sz="1400" dirty="0">
              <a:latin typeface="+mn-lt"/>
              <a:cs typeface="Courier New" panose="02070309020205020404" pitchFamily="49" charset="0"/>
            </a:endParaRPr>
          </a:p>
          <a:p>
            <a:endParaRPr lang="en-GB" sz="1400" i="1" dirty="0">
              <a:solidFill>
                <a:srgbClr val="C2470C"/>
              </a:solidFill>
              <a:latin typeface="Arial" panose="020B0604020202020204"/>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&gt; 5.0 &amp;&amp; radius &lt;= 10.0</a:t>
            </a:r>
            <a:endParaRPr lang="en-GB" sz="1400" i="1" dirty="0" smtClean="0">
              <a:solidFill>
                <a:srgbClr val="C2470C"/>
              </a:solidFill>
              <a:latin typeface="Arial" panose="020B0604020202020204"/>
              <a:cs typeface="Courier New" panose="02070309020205020404" pitchFamily="49" charset="0"/>
            </a:endParaRPr>
          </a:p>
        </p:txBody>
      </p:sp>
      <p:graphicFrame>
        <p:nvGraphicFramePr>
          <p:cNvPr id="5" name="Table 4"/>
          <p:cNvGraphicFramePr>
            <a:graphicFrameLocks noGrp="1"/>
          </p:cNvGraphicFramePr>
          <p:nvPr>
            <p:extLst/>
          </p:nvPr>
        </p:nvGraphicFramePr>
        <p:xfrm>
          <a:off x="4499992" y="3212976"/>
          <a:ext cx="4248471" cy="774360"/>
        </p:xfrm>
        <a:graphic>
          <a:graphicData uri="http://schemas.openxmlformats.org/drawingml/2006/table">
            <a:tbl>
              <a:tblPr/>
              <a:tblGrid>
                <a:gridCol w="876668"/>
                <a:gridCol w="707507"/>
                <a:gridCol w="1787627"/>
                <a:gridCol w="876669"/>
              </a:tblGrid>
              <a:tr h="190978">
                <a:tc>
                  <a:txBody>
                    <a:bodyPr/>
                    <a:lstStyle/>
                    <a:p>
                      <a:pPr algn="l"/>
                      <a:r>
                        <a:rPr lang="en-GB" sz="1200" i="1" dirty="0">
                          <a:effectLst/>
                        </a:rPr>
                        <a:t>Precedence</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i="1">
                          <a:effectLst/>
                        </a:rPr>
                        <a:t>Operator</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a:effectLst/>
                        </a:rPr>
                        <a:t>Description</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l"/>
                      <a:r>
                        <a:rPr lang="en-GB" sz="1200" i="1" dirty="0">
                          <a:effectLst/>
                        </a:rPr>
                        <a:t>Associativity</a:t>
                      </a: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r>
              <a:tr h="190978">
                <a:tc>
                  <a:txBody>
                    <a:bodyPr/>
                    <a:lstStyle/>
                    <a:p>
                      <a:pPr algn="ctr"/>
                      <a:r>
                        <a:rPr lang="en-GB" sz="1200" dirty="0" smtClean="0">
                          <a:effectLst/>
                        </a:rPr>
                        <a:t>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NOT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Right-to-left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11</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&amp;&amp;</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a:t>
                      </a:r>
                      <a:r>
                        <a:rPr lang="en-GB" sz="1200" baseline="0" dirty="0" smtClean="0">
                          <a:effectLst/>
                        </a:rPr>
                        <a:t> AND</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a:effectLst/>
                        </a:rPr>
                        <a:t>Left-to-right</a:t>
                      </a: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r h="190978">
                <a:tc>
                  <a:txBody>
                    <a:bodyPr/>
                    <a:lstStyle/>
                    <a:p>
                      <a:pPr algn="ctr"/>
                      <a:r>
                        <a:rPr lang="en-GB" sz="1200" dirty="0" smtClean="0">
                          <a:effectLst/>
                        </a:rPr>
                        <a:t>12</a:t>
                      </a:r>
                      <a:endParaRPr lang="en-GB" sz="1200" dirty="0">
                        <a:effectLst/>
                      </a:endParaRPr>
                    </a:p>
                  </a:txBody>
                  <a:tcPr marL="10710" marR="10710" marT="5355" marB="5355" anchor="ctr">
                    <a:lnL w="3175" cap="flat" cmpd="sng" algn="ctr">
                      <a:solidFill>
                        <a:schemeClr val="bg2">
                          <a:lumMod val="75000"/>
                        </a:schemeClr>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EAECF0"/>
                    </a:solidFill>
                  </a:tcPr>
                </a:tc>
                <a:tc>
                  <a:txBody>
                    <a:bodyPr/>
                    <a:lstStyle/>
                    <a:p>
                      <a:pPr algn="ctr"/>
                      <a:r>
                        <a:rPr lang="en-GB" sz="1200" dirty="0" smtClean="0">
                          <a:effectLst/>
                        </a:rPr>
                        <a:t>||</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r>
                        <a:rPr lang="en-GB" sz="1200" dirty="0" smtClean="0">
                          <a:effectLst/>
                        </a:rPr>
                        <a:t>Logical OR</a:t>
                      </a:r>
                      <a:endParaRPr lang="en-GB" sz="1200" dirty="0">
                        <a:effectLst/>
                      </a:endParaRPr>
                    </a:p>
                  </a:txBody>
                  <a:tcPr marL="10710" marR="10710" marT="5355" marB="5355"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c>
                  <a:txBody>
                    <a:bodyPr/>
                    <a:lstStyle/>
                    <a:p>
                      <a:pPr fontAlgn="t"/>
                      <a:r>
                        <a:rPr lang="en-GB" sz="1200" dirty="0" smtClean="0">
                          <a:effectLst/>
                        </a:rPr>
                        <a:t>Left-to-right</a:t>
                      </a:r>
                      <a:endParaRPr lang="en-GB" sz="1200" dirty="0">
                        <a:effectLst/>
                      </a:endParaRPr>
                    </a:p>
                  </a:txBody>
                  <a:tcPr marL="10710" marR="10710" marT="5355" marB="5355">
                    <a:lnL w="5443" cap="flat" cmpd="sng" algn="ctr">
                      <a:solidFill>
                        <a:srgbClr val="A2A9B1"/>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lnB w="3175" cap="flat" cmpd="sng" algn="ctr">
                      <a:solidFill>
                        <a:schemeClr val="bg2">
                          <a:lumMod val="75000"/>
                        </a:schemeClr>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426445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1187624" y="2708920"/>
            <a:ext cx="3010115" cy="2246769"/>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evaluates an expression, if the expression evaluates to true (1) then the code following the </a:t>
            </a:r>
            <a:r>
              <a:rPr lang="en-GB" sz="1400" dirty="0" smtClean="0">
                <a:solidFill>
                  <a:srgbClr val="000000"/>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executes.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on the left checks to see if we have a radius less than our equal to 10, if we do then it calculates the area of a circle.</a:t>
            </a:r>
          </a:p>
        </p:txBody>
      </p:sp>
      <p:sp>
        <p:nvSpPr>
          <p:cNvPr id="9" name="TextBox 8"/>
          <p:cNvSpPr txBox="1"/>
          <p:nvPr/>
        </p:nvSpPr>
        <p:spPr>
          <a:xfrm>
            <a:off x="5004048" y="2420888"/>
            <a:ext cx="3888432"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90963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if statement</a:t>
            </a:r>
            <a:endParaRPr lang="en-GB" b="1" dirty="0">
              <a:solidFill>
                <a:schemeClr val="bg1"/>
              </a:solidFill>
              <a:latin typeface="Arial" panose="020B0604020202020204" pitchFamily="34" charset="0"/>
            </a:endParaRPr>
          </a:p>
        </p:txBody>
      </p:sp>
      <p:sp>
        <p:nvSpPr>
          <p:cNvPr id="8" name="TextBox 7"/>
          <p:cNvSpPr txBox="1"/>
          <p:nvPr/>
        </p:nvSpPr>
        <p:spPr>
          <a:xfrm>
            <a:off x="755576" y="1594827"/>
            <a:ext cx="3312368" cy="4616648"/>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if</a:t>
            </a:r>
            <a:r>
              <a:rPr lang="en-GB" sz="1400" dirty="0" smtClean="0">
                <a:latin typeface="+mn-lt"/>
                <a:cs typeface="Courier New" panose="02070309020205020404" pitchFamily="49" charset="0"/>
              </a:rPr>
              <a:t> statement also has an </a:t>
            </a:r>
            <a:r>
              <a:rPr lang="en-GB" sz="1400" dirty="0" smtClean="0">
                <a:solidFill>
                  <a:srgbClr val="000000"/>
                </a:solidFill>
                <a:latin typeface="Courier New" panose="02070309020205020404" pitchFamily="49" charset="0"/>
                <a:cs typeface="Courier New" panose="02070309020205020404" pitchFamily="49" charset="0"/>
              </a:rPr>
              <a:t>else</a:t>
            </a:r>
            <a:r>
              <a:rPr lang="en-GB" sz="1400" dirty="0" smtClean="0">
                <a:latin typeface="+mn-lt"/>
                <a:cs typeface="Courier New" panose="02070309020205020404" pitchFamily="49" charset="0"/>
              </a:rPr>
              <a:t> clause. The else clause executes when the expression evaluated by the if statement evaluates to false.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An example of this is given on the right. Here we see that when we have a radius less than or equal to 10.0 our code calculates the area of a circle. For a radius greater than 10. the code calculates the circumference. In this example </a:t>
            </a:r>
            <a:r>
              <a:rPr lang="en-GB" sz="1400" dirty="0" smtClean="0">
                <a:solidFill>
                  <a:srgbClr val="000000"/>
                </a:solidFill>
                <a:latin typeface="Courier New" panose="02070309020205020404" pitchFamily="49" charset="0"/>
                <a:cs typeface="Courier New" panose="02070309020205020404" pitchFamily="49" charset="0"/>
              </a:rPr>
              <a:t>radius = 11.0</a:t>
            </a:r>
            <a:r>
              <a:rPr lang="en-GB" sz="1400" dirty="0" smtClean="0">
                <a:latin typeface="+mn-lt"/>
                <a:cs typeface="Courier New" panose="02070309020205020404" pitchFamily="49" charset="0"/>
              </a:rPr>
              <a:t>, so the code would calculate the circumference.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example on the right is binary in the sense that the result gives two different outcomes dependent on whether our expression is true or false. This can be expanded to give many different outcomes by using </a:t>
            </a:r>
            <a:r>
              <a:rPr lang="en-GB" sz="1400" dirty="0" smtClean="0">
                <a:solidFill>
                  <a:srgbClr val="000000"/>
                </a:solidFill>
                <a:latin typeface="Courier New" panose="02070309020205020404" pitchFamily="49" charset="0"/>
                <a:cs typeface="Courier New" panose="02070309020205020404" pitchFamily="49" charset="0"/>
              </a:rPr>
              <a:t>else if </a:t>
            </a:r>
            <a:r>
              <a:rPr lang="en-GB" sz="1400" dirty="0" smtClean="0">
                <a:latin typeface="+mn-lt"/>
                <a:cs typeface="Courier New" panose="02070309020205020404" pitchFamily="49" charset="0"/>
              </a:rPr>
              <a:t>(see practical 1).</a:t>
            </a:r>
          </a:p>
        </p:txBody>
      </p:sp>
      <p:sp>
        <p:nvSpPr>
          <p:cNvPr id="9" name="TextBox 8"/>
          <p:cNvSpPr txBox="1"/>
          <p:nvPr/>
        </p:nvSpPr>
        <p:spPr>
          <a:xfrm>
            <a:off x="4716016" y="2194991"/>
            <a:ext cx="4104456"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11.0;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circumference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if(radius &lt;= 10.0)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circumference = 2.0 * PI * 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20161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for loop</a:t>
            </a:r>
            <a:r>
              <a:rPr lang="en-GB" sz="1400" dirty="0" smtClean="0">
                <a:latin typeface="+mn-lt"/>
                <a:cs typeface="Courier New" panose="02070309020205020404" pitchFamily="49" charset="0"/>
              </a:rPr>
              <a:t>) executes a block of statements a certain number of defined times.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for(start point; relational expression; increment)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a:latin typeface="+mn-lt"/>
                <a:cs typeface="Courier New" panose="02070309020205020404" pitchFamily="49" charset="0"/>
              </a:rPr>
              <a:t>s</a:t>
            </a:r>
            <a:r>
              <a:rPr lang="en-GB" sz="1400" dirty="0" smtClean="0">
                <a:latin typeface="+mn-lt"/>
                <a:cs typeface="Courier New" panose="02070309020205020404" pitchFamily="49" charset="0"/>
              </a:rPr>
              <a:t>tart point is an integer index that is set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for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i&lt;3;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71615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for statement</a:t>
            </a:r>
            <a:endParaRPr lang="en-GB" b="1" dirty="0">
              <a:solidFill>
                <a:schemeClr val="bg1"/>
              </a:solidFill>
              <a:latin typeface="Arial" panose="020B0604020202020204" pitchFamily="34" charset="0"/>
            </a:endParaRPr>
          </a:p>
        </p:txBody>
      </p:sp>
      <p:sp>
        <p:nvSpPr>
          <p:cNvPr id="8" name="TextBox 7"/>
          <p:cNvSpPr txBox="1"/>
          <p:nvPr/>
        </p:nvSpPr>
        <p:spPr>
          <a:xfrm>
            <a:off x="534272" y="1526689"/>
            <a:ext cx="3960440" cy="5262979"/>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for</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for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for(A; B; C)</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initial starting point A is evaluated.</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Then the relational condition B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B evaluates to true then statement D is executed. If B evaluates to false then the for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D has executed, the increment C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The loop then returns to </a:t>
            </a:r>
            <a:r>
              <a:rPr lang="en-GB" sz="1400" dirty="0">
                <a:latin typeface="+mn-lt"/>
                <a:cs typeface="Courier New" panose="02070309020205020404" pitchFamily="49" charset="0"/>
              </a:rPr>
              <a:t>evaluating the relational condition </a:t>
            </a:r>
            <a:r>
              <a:rPr lang="en-GB" sz="1400" dirty="0" smtClean="0">
                <a:latin typeface="+mn-lt"/>
                <a:cs typeface="Courier New" panose="02070309020205020404" pitchFamily="49" charset="0"/>
              </a:rPr>
              <a:t>B.</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 </a:t>
            </a:r>
          </a:p>
        </p:txBody>
      </p:sp>
      <p:grpSp>
        <p:nvGrpSpPr>
          <p:cNvPr id="61" name="Group 60"/>
          <p:cNvGrpSpPr/>
          <p:nvPr/>
        </p:nvGrpSpPr>
        <p:grpSpPr>
          <a:xfrm>
            <a:off x="6012160" y="1556792"/>
            <a:ext cx="2179088" cy="4320481"/>
            <a:chOff x="5364088" y="1628799"/>
            <a:chExt cx="2179088" cy="4320481"/>
          </a:xfrm>
          <a:solidFill>
            <a:schemeClr val="accent1">
              <a:alpha val="28000"/>
            </a:schemeClr>
          </a:solidFill>
        </p:grpSpPr>
        <p:sp>
          <p:nvSpPr>
            <p:cNvPr id="3" name="Rectangle 2"/>
            <p:cNvSpPr/>
            <p:nvPr/>
          </p:nvSpPr>
          <p:spPr bwMode="auto">
            <a:xfrm>
              <a:off x="5553534" y="2317430"/>
              <a:ext cx="936104" cy="319482"/>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A</a:t>
              </a:r>
            </a:p>
          </p:txBody>
        </p:sp>
        <p:sp>
          <p:nvSpPr>
            <p:cNvPr id="5" name="Diamond 4"/>
            <p:cNvSpPr/>
            <p:nvPr/>
          </p:nvSpPr>
          <p:spPr bwMode="auto">
            <a:xfrm>
              <a:off x="5553532" y="2912536"/>
              <a:ext cx="936105" cy="876504"/>
            </a:xfrm>
            <a:prstGeom prst="diamond">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B</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5553533" y="1628799"/>
              <a:ext cx="936104" cy="407589"/>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5553533" y="4070081"/>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bwMode="auto">
            <a:xfrm>
              <a:off x="5553532" y="4673776"/>
              <a:ext cx="936104" cy="322654"/>
            </a:xfrm>
            <a:prstGeom prst="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C</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a:endCxn id="3" idx="0"/>
            </p:cNvCxnSpPr>
            <p:nvPr/>
          </p:nvCxnSpPr>
          <p:spPr bwMode="auto">
            <a:xfrm>
              <a:off x="6021585" y="2036388"/>
              <a:ext cx="1" cy="28104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p:cNvCxnSpPr>
              <a:stCxn id="3" idx="2"/>
            </p:cNvCxnSpPr>
            <p:nvPr/>
          </p:nvCxnSpPr>
          <p:spPr bwMode="auto">
            <a:xfrm flipH="1">
              <a:off x="6021585" y="2636912"/>
              <a:ext cx="1" cy="284213"/>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021584" y="3789040"/>
              <a:ext cx="1" cy="301034"/>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p:cNvCxnSpPr>
              <a:stCxn id="12" idx="2"/>
              <a:endCxn id="17" idx="0"/>
            </p:cNvCxnSpPr>
            <p:nvPr/>
          </p:nvCxnSpPr>
          <p:spPr bwMode="auto">
            <a:xfrm flipH="1">
              <a:off x="6021584" y="4392735"/>
              <a:ext cx="1" cy="281041"/>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Elbow Connector 30"/>
            <p:cNvCxnSpPr>
              <a:stCxn id="17" idx="2"/>
              <a:endCxn id="5" idx="1"/>
            </p:cNvCxnSpPr>
            <p:nvPr/>
          </p:nvCxnSpPr>
          <p:spPr bwMode="auto">
            <a:xfrm rot="5400000" flipH="1">
              <a:off x="4964737" y="3939583"/>
              <a:ext cx="1645642" cy="468052"/>
            </a:xfrm>
            <a:prstGeom prst="bentConnector4">
              <a:avLst>
                <a:gd name="adj1" fmla="val -18889"/>
                <a:gd name="adj2" fmla="val 228433"/>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6489636" y="3350788"/>
              <a:ext cx="1" cy="2413646"/>
            </a:xfrm>
            <a:prstGeom prst="bentConnector3">
              <a:avLst>
                <a:gd name="adj1" fmla="val -22860000000"/>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5553532" y="5579587"/>
              <a:ext cx="936104" cy="3696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5364088" y="3697243"/>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669219" y="4348589"/>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3005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539552" y="1618855"/>
            <a:ext cx="3960440" cy="4401205"/>
          </a:xfrm>
          <a:prstGeom prst="rect">
            <a:avLst/>
          </a:prstGeom>
          <a:noFill/>
        </p:spPr>
        <p:txBody>
          <a:bodyPr wrap="square" rtlCol="0">
            <a:spAutoFit/>
          </a:bodyPr>
          <a:lstStyle/>
          <a:p>
            <a:r>
              <a:rPr lang="en-GB" sz="1400" dirty="0" smtClean="0">
                <a:latin typeface="+mn-lt"/>
                <a:cs typeface="Courier New" panose="02070309020205020404" pitchFamily="49" charset="0"/>
              </a:rPr>
              <a:t>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statement (</a:t>
            </a:r>
            <a:r>
              <a:rPr lang="en-GB" sz="1400" i="1" dirty="0" smtClean="0">
                <a:latin typeface="+mn-lt"/>
                <a:cs typeface="Courier New" panose="02070309020205020404" pitchFamily="49" charset="0"/>
              </a:rPr>
              <a:t>often called the while loop</a:t>
            </a:r>
            <a:r>
              <a:rPr lang="en-GB" sz="1400" dirty="0" smtClean="0">
                <a:latin typeface="+mn-lt"/>
                <a:cs typeface="Courier New" panose="02070309020205020404" pitchFamily="49" charset="0"/>
              </a:rPr>
              <a:t>) executes a block of statements while a certain condition is true. It has the following structure: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while(relational expression) </a:t>
            </a:r>
          </a:p>
          <a:p>
            <a:r>
              <a:rPr lang="en-GB" sz="1400" dirty="0" smtClean="0">
                <a:latin typeface="+mn-lt"/>
                <a:cs typeface="Courier New" panose="02070309020205020404" pitchFamily="49" charset="0"/>
              </a:rPr>
              <a:t>	statement;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Our example on the right executes as follows:</a:t>
            </a:r>
          </a:p>
          <a:p>
            <a:endParaRPr lang="en-GB" sz="1400" dirty="0">
              <a:latin typeface="+mn-lt"/>
              <a:cs typeface="Courier New" panose="02070309020205020404" pitchFamily="49" charset="0"/>
            </a:endParaRPr>
          </a:p>
          <a:p>
            <a:pPr marL="342900" indent="-342900">
              <a:buFont typeface="+mj-lt"/>
              <a:buAutoNum type="arabicPeriod"/>
            </a:pPr>
            <a:r>
              <a:rPr lang="en-GB" sz="1400" dirty="0" smtClean="0">
                <a:latin typeface="+mn-lt"/>
                <a:cs typeface="Courier New" panose="02070309020205020404" pitchFamily="49" charset="0"/>
              </a:rPr>
              <a:t>We fist set our integer index </a:t>
            </a:r>
            <a:r>
              <a:rPr lang="en-GB" sz="1400" dirty="0" err="1" smtClean="0">
                <a:latin typeface="+mn-lt"/>
                <a:cs typeface="Courier New" panose="02070309020205020404" pitchFamily="49" charset="0"/>
              </a:rPr>
              <a:t>i</a:t>
            </a:r>
            <a:r>
              <a:rPr lang="en-GB" sz="1400" dirty="0" smtClean="0">
                <a:latin typeface="+mn-lt"/>
                <a:cs typeface="Courier New" panose="02070309020205020404" pitchFamily="49" charset="0"/>
              </a:rPr>
              <a:t> to zero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 = 0</a:t>
            </a:r>
            <a:r>
              <a:rPr lang="en-GB" sz="1400" dirty="0" smtClean="0">
                <a:latin typeface="+mn-lt"/>
                <a:cs typeface="Courier New" panose="02070309020205020404" pitchFamily="49" charset="0"/>
              </a:rPr>
              <a:t>).</a:t>
            </a:r>
          </a:p>
          <a:p>
            <a:pPr marL="342900" indent="-342900">
              <a:buFont typeface="+mj-lt"/>
              <a:buAutoNum type="arabicPeriod"/>
            </a:pPr>
            <a:r>
              <a:rPr lang="en-GB" sz="1400" dirty="0" smtClean="0">
                <a:latin typeface="+mn-lt"/>
                <a:cs typeface="Courier New" panose="02070309020205020404" pitchFamily="49" charset="0"/>
              </a:rPr>
              <a:t>The relational expression is evaluated, our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less than 3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&lt;3</a:t>
            </a:r>
            <a:r>
              <a:rPr lang="en-GB" sz="1400" dirty="0" smtClean="0">
                <a:latin typeface="+mn-lt"/>
                <a:cs typeface="Courier New" panose="02070309020205020404" pitchFamily="49" charset="0"/>
              </a:rPr>
              <a:t>) so the condition is true (if this evaluates to false the while loop terminates).</a:t>
            </a:r>
          </a:p>
          <a:p>
            <a:pPr marL="342900" indent="-342900">
              <a:buFont typeface="+mj-lt"/>
              <a:buAutoNum type="arabicPeriod"/>
            </a:pPr>
            <a:r>
              <a:rPr lang="en-GB" sz="1400" dirty="0" smtClean="0">
                <a:latin typeface="+mn-lt"/>
                <a:cs typeface="Courier New" panose="02070309020205020404" pitchFamily="49" charset="0"/>
              </a:rPr>
              <a:t>Statement then executes (e.g. the area of a circle is calculate).</a:t>
            </a:r>
          </a:p>
          <a:p>
            <a:pPr marL="342900" indent="-342900">
              <a:buFont typeface="+mj-lt"/>
              <a:buAutoNum type="arabicPeriod"/>
            </a:pPr>
            <a:r>
              <a:rPr lang="en-GB" sz="1400" dirty="0" smtClean="0">
                <a:latin typeface="+mn-lt"/>
                <a:cs typeface="Courier New" panose="02070309020205020404" pitchFamily="49" charset="0"/>
              </a:rPr>
              <a:t>Next the index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latin typeface="+mn-lt"/>
                <a:cs typeface="Courier New" panose="02070309020205020404" pitchFamily="49" charset="0"/>
              </a:rPr>
              <a:t> is incremented by one (</a:t>
            </a:r>
            <a:r>
              <a:rPr lang="en-GB" sz="1400" dirty="0" err="1" smtClean="0">
                <a:solidFill>
                  <a:srgbClr val="080808"/>
                </a:solidFill>
                <a:latin typeface="Courier New" panose="02070309020205020404" pitchFamily="49" charset="0"/>
                <a:cs typeface="Courier New" panose="02070309020205020404" pitchFamily="49" charset="0"/>
              </a:rPr>
              <a:t>i</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and execution returns to step 2.</a:t>
            </a:r>
          </a:p>
        </p:txBody>
      </p:sp>
      <p:sp>
        <p:nvSpPr>
          <p:cNvPr id="4" name="TextBox 3"/>
          <p:cNvSpPr txBox="1"/>
          <p:nvPr/>
        </p:nvSpPr>
        <p:spPr>
          <a:xfrm>
            <a:off x="4788024" y="1268760"/>
            <a:ext cx="4248472" cy="5101397"/>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0716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Program control – while statement</a:t>
            </a:r>
            <a:endParaRPr lang="en-GB" b="1" dirty="0">
              <a:solidFill>
                <a:schemeClr val="bg1"/>
              </a:solidFill>
              <a:latin typeface="Arial" panose="020B0604020202020204" pitchFamily="34" charset="0"/>
            </a:endParaRPr>
          </a:p>
        </p:txBody>
      </p:sp>
      <p:sp>
        <p:nvSpPr>
          <p:cNvPr id="8" name="TextBox 7"/>
          <p:cNvSpPr txBox="1"/>
          <p:nvPr/>
        </p:nvSpPr>
        <p:spPr>
          <a:xfrm>
            <a:off x="952493" y="1934776"/>
            <a:ext cx="3763437"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diagram on the right represents the </a:t>
            </a:r>
            <a:r>
              <a:rPr lang="en-GB" sz="1400" dirty="0" smtClean="0">
                <a:solidFill>
                  <a:srgbClr val="080808"/>
                </a:solidFill>
                <a:latin typeface="Courier New" panose="02070309020205020404" pitchFamily="49" charset="0"/>
                <a:cs typeface="Courier New" panose="02070309020205020404" pitchFamily="49" charset="0"/>
              </a:rPr>
              <a:t>while</a:t>
            </a:r>
            <a:r>
              <a:rPr lang="en-GB" sz="1400" dirty="0" smtClean="0">
                <a:latin typeface="+mn-lt"/>
                <a:cs typeface="Courier New" panose="02070309020205020404" pitchFamily="49" charset="0"/>
              </a:rPr>
              <a:t> loop as a flow diagram.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Consider the following while loop:</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solidFill>
                  <a:srgbClr val="080808"/>
                </a:solidFill>
                <a:latin typeface="Courier New" panose="02070309020205020404" pitchFamily="49" charset="0"/>
                <a:cs typeface="Courier New" panose="02070309020205020404" pitchFamily="49" charset="0"/>
              </a:rPr>
              <a:t>    while(A)</a:t>
            </a:r>
          </a:p>
          <a:p>
            <a:r>
              <a:rPr lang="en-GB" sz="1400" dirty="0">
                <a:solidFill>
                  <a:srgbClr val="080808"/>
                </a:solidFill>
                <a:latin typeface="Courier New" panose="02070309020205020404" pitchFamily="49" charset="0"/>
                <a:cs typeface="Courier New" panose="02070309020205020404" pitchFamily="49" charset="0"/>
              </a:rPr>
              <a:t> </a:t>
            </a:r>
            <a:r>
              <a:rPr lang="en-GB" sz="1400" dirty="0" smtClean="0">
                <a:solidFill>
                  <a:srgbClr val="080808"/>
                </a:solidFill>
                <a:latin typeface="Courier New" panose="02070309020205020404" pitchFamily="49" charset="0"/>
                <a:cs typeface="Courier New" panose="02070309020205020404" pitchFamily="49" charset="0"/>
              </a:rPr>
              <a:t>       B;</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The relational condition A is evaluated.</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If A evaluates to true then statement B is executed. If A evaluates to false then the while loop ends.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Once statement B has executed, the loop </a:t>
            </a:r>
            <a:r>
              <a:rPr lang="en-GB" sz="1400" dirty="0">
                <a:latin typeface="+mn-lt"/>
                <a:cs typeface="Courier New" panose="02070309020205020404" pitchFamily="49" charset="0"/>
              </a:rPr>
              <a:t>evaluates relational condition A </a:t>
            </a:r>
            <a:r>
              <a:rPr lang="en-GB" sz="1400" dirty="0" smtClean="0">
                <a:latin typeface="+mn-lt"/>
                <a:cs typeface="Courier New" panose="02070309020205020404" pitchFamily="49" charset="0"/>
              </a:rPr>
              <a:t>again. </a:t>
            </a:r>
          </a:p>
        </p:txBody>
      </p:sp>
      <p:grpSp>
        <p:nvGrpSpPr>
          <p:cNvPr id="14" name="Group 13"/>
          <p:cNvGrpSpPr/>
          <p:nvPr/>
        </p:nvGrpSpPr>
        <p:grpSpPr>
          <a:xfrm>
            <a:off x="5868144" y="2060848"/>
            <a:ext cx="2253547" cy="3158962"/>
            <a:chOff x="6012160" y="2151899"/>
            <a:chExt cx="2253547" cy="3158962"/>
          </a:xfrm>
        </p:grpSpPr>
        <p:sp>
          <p:nvSpPr>
            <p:cNvPr id="5" name="Diamond 4"/>
            <p:cNvSpPr/>
            <p:nvPr/>
          </p:nvSpPr>
          <p:spPr bwMode="auto">
            <a:xfrm>
              <a:off x="6201604" y="2840529"/>
              <a:ext cx="936105" cy="876504"/>
            </a:xfrm>
            <a:prstGeom prst="diamond">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a:latin typeface="Courier New" panose="02070309020205020404" pitchFamily="49" charset="0"/>
                  <a:ea typeface="ＭＳ Ｐゴシック" charset="0"/>
                  <a:cs typeface="Courier New" panose="02070309020205020404" pitchFamily="49" charset="0"/>
                </a:rPr>
                <a:t>A</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ounded Rectangle 10"/>
            <p:cNvSpPr/>
            <p:nvPr/>
          </p:nvSpPr>
          <p:spPr bwMode="auto">
            <a:xfrm>
              <a:off x="6201604" y="2151899"/>
              <a:ext cx="936104" cy="407589"/>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Start</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ectangle 11"/>
            <p:cNvSpPr/>
            <p:nvPr/>
          </p:nvSpPr>
          <p:spPr bwMode="auto">
            <a:xfrm>
              <a:off x="6201605" y="3998074"/>
              <a:ext cx="936104" cy="322654"/>
            </a:xfrm>
            <a:prstGeom prst="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a:latin typeface="Courier New" panose="02070309020205020404" pitchFamily="49" charset="0"/>
                  <a:ea typeface="ＭＳ Ｐゴシック" charset="0"/>
                  <a:cs typeface="Courier New" panose="02070309020205020404" pitchFamily="49" charset="0"/>
                </a:rPr>
                <a:t>B</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cxnSp>
          <p:nvCxnSpPr>
            <p:cNvPr id="18" name="Straight Arrow Connector 17"/>
            <p:cNvCxnSpPr>
              <a:stCxn id="11" idx="2"/>
            </p:cNvCxnSpPr>
            <p:nvPr/>
          </p:nvCxnSpPr>
          <p:spPr bwMode="auto">
            <a:xfrm>
              <a:off x="6669656" y="2559488"/>
              <a:ext cx="1" cy="281042"/>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5" idx="2"/>
            </p:cNvCxnSpPr>
            <p:nvPr/>
          </p:nvCxnSpPr>
          <p:spPr bwMode="auto">
            <a:xfrm flipH="1">
              <a:off x="6669656" y="3717033"/>
              <a:ext cx="1" cy="301034"/>
            </a:xfrm>
            <a:prstGeom prst="straightConnector1">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Elbow Connector 30"/>
            <p:cNvCxnSpPr>
              <a:stCxn id="12" idx="2"/>
              <a:endCxn id="5" idx="1"/>
            </p:cNvCxnSpPr>
            <p:nvPr/>
          </p:nvCxnSpPr>
          <p:spPr bwMode="auto">
            <a:xfrm rot="5400000" flipH="1">
              <a:off x="5914657" y="3565729"/>
              <a:ext cx="1041947" cy="468053"/>
            </a:xfrm>
            <a:prstGeom prst="bentConnector4">
              <a:avLst>
                <a:gd name="adj1" fmla="val -32620"/>
                <a:gd name="adj2" fmla="val 169514"/>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Elbow Connector 36"/>
            <p:cNvCxnSpPr>
              <a:stCxn id="5" idx="3"/>
              <a:endCxn id="38" idx="3"/>
            </p:cNvCxnSpPr>
            <p:nvPr/>
          </p:nvCxnSpPr>
          <p:spPr bwMode="auto">
            <a:xfrm flipH="1">
              <a:off x="7137708" y="3278781"/>
              <a:ext cx="1" cy="1847234"/>
            </a:xfrm>
            <a:prstGeom prst="bentConnector3">
              <a:avLst>
                <a:gd name="adj1" fmla="val -22860000000"/>
              </a:avLst>
            </a:prstGeom>
            <a:solidFill>
              <a:schemeClr val="accent1">
                <a:alpha val="28000"/>
              </a:scheme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Rounded Rectangle 37"/>
            <p:cNvSpPr/>
            <p:nvPr/>
          </p:nvSpPr>
          <p:spPr bwMode="auto">
            <a:xfrm>
              <a:off x="6201604" y="4941168"/>
              <a:ext cx="936104" cy="369693"/>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latin typeface="Courier New" panose="02070309020205020404" pitchFamily="49" charset="0"/>
                  <a:ea typeface="ＭＳ Ｐゴシック" charset="0"/>
                  <a:cs typeface="Courier New" panose="02070309020205020404" pitchFamily="49" charset="0"/>
                </a:rPr>
                <a:t>End</a:t>
              </a:r>
              <a:endParaRPr kumimoji="0" lang="en-GB" sz="14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ectangle 58"/>
            <p:cNvSpPr/>
            <p:nvPr/>
          </p:nvSpPr>
          <p:spPr>
            <a:xfrm>
              <a:off x="6012160" y="3625236"/>
              <a:ext cx="736099"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True</a:t>
              </a:r>
              <a:endParaRPr lang="en-GB" sz="1800" dirty="0">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7391750" y="3974735"/>
              <a:ext cx="873957" cy="369332"/>
            </a:xfrm>
            <a:prstGeom prst="rect">
              <a:avLst/>
            </a:prstGeom>
            <a:noFill/>
          </p:spPr>
          <p:txBody>
            <a:bodyPr wrap="none">
              <a:spAutoFit/>
            </a:bodyPr>
            <a:lstStyle/>
            <a:p>
              <a:pPr algn="ctr"/>
              <a:r>
                <a:rPr lang="en-GB" sz="1800" dirty="0" smtClean="0">
                  <a:latin typeface="Courier New" panose="02070309020205020404" pitchFamily="49" charset="0"/>
                  <a:ea typeface="ＭＳ Ｐゴシック" charset="0"/>
                  <a:cs typeface="Courier New" panose="02070309020205020404" pitchFamily="49" charset="0"/>
                </a:rPr>
                <a:t>False</a:t>
              </a:r>
              <a:endParaRPr lang="en-GB" sz="1800" dirty="0">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333224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Many years ago computers were programmed using a series of punch cards (right)!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Fortunately the C language has many functions to help with input and output.</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In this lecture we will look at two commonly used functions.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print information out to the screen we will use </a:t>
            </a:r>
            <a:r>
              <a:rPr lang="en-GB" sz="1400" dirty="0" err="1" smtClean="0">
                <a:solidFill>
                  <a:srgbClr val="080808"/>
                </a:solidFill>
                <a:latin typeface="Courier New" panose="02070309020205020404" pitchFamily="49" charset="0"/>
                <a:cs typeface="Courier New" panose="02070309020205020404" pitchFamily="49" charset="0"/>
              </a:rPr>
              <a:t>printf</a:t>
            </a:r>
            <a:r>
              <a:rPr lang="en-GB" sz="1400" dirty="0" smtClean="0">
                <a:solidFill>
                  <a:srgbClr val="080808"/>
                </a:solidFill>
                <a:latin typeface="Courier New" panose="02070309020205020404" pitchFamily="49" charset="0"/>
                <a:cs typeface="Courier New" panose="02070309020205020404" pitchFamily="49" charset="0"/>
              </a:rPr>
              <a:t>()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read information from the keyboard we will use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p>
          <a:p>
            <a:endParaRPr lang="en-GB" sz="1400" dirty="0">
              <a:solidFill>
                <a:srgbClr val="080808"/>
              </a:solidFill>
              <a:latin typeface="Courier New" panose="02070309020205020404" pitchFamily="49" charset="0"/>
              <a:cs typeface="Courier New" panose="02070309020205020404" pitchFamily="49" charset="0"/>
            </a:endParaRPr>
          </a:p>
          <a:p>
            <a:r>
              <a:rPr lang="en-GB" sz="1400" dirty="0" smtClean="0">
                <a:latin typeface="+mn-lt"/>
                <a:cs typeface="Courier New" panose="02070309020205020404" pitchFamily="49" charset="0"/>
              </a:rPr>
              <a:t>These are contained in the </a:t>
            </a:r>
            <a:r>
              <a:rPr lang="en-GB" sz="1400" dirty="0" err="1" smtClean="0">
                <a:latin typeface="+mn-lt"/>
                <a:cs typeface="Courier New" panose="02070309020205020404" pitchFamily="49" charset="0"/>
              </a:rPr>
              <a:t>stdio.h</a:t>
            </a:r>
            <a:r>
              <a:rPr lang="en-GB" sz="1400" dirty="0" smtClean="0">
                <a:latin typeface="+mn-lt"/>
                <a:cs typeface="Courier New" panose="02070309020205020404" pitchFamily="49" charset="0"/>
              </a:rPr>
              <a:t> library.</a:t>
            </a:r>
          </a:p>
        </p:txBody>
      </p:sp>
      <p:pic>
        <p:nvPicPr>
          <p:cNvPr id="8194" name="Picture 2" descr="4-IBM-80-Column-FORTRAN-Key-Punch-Cards-12-SQUARE-Corner-DATA-Cards-VIN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02" y="1484784"/>
            <a:ext cx="2674268" cy="25031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le:FortranCardPROJ039.ag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365104"/>
            <a:ext cx="3371528" cy="16183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9512" y="6048331"/>
            <a:ext cx="5544616" cy="261610"/>
          </a:xfrm>
          <a:prstGeom prst="rect">
            <a:avLst/>
          </a:prstGeom>
        </p:spPr>
        <p:txBody>
          <a:bodyPr wrap="square">
            <a:spAutoFit/>
          </a:bodyPr>
          <a:lstStyle/>
          <a:p>
            <a:r>
              <a:rPr lang="en-GB" sz="1100" dirty="0">
                <a:solidFill>
                  <a:srgbClr val="000000"/>
                </a:solidFill>
              </a:rPr>
              <a:t>Arnold </a:t>
            </a:r>
            <a:r>
              <a:rPr lang="en-GB" sz="1100" dirty="0" smtClean="0">
                <a:solidFill>
                  <a:srgbClr val="000000"/>
                </a:solidFill>
              </a:rPr>
              <a:t>Reinhold </a:t>
            </a:r>
            <a:r>
              <a:rPr lang="en-GB" sz="1100" dirty="0" smtClean="0">
                <a:solidFill>
                  <a:srgbClr val="000000"/>
                </a:solidFill>
                <a:latin typeface="+mn-lt"/>
                <a:hlinkClick r:id="rId5"/>
              </a:rPr>
              <a:t>https</a:t>
            </a:r>
            <a:r>
              <a:rPr lang="en-GB" sz="1100" dirty="0">
                <a:solidFill>
                  <a:srgbClr val="000000"/>
                </a:solidFill>
                <a:latin typeface="+mn-lt"/>
                <a:hlinkClick r:id="rId5"/>
              </a:rPr>
              <a:t>://</a:t>
            </a:r>
            <a:r>
              <a:rPr lang="en-GB" sz="1100" dirty="0" smtClean="0">
                <a:solidFill>
                  <a:srgbClr val="000000"/>
                </a:solidFill>
                <a:latin typeface="+mn-lt"/>
                <a:hlinkClick r:id="rId5"/>
              </a:rPr>
              <a:t>commons.wikimedia.org/wiki/File:FortranCardPROJ039.agr.jpg</a:t>
            </a:r>
            <a:r>
              <a:rPr lang="en-GB" sz="1100" dirty="0" smtClean="0">
                <a:solidFill>
                  <a:srgbClr val="000000"/>
                </a:solidFill>
                <a:latin typeface="+mn-lt"/>
              </a:rPr>
              <a:t> </a:t>
            </a:r>
            <a:endParaRPr lang="en-GB" sz="1100" dirty="0">
              <a:solidFill>
                <a:srgbClr val="000000"/>
              </a:solidFill>
              <a:latin typeface="+mn-lt"/>
            </a:endParaRPr>
          </a:p>
        </p:txBody>
      </p:sp>
    </p:spTree>
    <p:extLst>
      <p:ext uri="{BB962C8B-B14F-4D97-AF65-F5344CB8AC3E}">
        <p14:creationId xmlns:p14="http://schemas.microsoft.com/office/powerpoint/2010/main" val="206685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The C programming language was devised by Dennis Ritchie at Bell labs in 1972 (yes, it’s predecessor was B!).</a:t>
            </a:r>
          </a:p>
          <a:p>
            <a:endParaRPr lang="en-GB" sz="1400" dirty="0">
              <a:latin typeface="+mn-lt"/>
            </a:endParaRPr>
          </a:p>
          <a:p>
            <a:r>
              <a:rPr lang="en-GB" sz="1400" dirty="0" smtClean="0">
                <a:latin typeface="+mn-lt"/>
              </a:rPr>
              <a:t>C is a high-level programming language, meaning that it is possible to express several pages of machine code in just a few lines of C code. </a:t>
            </a:r>
          </a:p>
          <a:p>
            <a:endParaRPr lang="en-GB" sz="1400" dirty="0">
              <a:latin typeface="+mn-lt"/>
            </a:endParaRPr>
          </a:p>
          <a:p>
            <a:r>
              <a:rPr lang="en-GB" sz="1400" dirty="0" smtClean="0">
                <a:latin typeface="+mn-lt"/>
              </a:rPr>
              <a:t>Other examples of high-level languages are BASIC, C++, Fortran and Pascal. They are so called because they are closer to human language than machine languages.  </a:t>
            </a:r>
          </a:p>
        </p:txBody>
      </p:sp>
      <p:pic>
        <p:nvPicPr>
          <p:cNvPr id="1026"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988840"/>
            <a:ext cx="2289894" cy="301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a:t>
            </a:r>
            <a:endParaRPr lang="en-GB" b="1" dirty="0">
              <a:solidFill>
                <a:schemeClr val="bg1"/>
              </a:solidFill>
              <a:latin typeface="Arial" panose="020B0604020202020204" pitchFamily="34" charset="0"/>
            </a:endParaRPr>
          </a:p>
        </p:txBody>
      </p:sp>
      <p:sp>
        <p:nvSpPr>
          <p:cNvPr id="3" name="TextBox 2"/>
          <p:cNvSpPr txBox="1"/>
          <p:nvPr/>
        </p:nvSpPr>
        <p:spPr>
          <a:xfrm>
            <a:off x="1421520" y="1523802"/>
            <a:ext cx="6552728" cy="523220"/>
          </a:xfrm>
          <a:prstGeom prst="rect">
            <a:avLst/>
          </a:prstGeom>
          <a:noFill/>
        </p:spPr>
        <p:txBody>
          <a:bodyPr wrap="square" rtlCol="0">
            <a:spAutoFit/>
          </a:bodyPr>
          <a:lstStyle/>
          <a:p>
            <a:pPr algn="ctr"/>
            <a:r>
              <a:rPr lang="en-GB" sz="1400" dirty="0" smtClean="0">
                <a:latin typeface="+mn-lt"/>
                <a:cs typeface="Courier New" panose="02070309020205020404" pitchFamily="49" charset="0"/>
              </a:rPr>
              <a:t>To format input and output C uses conversion specifiers and escape sequences.</a:t>
            </a:r>
          </a:p>
          <a:p>
            <a:pPr algn="ctr"/>
            <a:r>
              <a:rPr lang="en-GB" sz="1400" dirty="0" smtClean="0">
                <a:latin typeface="+mn-lt"/>
                <a:cs typeface="Courier New" panose="02070309020205020404" pitchFamily="49" charset="0"/>
              </a:rPr>
              <a:t>The use of these will become clear in the following slides. </a:t>
            </a:r>
          </a:p>
        </p:txBody>
      </p:sp>
      <p:graphicFrame>
        <p:nvGraphicFramePr>
          <p:cNvPr id="4" name="Table 3"/>
          <p:cNvGraphicFramePr>
            <a:graphicFrameLocks noGrp="1"/>
          </p:cNvGraphicFramePr>
          <p:nvPr>
            <p:extLst>
              <p:ext uri="{D42A27DB-BD31-4B8C-83A1-F6EECF244321}">
                <p14:modId xmlns:p14="http://schemas.microsoft.com/office/powerpoint/2010/main" val="4245358035"/>
              </p:ext>
            </p:extLst>
          </p:nvPr>
        </p:nvGraphicFramePr>
        <p:xfrm>
          <a:off x="2627784" y="2348880"/>
          <a:ext cx="4140200" cy="1668780"/>
        </p:xfrm>
        <a:graphic>
          <a:graphicData uri="http://schemas.openxmlformats.org/drawingml/2006/table">
            <a:tbl>
              <a:tblPr>
                <a:tableStyleId>{5C22544A-7EE6-4342-B048-85BDC9FD1C3A}</a:tableStyleId>
              </a:tblPr>
              <a:tblGrid>
                <a:gridCol w="1308100"/>
                <a:gridCol w="28321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Escape sequence</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T w="3175" cap="flat" cmpd="sng" algn="ctr">
                      <a:solidFill>
                        <a:schemeClr val="bg2">
                          <a:lumMod val="75000"/>
                        </a:schemeClr>
                      </a:solidFill>
                      <a:prstDash val="solid"/>
                      <a:round/>
                      <a:headEnd type="none" w="med" len="med"/>
                      <a:tailEnd type="none" w="med" len="med"/>
                    </a:lnT>
                  </a:tcPr>
                </a:tc>
              </a:tr>
              <a:tr h="185420">
                <a:tc>
                  <a:txBody>
                    <a:bodyPr/>
                    <a:lstStyle/>
                    <a:p>
                      <a:pPr algn="ctr" fontAlgn="b"/>
                      <a:r>
                        <a:rPr lang="en-GB" sz="1100" u="none" strike="noStrike" dirty="0">
                          <a:effectLst/>
                        </a:rPr>
                        <a:t>\b</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Backspace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\n</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Newline</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Horizontal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\v</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Vertical Tab</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Backslash</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Single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a:effectLst/>
                        </a:rPr>
                        <a:t>\"</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c>
                  <a:txBody>
                    <a:bodyPr/>
                    <a:lstStyle/>
                    <a:p>
                      <a:pPr algn="l" fontAlgn="b"/>
                      <a:r>
                        <a:rPr lang="en-GB" sz="1100" u="none" strike="noStrike">
                          <a:effectLst/>
                        </a:rPr>
                        <a:t>Double quotation mark</a:t>
                      </a:r>
                      <a:endParaRPr lang="en-GB" sz="1100" b="0" i="0" u="none" strike="noStrike">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tcPr>
                </a:tc>
              </a:tr>
              <a:tr h="185420">
                <a:tc>
                  <a:txBody>
                    <a:bodyPr/>
                    <a:lstStyle/>
                    <a:p>
                      <a:pPr algn="ctr" fontAlgn="b"/>
                      <a:r>
                        <a:rPr lang="en-GB" sz="1100" u="none" strike="noStrike" dirty="0">
                          <a:effectLst/>
                        </a:rPr>
                        <a:t>\?</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c>
                  <a:txBody>
                    <a:bodyPr/>
                    <a:lstStyle/>
                    <a:p>
                      <a:pPr algn="l" fontAlgn="b"/>
                      <a:r>
                        <a:rPr lang="en-GB" sz="1100" u="none" strike="noStrike" dirty="0">
                          <a:effectLst/>
                        </a:rPr>
                        <a:t>Question mark</a:t>
                      </a:r>
                      <a:endParaRPr lang="en-GB" sz="1100" b="0" i="0" u="none" strike="noStrike" dirty="0">
                        <a:solidFill>
                          <a:srgbClr val="000000"/>
                        </a:solidFill>
                        <a:effectLst/>
                        <a:latin typeface="Calibri" panose="020F0502020204030204" pitchFamily="34" charset="0"/>
                      </a:endParaRPr>
                    </a:p>
                  </a:txBody>
                  <a:tcPr marL="5443" marR="5443" marT="5443" marB="0" anchor="b">
                    <a:lnL w="3175" cap="flat" cmpd="sng" algn="ctr">
                      <a:solidFill>
                        <a:schemeClr val="bg2">
                          <a:lumMod val="75000"/>
                        </a:schemeClr>
                      </a:solidFill>
                      <a:prstDash val="solid"/>
                      <a:round/>
                      <a:headEnd type="none" w="med" len="med"/>
                      <a:tailEnd type="none" w="med" len="med"/>
                    </a:lnL>
                    <a:lnR w="3175" cap="flat" cmpd="sng" algn="ctr">
                      <a:solidFill>
                        <a:schemeClr val="bg2">
                          <a:lumMod val="75000"/>
                        </a:schemeClr>
                      </a:solidFill>
                      <a:prstDash val="solid"/>
                      <a:round/>
                      <a:headEnd type="none" w="med" len="med"/>
                      <a:tailEnd type="none" w="med" len="med"/>
                    </a:lnR>
                    <a:lnB w="3175"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6034556"/>
              </p:ext>
            </p:extLst>
          </p:nvPr>
        </p:nvGraphicFramePr>
        <p:xfrm>
          <a:off x="1762268" y="4365104"/>
          <a:ext cx="5871232" cy="1638663"/>
        </p:xfrm>
        <a:graphic>
          <a:graphicData uri="http://schemas.openxmlformats.org/drawingml/2006/table">
            <a:tbl>
              <a:tblPr>
                <a:tableStyleId>{5C22544A-7EE6-4342-B048-85BDC9FD1C3A}</a:tableStyleId>
              </a:tblPr>
              <a:tblGrid>
                <a:gridCol w="792088"/>
                <a:gridCol w="1002444"/>
                <a:gridCol w="4076700"/>
              </a:tblGrid>
              <a:tr h="185420">
                <a:tc>
                  <a:txBody>
                    <a:bodyPr/>
                    <a:lstStyle/>
                    <a:p>
                      <a:pPr algn="ctr" fontAlgn="b"/>
                      <a:r>
                        <a:rPr lang="en-GB" sz="1100" b="0" i="0" u="none" strike="noStrike" dirty="0" smtClean="0">
                          <a:solidFill>
                            <a:srgbClr val="000000"/>
                          </a:solidFill>
                          <a:effectLst/>
                          <a:latin typeface="Calibri" panose="020F0502020204030204" pitchFamily="34" charset="0"/>
                        </a:rPr>
                        <a:t>Conversion specifier</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Type</a:t>
                      </a:r>
                      <a:r>
                        <a:rPr lang="en-GB" sz="1100" b="0" i="0" u="none" strike="noStrike" baseline="0" dirty="0" smtClean="0">
                          <a:solidFill>
                            <a:srgbClr val="000000"/>
                          </a:solidFill>
                          <a:effectLst/>
                          <a:latin typeface="Calibri" panose="020F0502020204030204" pitchFamily="34" charset="0"/>
                        </a:rPr>
                        <a:t> converted</a:t>
                      </a:r>
                      <a:endParaRPr lang="en-GB" sz="1100" b="0" i="0" u="none" strike="noStrike" dirty="0">
                        <a:solidFill>
                          <a:srgbClr val="000000"/>
                        </a:solidFill>
                        <a:effectLst/>
                        <a:latin typeface="Calibri" panose="020F0502020204030204" pitchFamily="34" charset="0"/>
                      </a:endParaRPr>
                    </a:p>
                  </a:txBody>
                  <a:tcPr marL="5443" marR="5443" marT="5443" marB="0" anchor="ctr"/>
                </a:tc>
                <a:tc>
                  <a:txBody>
                    <a:bodyPr/>
                    <a:lstStyle/>
                    <a:p>
                      <a:pPr algn="ctr" fontAlgn="b"/>
                      <a:r>
                        <a:rPr lang="en-GB" sz="1100" b="0" i="0" u="none" strike="noStrike" dirty="0" smtClean="0">
                          <a:solidFill>
                            <a:srgbClr val="000000"/>
                          </a:solidFill>
                          <a:effectLst/>
                          <a:latin typeface="Calibri" panose="020F0502020204030204" pitchFamily="34" charset="0"/>
                        </a:rPr>
                        <a:t>Description</a:t>
                      </a:r>
                      <a:endParaRPr lang="en-GB" sz="1100" b="0" i="0" u="none" strike="noStrike" dirty="0">
                        <a:solidFill>
                          <a:srgbClr val="000000"/>
                        </a:solidFill>
                        <a:effectLst/>
                        <a:latin typeface="Calibri" panose="020F0502020204030204" pitchFamily="34" charset="0"/>
                      </a:endParaRPr>
                    </a:p>
                  </a:txBody>
                  <a:tcPr marL="5443" marR="5443" marT="5443" marB="0" anchor="ctr"/>
                </a:tc>
              </a:tr>
              <a:tr h="185420">
                <a:tc>
                  <a:txBody>
                    <a:bodyPr/>
                    <a:lstStyle/>
                    <a:p>
                      <a:pPr algn="ctr" fontAlgn="b"/>
                      <a:r>
                        <a:rPr lang="en-GB" sz="1100" u="none" strike="noStrike" dirty="0">
                          <a:effectLst/>
                        </a:rPr>
                        <a:t>%c</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 single character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%ld</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%f</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double</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float or double signed decimal</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%s</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char[]</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sequence of characters</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a:effectLst/>
                        </a:rPr>
                        <a:t>%u</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unsigned integer</a:t>
                      </a:r>
                      <a:endParaRPr lang="en-GB" sz="1100" b="0" i="0" u="none" strike="noStrike">
                        <a:solidFill>
                          <a:srgbClr val="000000"/>
                        </a:solidFill>
                        <a:effectLst/>
                        <a:latin typeface="Calibri" panose="020F0502020204030204" pitchFamily="34" charset="0"/>
                      </a:endParaRPr>
                    </a:p>
                  </a:txBody>
                  <a:tcPr marL="5443" marR="5443" marT="5443" marB="0" anchor="b"/>
                </a:tc>
              </a:tr>
              <a:tr h="185420">
                <a:tc>
                  <a:txBody>
                    <a:bodyPr/>
                    <a:lstStyle/>
                    <a:p>
                      <a:pPr algn="ctr" fontAlgn="b"/>
                      <a:r>
                        <a:rPr lang="en-GB" sz="1100" u="none" strike="noStrike" dirty="0">
                          <a:effectLst/>
                        </a:rPr>
                        <a:t>%</a:t>
                      </a:r>
                      <a:r>
                        <a:rPr lang="en-GB" sz="1100" u="none" strike="noStrike" dirty="0" err="1">
                          <a:effectLst/>
                        </a:rPr>
                        <a:t>lu</a:t>
                      </a:r>
                      <a:endParaRPr lang="en-GB" sz="1100" b="0"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a:effectLst/>
                        </a:rPr>
                        <a:t>long int</a:t>
                      </a:r>
                      <a:endParaRPr lang="en-GB"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GB" sz="1100" u="none" strike="noStrike" dirty="0">
                          <a:effectLst/>
                        </a:rPr>
                        <a:t>long unsigned integer</a:t>
                      </a:r>
                      <a:endParaRPr lang="en-GB" sz="1100" b="0" i="0" u="none" strike="noStrike" dirty="0">
                        <a:solidFill>
                          <a:srgbClr val="000000"/>
                        </a:solidFill>
                        <a:effectLst/>
                        <a:latin typeface="Calibri" panose="020F0502020204030204" pitchFamily="34" charset="0"/>
                      </a:endParaRPr>
                    </a:p>
                  </a:txBody>
                  <a:tcPr marL="5443" marR="5443" marT="5443" marB="0" anchor="b"/>
                </a:tc>
              </a:tr>
            </a:tbl>
          </a:graphicData>
        </a:graphic>
      </p:graphicFrame>
    </p:spTree>
    <p:extLst>
      <p:ext uri="{BB962C8B-B14F-4D97-AF65-F5344CB8AC3E}">
        <p14:creationId xmlns:p14="http://schemas.microsoft.com/office/powerpoint/2010/main" val="121965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899592" y="2348880"/>
            <a:ext cx="3096344" cy="2893100"/>
          </a:xfrm>
          <a:prstGeom prst="rect">
            <a:avLst/>
          </a:prstGeom>
          <a:noFill/>
        </p:spPr>
        <p:txBody>
          <a:bodyPr wrap="square" rtlCol="0">
            <a:spAutoFit/>
          </a:bodyPr>
          <a:lstStyle/>
          <a:p>
            <a:r>
              <a:rPr lang="en-GB" sz="1400" dirty="0" smtClean="0">
                <a:latin typeface="+mn-lt"/>
                <a:cs typeface="Courier New" panose="02070309020205020404" pitchFamily="49" charset="0"/>
              </a:rPr>
              <a:t>The keen eyed amongst you will have noticed an issue with our example program. Although we calculate a sum of areas of circles, we never actually get the result out of our program.</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can do this using the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In our example program on the right you can see that we’ve added a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statement.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It works as follows…</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90766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printf</a:t>
            </a:r>
            <a:endParaRPr lang="en-GB" b="1" dirty="0">
              <a:solidFill>
                <a:schemeClr val="bg1"/>
              </a:solidFill>
              <a:latin typeface="Arial" panose="020B0604020202020204" pitchFamily="34" charset="0"/>
            </a:endParaRPr>
          </a:p>
        </p:txBody>
      </p:sp>
      <p:sp>
        <p:nvSpPr>
          <p:cNvPr id="6" name="TextBox 5"/>
          <p:cNvSpPr txBox="1"/>
          <p:nvPr/>
        </p:nvSpPr>
        <p:spPr>
          <a:xfrm>
            <a:off x="755576" y="2022812"/>
            <a:ext cx="3672408" cy="3754874"/>
          </a:xfrm>
          <a:prstGeom prst="rect">
            <a:avLst/>
          </a:prstGeom>
          <a:noFill/>
        </p:spPr>
        <p:txBody>
          <a:bodyPr wrap="square" rtlCol="0">
            <a:spAutoFit/>
          </a:bodyPr>
          <a:lstStyle/>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to print a string to the monitor:</a:t>
            </a: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nTotal area is:\</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t%f\n”</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a:latin typeface="+mn-lt"/>
                <a:cs typeface="Courier New" panose="02070309020205020404" pitchFamily="49" charset="0"/>
              </a:rPr>
              <a:t>We </a:t>
            </a:r>
            <a:r>
              <a:rPr lang="en-GB" sz="1400" dirty="0" smtClean="0">
                <a:latin typeface="+mn-lt"/>
                <a:cs typeface="Courier New" panose="02070309020205020404" pitchFamily="49" charset="0"/>
              </a:rPr>
              <a:t>start a new line using the “\n”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the print the characters </a:t>
            </a:r>
            <a:r>
              <a:rPr lang="en-GB" sz="1400" i="1" dirty="0" smtClean="0">
                <a:latin typeface="+mn-lt"/>
                <a:cs typeface="Courier New" panose="02070309020205020404" pitchFamily="49" charset="0"/>
              </a:rPr>
              <a:t>“Total area is:”</a:t>
            </a:r>
          </a:p>
          <a:p>
            <a:endParaRPr lang="en-GB" sz="1400" i="1" dirty="0">
              <a:latin typeface="+mn-lt"/>
              <a:cs typeface="Courier New" panose="02070309020205020404" pitchFamily="49" charset="0"/>
            </a:endParaRPr>
          </a:p>
          <a:p>
            <a:r>
              <a:rPr lang="en-GB" sz="1400" dirty="0" smtClean="0">
                <a:latin typeface="+mn-lt"/>
                <a:cs typeface="Courier New" panose="02070309020205020404" pitchFamily="49" charset="0"/>
              </a:rPr>
              <a:t>We use a tab to neatly separate our words from our output number using the “\t” escape sequence.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use the conversation specifier for a float “%f” to output a float.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tell </a:t>
            </a:r>
            <a:r>
              <a:rPr lang="en-GB" sz="1400" dirty="0" err="1" smtClean="0">
                <a:latin typeface="+mn-lt"/>
                <a:cs typeface="Courier New" panose="02070309020205020404" pitchFamily="49" charset="0"/>
              </a:rPr>
              <a:t>printf</a:t>
            </a:r>
            <a:r>
              <a:rPr lang="en-GB" sz="1400" dirty="0" smtClean="0">
                <a:latin typeface="+mn-lt"/>
                <a:cs typeface="Courier New" panose="02070309020205020404" pitchFamily="49" charset="0"/>
              </a:rPr>
              <a:t> that the float to output is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total_area</a:t>
            </a:r>
            <a:endParaRPr lang="en-GB" sz="1400" dirty="0">
              <a:latin typeface="+mn-lt"/>
              <a:cs typeface="Courier New" panose="02070309020205020404" pitchFamily="49" charset="0"/>
            </a:endParaRPr>
          </a:p>
        </p:txBody>
      </p:sp>
      <p:sp>
        <p:nvSpPr>
          <p:cNvPr id="8" name="TextBox 7"/>
          <p:cNvSpPr txBox="1"/>
          <p:nvPr/>
        </p:nvSpPr>
        <p:spPr>
          <a:xfrm>
            <a:off x="4788024" y="1268760"/>
            <a:ext cx="4248472"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 = {5.0, 10.0, 15.0};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626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755576" y="2276872"/>
            <a:ext cx="3168352" cy="3108543"/>
          </a:xfrm>
          <a:prstGeom prst="rect">
            <a:avLst/>
          </a:prstGeom>
          <a:noFill/>
        </p:spPr>
        <p:txBody>
          <a:bodyPr wrap="square" rtlCol="0">
            <a:spAutoFit/>
          </a:bodyPr>
          <a:lstStyle/>
          <a:p>
            <a:r>
              <a:rPr lang="en-GB" sz="1400" dirty="0" smtClean="0">
                <a:latin typeface="+mn-lt"/>
                <a:cs typeface="Courier New" panose="02070309020205020404" pitchFamily="49" charset="0"/>
              </a:rPr>
              <a:t>You will have also noticed that we </a:t>
            </a:r>
            <a:r>
              <a:rPr lang="en-GB" sz="1400" i="1" dirty="0" smtClean="0">
                <a:latin typeface="+mn-lt"/>
                <a:cs typeface="Courier New" panose="02070309020205020404" pitchFamily="49" charset="0"/>
              </a:rPr>
              <a:t>hardcode</a:t>
            </a:r>
            <a:r>
              <a:rPr lang="en-GB" sz="1400" dirty="0" smtClean="0">
                <a:latin typeface="+mn-lt"/>
                <a:cs typeface="Courier New" panose="02070309020205020404" pitchFamily="49" charset="0"/>
              </a:rPr>
              <a:t> the radii into our code {5.0,10.0,15.0}</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So if we wanted to use different radii we would need to change these values in our source code and then recompile. That’s not very efficient or portable.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use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statement to read three different values, meaning our code will work for any combination of radii.  </a:t>
            </a:r>
            <a:endParaRPr lang="en-GB" sz="1400" dirty="0">
              <a:latin typeface="+mn-lt"/>
              <a:cs typeface="Courier New" panose="02070309020205020404" pitchFamily="49" charset="0"/>
            </a:endParaRPr>
          </a:p>
        </p:txBody>
      </p:sp>
      <p:sp>
        <p:nvSpPr>
          <p:cNvPr id="5" name="TextBox 4"/>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2531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Inputs and Outputs - </a:t>
            </a:r>
            <a:r>
              <a:rPr lang="en-GB" b="1" dirty="0" err="1" smtClean="0">
                <a:solidFill>
                  <a:schemeClr val="bg1"/>
                </a:solidFill>
                <a:latin typeface="Arial" panose="020B0604020202020204" pitchFamily="34" charset="0"/>
              </a:rPr>
              <a:t>scanf</a:t>
            </a:r>
            <a:endParaRPr lang="en-GB" b="1" dirty="0">
              <a:solidFill>
                <a:schemeClr val="bg1"/>
              </a:solidFill>
              <a:latin typeface="Arial" panose="020B0604020202020204" pitchFamily="34" charset="0"/>
            </a:endParaRPr>
          </a:p>
        </p:txBody>
      </p:sp>
      <p:sp>
        <p:nvSpPr>
          <p:cNvPr id="6" name="TextBox 5"/>
          <p:cNvSpPr txBox="1"/>
          <p:nvPr/>
        </p:nvSpPr>
        <p:spPr>
          <a:xfrm>
            <a:off x="611560" y="2060848"/>
            <a:ext cx="3312368" cy="3539430"/>
          </a:xfrm>
          <a:prstGeom prst="rect">
            <a:avLst/>
          </a:prstGeom>
          <a:noFill/>
        </p:spPr>
        <p:txBody>
          <a:bodyPr wrap="square" rtlCol="0">
            <a:spAutoFit/>
          </a:bodyPr>
          <a:lstStyle/>
          <a:p>
            <a:r>
              <a:rPr lang="en-GB" sz="1400" dirty="0" smtClean="0">
                <a:latin typeface="+mn-lt"/>
                <a:cs typeface="Courier New" panose="02070309020205020404" pitchFamily="49" charset="0"/>
              </a:rPr>
              <a:t>The example code on the right uses the </a:t>
            </a:r>
            <a:r>
              <a:rPr lang="en-GB" sz="1400" dirty="0" err="1" smtClean="0">
                <a:solidFill>
                  <a:srgbClr val="080808"/>
                </a:solidFill>
                <a:latin typeface="Courier New" panose="02070309020205020404" pitchFamily="49" charset="0"/>
                <a:cs typeface="Courier New" panose="02070309020205020404" pitchFamily="49" charset="0"/>
              </a:rPr>
              <a:t>scanf</a:t>
            </a:r>
            <a:r>
              <a:rPr lang="en-GB" sz="1400" dirty="0" smtClean="0">
                <a:solidFill>
                  <a:srgbClr val="080808"/>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 to read three floats into our code and then uses these values to calculate our total area as before.</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Once we execute our code it will print the message “Enter three radii:” to the monitor and then wait at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statement for the user to enter three values and press return.</a:t>
            </a:r>
          </a:p>
          <a:p>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C2470C"/>
                </a:solidFill>
                <a:latin typeface="Arial" panose="020B0604020202020204"/>
                <a:cs typeface="Courier New" panose="02070309020205020404" pitchFamily="49" charset="0"/>
              </a:rPr>
              <a:t>s</a:t>
            </a:r>
            <a:r>
              <a:rPr lang="en-GB" sz="1400" dirty="0" err="1" smtClean="0">
                <a:solidFill>
                  <a:srgbClr val="C2470C"/>
                </a:solidFill>
                <a:latin typeface="Arial" panose="020B0604020202020204"/>
                <a:cs typeface="Courier New" panose="02070309020205020404" pitchFamily="49" charset="0"/>
              </a:rPr>
              <a:t>canf</a:t>
            </a:r>
            <a:r>
              <a:rPr lang="en-GB" sz="1400" dirty="0" smtClean="0">
                <a:solidFill>
                  <a:srgbClr val="C2470C"/>
                </a:solidFill>
                <a:latin typeface="Arial" panose="020B0604020202020204"/>
                <a:cs typeface="Courier New" panose="02070309020205020404" pitchFamily="49" charset="0"/>
              </a:rPr>
              <a:t>() reads the three values entered by the user and stores them </a:t>
            </a:r>
            <a:r>
              <a:rPr lang="en-GB" sz="1400" dirty="0">
                <a:solidFill>
                  <a:srgbClr val="C2470C"/>
                </a:solidFill>
                <a:latin typeface="Arial" panose="020B0604020202020204"/>
                <a:cs typeface="Courier New" panose="02070309020205020404" pitchFamily="49" charset="0"/>
              </a:rPr>
              <a:t>in radius[0], </a:t>
            </a:r>
            <a:r>
              <a:rPr lang="en-GB" sz="1400" dirty="0" smtClean="0">
                <a:solidFill>
                  <a:srgbClr val="C2470C"/>
                </a:solidFill>
                <a:latin typeface="Arial" panose="020B0604020202020204"/>
                <a:cs typeface="Courier New" panose="02070309020205020404" pitchFamily="49" charset="0"/>
              </a:rPr>
              <a:t>radius[1] and radius[2] respectively.</a:t>
            </a:r>
            <a:endParaRPr lang="en-GB" sz="1400" dirty="0">
              <a:solidFill>
                <a:srgbClr val="C2470C"/>
              </a:solidFill>
              <a:latin typeface="Arial" panose="020B0604020202020204"/>
              <a:cs typeface="Courier New" panose="02070309020205020404" pitchFamily="49" charset="0"/>
            </a:endParaRPr>
          </a:p>
        </p:txBody>
      </p:sp>
      <p:sp>
        <p:nvSpPr>
          <p:cNvPr id="8" name="TextBox 7"/>
          <p:cNvSpPr txBox="1"/>
          <p:nvPr/>
        </p:nvSpPr>
        <p:spPr>
          <a:xfrm>
            <a:off x="4283968" y="1268760"/>
            <a:ext cx="4824536" cy="5262979"/>
          </a:xfrm>
          <a:prstGeom prst="rect">
            <a:avLst/>
          </a:prstGeom>
          <a:noFill/>
        </p:spPr>
        <p:txBody>
          <a:bodyPr wrap="square" rtlCol="0">
            <a:spAutoFit/>
          </a:bodyPr>
          <a:lstStyle/>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radius[3];</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area[3];</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a:t>
            </a:r>
          </a:p>
          <a:p>
            <a:endPar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three radii:\t”);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scanf(“%f %f %f”, &amp;radius[0</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radius[1], </a:t>
            </a:r>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&amp;</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radius[2])</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while(i&lt;3)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area[i] = area_of_circle(radius[i]);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0.0;</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for(i=0; i&lt;3; i++)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area[i];</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31500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3" name="TextBox 2"/>
          <p:cNvSpPr txBox="1"/>
          <p:nvPr/>
        </p:nvSpPr>
        <p:spPr>
          <a:xfrm>
            <a:off x="755576" y="1628800"/>
            <a:ext cx="3312368" cy="4185761"/>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the basic building blocks of a C program.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standard libraries, expressions and statements.</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how data is stored on a computer and how it is represented in C. </a:t>
            </a:r>
          </a:p>
          <a:p>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have learnt about functions, operators, both logical and relational and program control.</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Finally we covered the basics of input and output.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C program. </a:t>
            </a:r>
            <a:endParaRPr lang="en-GB" sz="1400" dirty="0">
              <a:solidFill>
                <a:srgbClr val="C2470C"/>
              </a:solidFill>
              <a:latin typeface="Arial" panose="020B0604020202020204"/>
              <a:cs typeface="Courier New" panose="02070309020205020404" pitchFamily="49" charset="0"/>
            </a:endParaRPr>
          </a:p>
        </p:txBody>
      </p:sp>
      <p:pic>
        <p:nvPicPr>
          <p:cNvPr id="3074"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2050" name="Picture 2" descr="Sams Teach Yourself C in 21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207645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7"/>
              </a:rPr>
              <a:t>http://www.learn-c.org</a:t>
            </a:r>
            <a:r>
              <a:rPr lang="en-GB" sz="1200" dirty="0" smtClean="0">
                <a:latin typeface="+mn-lt"/>
                <a:hlinkClick r:id="rId7"/>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9"/>
              </a:rPr>
              <a:t>https://</a:t>
            </a:r>
            <a:r>
              <a:rPr lang="en-GB" sz="1200" dirty="0" smtClean="0">
                <a:latin typeface="+mn-lt"/>
                <a:hlinkClick r:id="rId9"/>
              </a:rPr>
              <a:t>www.gnu.org/software/gnu-c-manual/gnu-c-manual.html</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1815882"/>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the next lecture you </a:t>
            </a:r>
            <a:r>
              <a:rPr lang="en-GB" sz="1400" dirty="0">
                <a:solidFill>
                  <a:srgbClr val="C2470C"/>
                </a:solidFill>
                <a:latin typeface="Arial" panose="020B0604020202020204"/>
                <a:cs typeface="Courier New" panose="02070309020205020404" pitchFamily="49" charset="0"/>
              </a:rPr>
              <a:t>will learn </a:t>
            </a:r>
            <a:r>
              <a:rPr lang="en-GB" sz="1400" dirty="0" smtClean="0">
                <a:solidFill>
                  <a:srgbClr val="C2470C"/>
                </a:solidFill>
                <a:latin typeface="Arial" panose="020B0604020202020204"/>
                <a:cs typeface="Courier New" panose="02070309020205020404" pitchFamily="49" charset="0"/>
              </a:rPr>
              <a:t>about the Linux operating system and how to use it. You’ll get to know compilers, what they do and how to use them. You’ll also learn about build systems, what they are, how to use them and how they can make the life of a programmer easier. </a:t>
            </a:r>
            <a:endParaRPr lang="en-GB" sz="1400" dirty="0">
              <a:solidFill>
                <a:srgbClr val="C2470C"/>
              </a:solidFill>
              <a:latin typeface="Arial" panose="020B0604020202020204"/>
              <a:cs typeface="Courier New" panose="02070309020205020404" pitchFamily="49" charset="0"/>
            </a:endParaRPr>
          </a:p>
        </p:txBody>
      </p:sp>
      <p:pic>
        <p:nvPicPr>
          <p:cNvPr id="1028"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bwMode="auto">
          <a:xfrm>
            <a:off x="8532440" y="1737105"/>
            <a:ext cx="288032" cy="3816424"/>
          </a:xfrm>
          <a:prstGeom prst="downArrow">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6200000" scaled="1"/>
            <a:tileRect/>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 brief introduction</a:t>
            </a:r>
            <a:endParaRPr lang="en-GB" b="1" dirty="0">
              <a:solidFill>
                <a:schemeClr val="bg1"/>
              </a:solidFill>
              <a:latin typeface="Arial" panose="020B0604020202020204" pitchFamily="34" charset="0"/>
            </a:endParaRPr>
          </a:p>
        </p:txBody>
      </p:sp>
      <p:sp>
        <p:nvSpPr>
          <p:cNvPr id="3" name="TextBox 2"/>
          <p:cNvSpPr txBox="1"/>
          <p:nvPr/>
        </p:nvSpPr>
        <p:spPr>
          <a:xfrm>
            <a:off x="480968" y="1983323"/>
            <a:ext cx="2808311" cy="3323987"/>
          </a:xfrm>
          <a:prstGeom prst="rect">
            <a:avLst/>
          </a:prstGeom>
          <a:noFill/>
        </p:spPr>
        <p:txBody>
          <a:bodyPr wrap="square" rtlCol="0">
            <a:spAutoFit/>
          </a:bodyPr>
          <a:lstStyle/>
          <a:p>
            <a:r>
              <a:rPr lang="en-GB" sz="1400" dirty="0" smtClean="0">
                <a:latin typeface="+mn-lt"/>
              </a:rPr>
              <a:t>Such high-level languages allow a programmer to write programs that are independent of particular types of computer. This is called portability.</a:t>
            </a:r>
          </a:p>
          <a:p>
            <a:endParaRPr lang="en-GB" sz="1400" dirty="0">
              <a:latin typeface="+mn-lt"/>
            </a:endParaRPr>
          </a:p>
          <a:p>
            <a:r>
              <a:rPr lang="en-GB" sz="1400" dirty="0" smtClean="0">
                <a:latin typeface="+mn-lt"/>
              </a:rPr>
              <a:t>Portability can aided by using an agreed standard when writing your program (such as C99).</a:t>
            </a:r>
          </a:p>
          <a:p>
            <a:endParaRPr lang="en-GB" sz="1400" dirty="0">
              <a:latin typeface="+mn-lt"/>
            </a:endParaRPr>
          </a:p>
          <a:p>
            <a:r>
              <a:rPr lang="en-GB" sz="1400" dirty="0" smtClean="0">
                <a:latin typeface="+mn-lt"/>
              </a:rPr>
              <a:t>A compiler (such as </a:t>
            </a:r>
            <a:r>
              <a:rPr lang="en-GB" sz="1400" dirty="0" err="1" smtClean="0">
                <a:latin typeface="+mn-lt"/>
              </a:rPr>
              <a:t>gcc</a:t>
            </a:r>
            <a:r>
              <a:rPr lang="en-GB" sz="1400" dirty="0" smtClean="0">
                <a:latin typeface="+mn-lt"/>
              </a:rPr>
              <a:t> or </a:t>
            </a:r>
            <a:r>
              <a:rPr lang="en-GB" sz="1400" dirty="0" err="1" smtClean="0">
                <a:latin typeface="+mn-lt"/>
              </a:rPr>
              <a:t>icc</a:t>
            </a:r>
            <a:r>
              <a:rPr lang="en-GB" sz="1400" dirty="0" smtClean="0">
                <a:latin typeface="+mn-lt"/>
              </a:rPr>
              <a:t>) is used to convert your high-level language program into machine code that can be executed on a computer.</a:t>
            </a:r>
          </a:p>
        </p:txBody>
      </p:sp>
      <p:sp>
        <p:nvSpPr>
          <p:cNvPr id="2" name="TextBox 1"/>
          <p:cNvSpPr txBox="1"/>
          <p:nvPr/>
        </p:nvSpPr>
        <p:spPr>
          <a:xfrm>
            <a:off x="3635896" y="1844824"/>
            <a:ext cx="3456384" cy="3970318"/>
          </a:xfrm>
          <a:prstGeom prst="rect">
            <a:avLst/>
          </a:prstGeom>
          <a:noFill/>
        </p:spPr>
        <p:txBody>
          <a:bodyPr wrap="square" rtlCol="0">
            <a:spAutoFit/>
          </a:bodyPr>
          <a:lstStyle/>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square(int num)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num * num</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push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sub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16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edi</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imul</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leave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ret #</a:t>
            </a:r>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3.18</a:t>
            </a:r>
          </a:p>
          <a:p>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01110000011010001010100100100101001000111111111111010101111001110010101010101001111111111110101010010101010101010101010101001010101010100101</a:t>
            </a:r>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4" name="Rectangle 3"/>
          <p:cNvSpPr/>
          <p:nvPr/>
        </p:nvSpPr>
        <p:spPr>
          <a:xfrm>
            <a:off x="5796136" y="5947543"/>
            <a:ext cx="1761636" cy="307777"/>
          </a:xfrm>
          <a:prstGeom prst="rect">
            <a:avLst/>
          </a:prstGeom>
        </p:spPr>
        <p:txBody>
          <a:bodyPr wrap="none">
            <a:spAutoFit/>
          </a:bodyPr>
          <a:lstStyle/>
          <a:p>
            <a:r>
              <a:rPr lang="en-GB" sz="1400" dirty="0">
                <a:latin typeface="Tahoma" panose="020B0604030504040204" pitchFamily="34" charset="0"/>
                <a:ea typeface="Tahoma" panose="020B0604030504040204" pitchFamily="34" charset="0"/>
                <a:cs typeface="Tahoma" panose="020B0604030504040204" pitchFamily="34" charset="0"/>
              </a:rPr>
              <a:t>https://godbolt.org/</a:t>
            </a:r>
          </a:p>
        </p:txBody>
      </p:sp>
      <p:sp>
        <p:nvSpPr>
          <p:cNvPr id="5" name="TextBox 4"/>
          <p:cNvSpPr txBox="1"/>
          <p:nvPr/>
        </p:nvSpPr>
        <p:spPr>
          <a:xfrm>
            <a:off x="7566848" y="1926995"/>
            <a:ext cx="633507" cy="369332"/>
          </a:xfrm>
          <a:prstGeom prst="rect">
            <a:avLst/>
          </a:prstGeom>
          <a:noFill/>
        </p:spPr>
        <p:txBody>
          <a:bodyPr wrap="none" rtlCol="0">
            <a:spAutoFit/>
          </a:bodyPr>
          <a:lstStyle/>
          <a:p>
            <a:pPr algn="ctr"/>
            <a:r>
              <a:rPr lang="en-GB" sz="1800" b="1" dirty="0" smtClean="0">
                <a:latin typeface="+mn-lt"/>
              </a:rPr>
              <a:t>HLL</a:t>
            </a:r>
            <a:endParaRPr lang="en-GB" sz="1800" b="1" dirty="0">
              <a:latin typeface="+mn-lt"/>
            </a:endParaRPr>
          </a:p>
        </p:txBody>
      </p:sp>
      <p:sp>
        <p:nvSpPr>
          <p:cNvPr id="8" name="TextBox 7"/>
          <p:cNvSpPr txBox="1"/>
          <p:nvPr/>
        </p:nvSpPr>
        <p:spPr>
          <a:xfrm>
            <a:off x="7239168" y="3284984"/>
            <a:ext cx="1274708" cy="646331"/>
          </a:xfrm>
          <a:prstGeom prst="rect">
            <a:avLst/>
          </a:prstGeom>
          <a:noFill/>
        </p:spPr>
        <p:txBody>
          <a:bodyPr wrap="none" rtlCol="0">
            <a:spAutoFit/>
          </a:bodyPr>
          <a:lstStyle/>
          <a:p>
            <a:pPr algn="ctr"/>
            <a:r>
              <a:rPr lang="en-GB" sz="1800" b="1" dirty="0" smtClean="0">
                <a:latin typeface="+mn-lt"/>
              </a:rPr>
              <a:t>Assembly</a:t>
            </a:r>
          </a:p>
          <a:p>
            <a:pPr algn="ctr"/>
            <a:r>
              <a:rPr lang="en-GB" sz="1800" b="1" dirty="0" smtClean="0">
                <a:latin typeface="+mn-lt"/>
              </a:rPr>
              <a:t>Code</a:t>
            </a:r>
            <a:endParaRPr lang="en-GB" sz="1800" b="1" dirty="0">
              <a:latin typeface="+mn-lt"/>
            </a:endParaRPr>
          </a:p>
        </p:txBody>
      </p:sp>
      <p:sp>
        <p:nvSpPr>
          <p:cNvPr id="9" name="TextBox 8"/>
          <p:cNvSpPr txBox="1"/>
          <p:nvPr/>
        </p:nvSpPr>
        <p:spPr>
          <a:xfrm>
            <a:off x="7292518" y="4632811"/>
            <a:ext cx="1172116" cy="646331"/>
          </a:xfrm>
          <a:prstGeom prst="rect">
            <a:avLst/>
          </a:prstGeom>
          <a:noFill/>
        </p:spPr>
        <p:txBody>
          <a:bodyPr wrap="none" rtlCol="0">
            <a:spAutoFit/>
          </a:bodyPr>
          <a:lstStyle/>
          <a:p>
            <a:pPr algn="ctr"/>
            <a:r>
              <a:rPr lang="en-GB" sz="1800" b="1" dirty="0" smtClean="0">
                <a:latin typeface="+mn-lt"/>
              </a:rPr>
              <a:t>Machine </a:t>
            </a:r>
          </a:p>
          <a:p>
            <a:pPr algn="ctr"/>
            <a:r>
              <a:rPr lang="en-GB" sz="1800" b="1" dirty="0" smtClean="0">
                <a:latin typeface="+mn-lt"/>
              </a:rPr>
              <a:t>Code</a:t>
            </a:r>
            <a:endParaRPr lang="en-GB" sz="1800" b="1" dirty="0">
              <a:latin typeface="+mn-lt"/>
            </a:endParaRPr>
          </a:p>
        </p:txBody>
      </p:sp>
    </p:spTree>
    <p:extLst>
      <p:ext uri="{BB962C8B-B14F-4D97-AF65-F5344CB8AC3E}">
        <p14:creationId xmlns:p14="http://schemas.microsoft.com/office/powerpoint/2010/main" val="361762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components of a C program</a:t>
            </a:r>
            <a:endParaRPr lang="en-GB" b="1" dirty="0">
              <a:solidFill>
                <a:schemeClr val="bg1"/>
              </a:solidFill>
              <a:latin typeface="Arial" panose="020B0604020202020204" pitchFamily="34" charset="0"/>
            </a:endParaRPr>
          </a:p>
        </p:txBody>
      </p:sp>
      <p:sp>
        <p:nvSpPr>
          <p:cNvPr id="3" name="TextBox 2"/>
          <p:cNvSpPr txBox="1"/>
          <p:nvPr/>
        </p:nvSpPr>
        <p:spPr>
          <a:xfrm>
            <a:off x="611560" y="1584368"/>
            <a:ext cx="3960440" cy="4401205"/>
          </a:xfrm>
          <a:prstGeom prst="rect">
            <a:avLst/>
          </a:prstGeom>
          <a:noFill/>
        </p:spPr>
        <p:txBody>
          <a:bodyPr wrap="square" rtlCol="0">
            <a:spAutoFit/>
          </a:bodyPr>
          <a:lstStyle/>
          <a:p>
            <a:r>
              <a:rPr lang="en-GB" sz="1400" dirty="0" smtClean="0">
                <a:latin typeface="+mn-lt"/>
              </a:rPr>
              <a:t>All C programs have some common elements. </a:t>
            </a:r>
          </a:p>
          <a:p>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 tells the compiler to include other files stored on your HDD into your C program. These files will include information that does not change between programs that your program can use. On the right we include the standard input and output library.</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the only component that has to be included in every C program. It is followed by a pair of braces: </a:t>
            </a:r>
            <a:r>
              <a:rPr lang="en-GB" sz="1400" dirty="0" smtClean="0">
                <a:solidFill>
                  <a:srgbClr val="080808"/>
                </a:solidFill>
                <a:latin typeface="Courier New" panose="02070309020205020404" pitchFamily="49" charset="0"/>
                <a:cs typeface="Courier New" panose="02070309020205020404" pitchFamily="49" charset="0"/>
              </a:rPr>
              <a:t>{ } </a:t>
            </a:r>
          </a:p>
          <a:p>
            <a:pPr marL="342900" indent="-342900">
              <a:buFont typeface="Arial" panose="020B0604020202020204" pitchFamily="34" charset="0"/>
              <a:buChar char="•"/>
            </a:pPr>
            <a:endParaRPr lang="en-GB" sz="1400" dirty="0">
              <a:latin typeface="+mn-lt"/>
            </a:endParaRPr>
          </a:p>
          <a:p>
            <a:pPr marL="342900" indent="-342900">
              <a:buFont typeface="Arial" panose="020B0604020202020204" pitchFamily="34" charset="0"/>
              <a:buChar char="•"/>
            </a:pPr>
            <a:r>
              <a:rPr lang="en-GB" sz="1400" dirty="0" smtClean="0">
                <a:latin typeface="+mn-lt"/>
              </a:rPr>
              <a:t>The </a:t>
            </a:r>
            <a:r>
              <a:rPr lang="en-GB" sz="1400" dirty="0" smtClean="0">
                <a:solidFill>
                  <a:srgbClr val="080808"/>
                </a:solidFill>
                <a:latin typeface="Courier New" panose="02070309020205020404" pitchFamily="49" charset="0"/>
                <a:cs typeface="Courier New" panose="02070309020205020404" pitchFamily="49" charset="0"/>
              </a:rPr>
              <a:t>return() </a:t>
            </a:r>
            <a:r>
              <a:rPr lang="en-GB" sz="1400" dirty="0" smtClean="0">
                <a:latin typeface="+mn-lt"/>
              </a:rPr>
              <a:t>statement returns values from a function. Within the </a:t>
            </a:r>
            <a:r>
              <a:rPr lang="en-GB" sz="1400" dirty="0" smtClean="0">
                <a:solidFill>
                  <a:srgbClr val="080808"/>
                </a:solidFill>
                <a:latin typeface="Courier New" panose="02070309020205020404" pitchFamily="49" charset="0"/>
                <a:cs typeface="Courier New" panose="02070309020205020404" pitchFamily="49" charset="0"/>
              </a:rPr>
              <a:t>main() </a:t>
            </a:r>
            <a:r>
              <a:rPr lang="en-GB" sz="1400" dirty="0" smtClean="0">
                <a:latin typeface="+mn-lt"/>
              </a:rPr>
              <a:t>function is can be used to tell the operating system (in our case Linux) whether our code completed successfully.</a:t>
            </a:r>
            <a:endParaRPr lang="en-GB" sz="1400" dirty="0">
              <a:latin typeface="+mn-lt"/>
            </a:endParaRPr>
          </a:p>
        </p:txBody>
      </p:sp>
      <p:sp>
        <p:nvSpPr>
          <p:cNvPr id="5" name="TextBox 4"/>
          <p:cNvSpPr txBox="1"/>
          <p:nvPr/>
        </p:nvSpPr>
        <p:spPr>
          <a:xfrm>
            <a:off x="5940152" y="3092474"/>
            <a:ext cx="2016224" cy="1384995"/>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516313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The C standard library</a:t>
            </a:r>
            <a:endParaRPr lang="en-GB" b="1" dirty="0">
              <a:solidFill>
                <a:schemeClr val="bg1"/>
              </a:solidFill>
              <a:latin typeface="Arial" panose="020B0604020202020204" pitchFamily="34" charset="0"/>
            </a:endParaRPr>
          </a:p>
        </p:txBody>
      </p:sp>
      <p:sp>
        <p:nvSpPr>
          <p:cNvPr id="3" name="TextBox 2"/>
          <p:cNvSpPr txBox="1"/>
          <p:nvPr/>
        </p:nvSpPr>
        <p:spPr>
          <a:xfrm>
            <a:off x="971600" y="1700808"/>
            <a:ext cx="7128792" cy="1169551"/>
          </a:xfrm>
          <a:prstGeom prst="rect">
            <a:avLst/>
          </a:prstGeom>
          <a:noFill/>
        </p:spPr>
        <p:txBody>
          <a:bodyPr wrap="square" rtlCol="0">
            <a:spAutoFit/>
          </a:bodyPr>
          <a:lstStyle/>
          <a:p>
            <a:pPr algn="ctr"/>
            <a:r>
              <a:rPr lang="en-GB" sz="1400" dirty="0" smtClean="0">
                <a:latin typeface="+mn-lt"/>
              </a:rPr>
              <a:t>The C programing language has a rich set of tools that you can use in your code to make it portable and easer to write.</a:t>
            </a:r>
          </a:p>
          <a:p>
            <a:pPr algn="ctr"/>
            <a:endParaRPr lang="en-GB" sz="1400" dirty="0">
              <a:latin typeface="+mn-lt"/>
            </a:endParaRPr>
          </a:p>
          <a:p>
            <a:pPr algn="ctr"/>
            <a:r>
              <a:rPr lang="en-GB" sz="1400" dirty="0" smtClean="0">
                <a:latin typeface="+mn-lt"/>
              </a:rPr>
              <a:t>Using these tools that are contained in the C standard library will save you time, effort and make your code more understandable to others.</a:t>
            </a:r>
          </a:p>
        </p:txBody>
      </p:sp>
      <p:pic>
        <p:nvPicPr>
          <p:cNvPr id="2051" name="Picture 3" descr="Stand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68960"/>
            <a:ext cx="4464496" cy="252690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79512" y="5585992"/>
            <a:ext cx="1925527" cy="307777"/>
          </a:xfrm>
          <a:prstGeom prst="rect">
            <a:avLst/>
          </a:prstGeom>
        </p:spPr>
        <p:txBody>
          <a:bodyPr wrap="none">
            <a:spAutoFit/>
          </a:bodyPr>
          <a:lstStyle/>
          <a:p>
            <a:r>
              <a:rPr lang="en-GB" sz="1400" dirty="0">
                <a:latin typeface="+mn-lt"/>
                <a:hlinkClick r:id="rId4"/>
              </a:rPr>
              <a:t>https://xkcd.com/927</a:t>
            </a:r>
            <a:r>
              <a:rPr lang="en-GB" sz="1400" dirty="0" smtClean="0">
                <a:latin typeface="+mn-lt"/>
                <a:hlinkClick r:id="rId4"/>
              </a:rPr>
              <a:t>/</a:t>
            </a:r>
            <a:r>
              <a:rPr lang="en-GB" sz="1400" dirty="0" smtClean="0">
                <a:latin typeface="+mn-lt"/>
              </a:rPr>
              <a:t> </a:t>
            </a:r>
            <a:endParaRPr lang="en-GB" sz="1400" dirty="0">
              <a:latin typeface="+mn-lt"/>
            </a:endParaRPr>
          </a:p>
        </p:txBody>
      </p:sp>
      <p:pic>
        <p:nvPicPr>
          <p:cNvPr id="13" name="Picture 12"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602215" y="5919016"/>
            <a:ext cx="1080120" cy="3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Standard header files</a:t>
            </a:r>
            <a:endParaRPr lang="en-GB" b="1" dirty="0">
              <a:solidFill>
                <a:schemeClr val="bg1"/>
              </a:solidFill>
              <a:latin typeface="Arial" panose="020B0604020202020204" pitchFamily="34" charset="0"/>
            </a:endParaRPr>
          </a:p>
        </p:txBody>
      </p:sp>
      <p:sp>
        <p:nvSpPr>
          <p:cNvPr id="3" name="TextBox 2"/>
          <p:cNvSpPr txBox="1"/>
          <p:nvPr/>
        </p:nvSpPr>
        <p:spPr>
          <a:xfrm>
            <a:off x="611560" y="2228006"/>
            <a:ext cx="3096344" cy="2893100"/>
          </a:xfrm>
          <a:prstGeom prst="rect">
            <a:avLst/>
          </a:prstGeom>
          <a:noFill/>
        </p:spPr>
        <p:txBody>
          <a:bodyPr wrap="square" rtlCol="0">
            <a:spAutoFit/>
          </a:bodyPr>
          <a:lstStyle/>
          <a:p>
            <a:r>
              <a:rPr lang="en-GB" sz="1400" dirty="0" smtClean="0">
                <a:latin typeface="+mn-lt"/>
              </a:rPr>
              <a:t>The list on the right describes some of the more common </a:t>
            </a:r>
            <a:r>
              <a:rPr lang="en-GB" sz="1400" i="1" dirty="0" smtClean="0">
                <a:latin typeface="+mn-lt"/>
              </a:rPr>
              <a:t>header files</a:t>
            </a:r>
            <a:r>
              <a:rPr lang="en-GB" sz="1400" dirty="0" smtClean="0">
                <a:latin typeface="+mn-lt"/>
              </a:rPr>
              <a:t>. </a:t>
            </a:r>
          </a:p>
          <a:p>
            <a:endParaRPr lang="en-GB" sz="1400" dirty="0">
              <a:latin typeface="+mn-lt"/>
            </a:endParaRPr>
          </a:p>
          <a:p>
            <a:r>
              <a:rPr lang="en-GB" sz="1400" dirty="0" smtClean="0">
                <a:latin typeface="+mn-lt"/>
              </a:rPr>
              <a:t>These are included into your code in the same way as we included the standard input/output header, using the </a:t>
            </a:r>
            <a:r>
              <a:rPr lang="en-GB" sz="1400" dirty="0" smtClean="0">
                <a:solidFill>
                  <a:srgbClr val="080808"/>
                </a:solidFill>
                <a:latin typeface="Courier New" panose="02070309020205020404" pitchFamily="49" charset="0"/>
                <a:cs typeface="Courier New" panose="02070309020205020404" pitchFamily="49" charset="0"/>
              </a:rPr>
              <a:t>#include </a:t>
            </a:r>
            <a:r>
              <a:rPr lang="en-GB" sz="1400" dirty="0" smtClean="0">
                <a:latin typeface="+mn-lt"/>
              </a:rPr>
              <a:t>directive.</a:t>
            </a:r>
          </a:p>
          <a:p>
            <a:endParaRPr lang="en-GB" sz="1400" dirty="0">
              <a:latin typeface="+mn-lt"/>
            </a:endParaRPr>
          </a:p>
          <a:p>
            <a:r>
              <a:rPr lang="en-GB" sz="1400" dirty="0" smtClean="0">
                <a:latin typeface="+mn-lt"/>
              </a:rPr>
              <a:t>These tools can save you lots of time, for example you could use the random number generator included in </a:t>
            </a:r>
            <a:r>
              <a:rPr lang="en-GB" sz="1400" dirty="0" smtClean="0">
                <a:solidFill>
                  <a:srgbClr val="080808"/>
                </a:solidFill>
                <a:latin typeface="Courier New" panose="02070309020205020404" pitchFamily="49" charset="0"/>
                <a:cs typeface="Courier New" panose="02070309020205020404" pitchFamily="49" charset="0"/>
              </a:rPr>
              <a:t>&lt;</a:t>
            </a:r>
            <a:r>
              <a:rPr lang="en-GB" sz="1400" dirty="0" err="1" smtClean="0">
                <a:solidFill>
                  <a:srgbClr val="080808"/>
                </a:solidFill>
                <a:latin typeface="Courier New" panose="02070309020205020404" pitchFamily="49" charset="0"/>
                <a:cs typeface="Courier New" panose="02070309020205020404" pitchFamily="49" charset="0"/>
              </a:rPr>
              <a:t>stdlib.h</a:t>
            </a:r>
            <a:r>
              <a:rPr lang="en-GB" sz="1400" dirty="0" smtClean="0">
                <a:solidFill>
                  <a:srgbClr val="080808"/>
                </a:solidFill>
                <a:latin typeface="Courier New" panose="02070309020205020404" pitchFamily="49" charset="0"/>
                <a:cs typeface="Courier New" panose="02070309020205020404" pitchFamily="49" charset="0"/>
              </a:rPr>
              <a:t>&gt; </a:t>
            </a:r>
            <a:r>
              <a:rPr lang="en-GB" sz="1400" dirty="0" smtClean="0">
                <a:latin typeface="+mn-lt"/>
              </a:rPr>
              <a:t>rather than writing your own.</a:t>
            </a:r>
          </a:p>
        </p:txBody>
      </p:sp>
      <p:graphicFrame>
        <p:nvGraphicFramePr>
          <p:cNvPr id="10" name="Table 9"/>
          <p:cNvGraphicFramePr>
            <a:graphicFrameLocks noGrp="1"/>
          </p:cNvGraphicFramePr>
          <p:nvPr/>
        </p:nvGraphicFramePr>
        <p:xfrm>
          <a:off x="4355976" y="1476648"/>
          <a:ext cx="4177027" cy="4395817"/>
        </p:xfrm>
        <a:graphic>
          <a:graphicData uri="http://schemas.openxmlformats.org/drawingml/2006/table">
            <a:tbl>
              <a:tblPr>
                <a:tableStyleId>{00A15C55-8517-42AA-B614-E9B94910E393}</a:tableStyleId>
              </a:tblPr>
              <a:tblGrid>
                <a:gridCol w="934299"/>
                <a:gridCol w="3242728"/>
              </a:tblGrid>
              <a:tr h="183668">
                <a:tc>
                  <a:txBody>
                    <a:bodyPr/>
                    <a:lstStyle/>
                    <a:p>
                      <a:pPr algn="l" fontAlgn="b">
                        <a:lnSpc>
                          <a:spcPct val="100000"/>
                        </a:lnSpc>
                      </a:pPr>
                      <a:r>
                        <a:rPr lang="en-GB" sz="1100" b="1" i="1" u="none" strike="noStrike" dirty="0">
                          <a:effectLst/>
                        </a:rPr>
                        <a:t>Name</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c>
                  <a:txBody>
                    <a:bodyPr/>
                    <a:lstStyle/>
                    <a:p>
                      <a:pPr algn="l" fontAlgn="b">
                        <a:lnSpc>
                          <a:spcPct val="100000"/>
                        </a:lnSpc>
                      </a:pPr>
                      <a:r>
                        <a:rPr lang="en-GB" sz="1100" b="1" i="1" u="none" strike="noStrike" dirty="0">
                          <a:effectLst/>
                        </a:rPr>
                        <a:t>Description</a:t>
                      </a:r>
                      <a:endParaRPr lang="en-GB" sz="1100" b="1" i="1" u="none" strike="noStrike" dirty="0">
                        <a:solidFill>
                          <a:srgbClr val="000000"/>
                        </a:solidFill>
                        <a:effectLst/>
                        <a:latin typeface="Calibri" panose="020F0502020204030204" pitchFamily="34" charset="0"/>
                      </a:endParaRPr>
                    </a:p>
                  </a:txBody>
                  <a:tcPr marL="5386" marR="5386" marT="5386" marB="0" anchor="ctr">
                    <a:solidFill>
                      <a:schemeClr val="accent1">
                        <a:lumMod val="20000"/>
                        <a:lumOff val="80000"/>
                      </a:schemeClr>
                    </a:solidFill>
                  </a:tcPr>
                </a:tc>
              </a:tr>
              <a:tr h="835672">
                <a:tc>
                  <a:txBody>
                    <a:bodyPr/>
                    <a:lstStyle/>
                    <a:p>
                      <a:pPr algn="l" fontAlgn="b">
                        <a:lnSpc>
                          <a:spcPct val="100000"/>
                        </a:lnSpc>
                      </a:pPr>
                      <a:r>
                        <a:rPr lang="en-GB" sz="1100" u="none" strike="noStrike" dirty="0">
                          <a:effectLst/>
                        </a:rPr>
                        <a:t>&lt;</a:t>
                      </a:r>
                      <a:r>
                        <a:rPr lang="en-GB" sz="1100" u="none" strike="noStrike" dirty="0" err="1">
                          <a:effectLst/>
                        </a:rPr>
                        <a:t>assert.h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Contains the assert macro, used to assist with detecting logical errors and other types of bug in debugging versions of a program.</a:t>
                      </a:r>
                      <a:endParaRPr lang="en-GB" sz="1100" b="0" i="0" u="none" strike="noStrike" dirty="0">
                        <a:solidFill>
                          <a:srgbClr val="000000"/>
                        </a:solidFill>
                        <a:effectLst/>
                        <a:latin typeface="Calibri" panose="020F0502020204030204" pitchFamily="34" charset="0"/>
                      </a:endParaRPr>
                    </a:p>
                  </a:txBody>
                  <a:tcPr marL="5386" marR="5386" marT="5386" marB="0" anchor="ctr"/>
                </a:tc>
              </a:tr>
              <a:tr h="503560">
                <a:tc>
                  <a:txBody>
                    <a:bodyPr/>
                    <a:lstStyle/>
                    <a:p>
                      <a:pPr algn="l" fontAlgn="b">
                        <a:lnSpc>
                          <a:spcPct val="100000"/>
                        </a:lnSpc>
                      </a:pPr>
                      <a:r>
                        <a:rPr lang="en-GB" sz="1100" u="none" strike="noStrike">
                          <a:effectLst/>
                        </a:rPr>
                        <a:t>&lt;complex.h&gt;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A set of functions for manipulating complex numbers.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&lt;errno.h&gt;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For testing error codes reported by library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&lt;math.h&gt;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common mathematical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83668">
                <a:tc>
                  <a:txBody>
                    <a:bodyPr/>
                    <a:lstStyle/>
                    <a:p>
                      <a:pPr algn="l" fontAlgn="b">
                        <a:lnSpc>
                          <a:spcPct val="100000"/>
                        </a:lnSpc>
                      </a:pPr>
                      <a:r>
                        <a:rPr lang="en-GB" sz="1100" u="none" strike="noStrike">
                          <a:effectLst/>
                        </a:rPr>
                        <a:t>&lt;stdbool.h&gt;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a </a:t>
                      </a:r>
                      <a:r>
                        <a:rPr lang="en-GB" sz="1100" u="none" strike="noStrike" dirty="0" err="1">
                          <a:effectLst/>
                        </a:rPr>
                        <a:t>boolean</a:t>
                      </a:r>
                      <a:r>
                        <a:rPr lang="en-GB" sz="1100" u="none" strike="noStrike" dirty="0">
                          <a:effectLst/>
                        </a:rPr>
                        <a:t> data type.</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&lt;stdio.h&gt;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core input and output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1001729">
                <a:tc>
                  <a:txBody>
                    <a:bodyPr/>
                    <a:lstStyle/>
                    <a:p>
                      <a:pPr algn="l" fontAlgn="b">
                        <a:lnSpc>
                          <a:spcPct val="100000"/>
                        </a:lnSpc>
                      </a:pPr>
                      <a:r>
                        <a:rPr lang="en-GB" sz="1100" u="none" strike="noStrike">
                          <a:effectLst/>
                        </a:rPr>
                        <a:t>&lt;stdlib.h&gt;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numeric conversion functions, pseudo-random numbers generation functions, memory allocation, process control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a:effectLst/>
                        </a:rPr>
                        <a:t>&lt;string.h&gt;</a:t>
                      </a:r>
                      <a:endParaRPr lang="en-GB" sz="1100" b="0" i="0" u="none" strike="noStrike">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a:effectLst/>
                        </a:rPr>
                        <a:t>Defines string handling functions.</a:t>
                      </a:r>
                      <a:endParaRPr lang="en-GB" sz="1100" b="0" i="0" u="none" strike="noStrike">
                        <a:solidFill>
                          <a:srgbClr val="000000"/>
                        </a:solidFill>
                        <a:effectLst/>
                        <a:latin typeface="Calibri" panose="020F0502020204030204" pitchFamily="34" charset="0"/>
                      </a:endParaRPr>
                    </a:p>
                  </a:txBody>
                  <a:tcPr marL="5386" marR="5386" marT="5386" marB="0" anchor="ctr"/>
                </a:tc>
              </a:tr>
              <a:tr h="337504">
                <a:tc>
                  <a:txBody>
                    <a:bodyPr/>
                    <a:lstStyle/>
                    <a:p>
                      <a:pPr algn="l" fontAlgn="b">
                        <a:lnSpc>
                          <a:spcPct val="100000"/>
                        </a:lnSpc>
                      </a:pPr>
                      <a:r>
                        <a:rPr lang="en-GB" sz="1100" u="none" strike="noStrike" dirty="0">
                          <a:effectLst/>
                        </a:rPr>
                        <a:t>&lt;</a:t>
                      </a:r>
                      <a:r>
                        <a:rPr lang="en-GB" sz="1100" u="none" strike="noStrike" dirty="0" err="1">
                          <a:effectLst/>
                        </a:rPr>
                        <a:t>time.h</a:t>
                      </a:r>
                      <a:r>
                        <a:rPr lang="en-GB" sz="1100" u="none" strike="noStrike" dirty="0">
                          <a:effectLst/>
                        </a:rPr>
                        <a:t>&gt;</a:t>
                      </a:r>
                      <a:endParaRPr lang="en-GB" sz="1100" b="0" i="0" u="none" strike="noStrike" dirty="0">
                        <a:solidFill>
                          <a:srgbClr val="000000"/>
                        </a:solidFill>
                        <a:effectLst/>
                        <a:latin typeface="Calibri" panose="020F0502020204030204" pitchFamily="34" charset="0"/>
                      </a:endParaRPr>
                    </a:p>
                  </a:txBody>
                  <a:tcPr marL="5386" marR="5386" marT="5386" marB="0" anchor="ctr"/>
                </a:tc>
                <a:tc>
                  <a:txBody>
                    <a:bodyPr/>
                    <a:lstStyle/>
                    <a:p>
                      <a:pPr algn="l" fontAlgn="b">
                        <a:lnSpc>
                          <a:spcPct val="100000"/>
                        </a:lnSpc>
                      </a:pPr>
                      <a:r>
                        <a:rPr lang="en-GB" sz="1100" u="none" strike="noStrike" dirty="0">
                          <a:effectLst/>
                        </a:rPr>
                        <a:t>Defines date and time handling functions</a:t>
                      </a:r>
                      <a:endParaRPr lang="en-GB" sz="1100" b="0" i="0" u="none" strike="noStrike" dirty="0">
                        <a:solidFill>
                          <a:srgbClr val="000000"/>
                        </a:solidFill>
                        <a:effectLst/>
                        <a:latin typeface="Calibri" panose="020F0502020204030204" pitchFamily="34" charset="0"/>
                      </a:endParaRPr>
                    </a:p>
                  </a:txBody>
                  <a:tcPr marL="5386" marR="5386" marT="5386" marB="0" anchor="ctr"/>
                </a:tc>
              </a:tr>
            </a:tbl>
          </a:graphicData>
        </a:graphic>
      </p:graphicFrame>
    </p:spTree>
    <p:extLst>
      <p:ext uri="{BB962C8B-B14F-4D97-AF65-F5344CB8AC3E}">
        <p14:creationId xmlns:p14="http://schemas.microsoft.com/office/powerpoint/2010/main" val="152133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830997"/>
          </a:xfrm>
          <a:prstGeom prst="rect">
            <a:avLst/>
          </a:prstGeom>
        </p:spPr>
        <p:txBody>
          <a:bodyPr wrap="square">
            <a:spAutoFit/>
          </a:bodyPr>
          <a:lstStyle/>
          <a:p>
            <a:r>
              <a:rPr lang="en-GB" b="1" dirty="0">
                <a:solidFill>
                  <a:schemeClr val="bg1"/>
                </a:solidFill>
                <a:latin typeface="Arial" panose="020B0604020202020204" pitchFamily="34" charset="0"/>
              </a:rPr>
              <a:t>Storing data</a:t>
            </a: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467544" y="1412776"/>
            <a:ext cx="3960440" cy="4832092"/>
          </a:xfrm>
          <a:prstGeom prst="rect">
            <a:avLst/>
          </a:prstGeom>
          <a:noFill/>
        </p:spPr>
        <p:txBody>
          <a:bodyPr wrap="square" rtlCol="0">
            <a:spAutoFit/>
          </a:bodyPr>
          <a:lstStyle/>
          <a:p>
            <a:r>
              <a:rPr lang="en-GB" sz="1400" dirty="0" smtClean="0">
                <a:latin typeface="+mn-lt"/>
              </a:rPr>
              <a:t>Our previous example program didn’t do anything though. To make this more useful we need to store and manipulate data.</a:t>
            </a:r>
          </a:p>
          <a:p>
            <a:endParaRPr lang="en-GB" sz="1400" dirty="0">
              <a:latin typeface="+mn-lt"/>
            </a:endParaRPr>
          </a:p>
          <a:p>
            <a:r>
              <a:rPr lang="en-GB" sz="1400" dirty="0" smtClean="0">
                <a:latin typeface="+mn-lt"/>
              </a:rPr>
              <a:t>A computer stores data as strings of zeros and ones: 100101111001…</a:t>
            </a:r>
          </a:p>
          <a:p>
            <a:endParaRPr lang="en-GB" sz="1400" dirty="0">
              <a:latin typeface="+mn-lt"/>
            </a:endParaRPr>
          </a:p>
          <a:p>
            <a:r>
              <a:rPr lang="en-GB" sz="1400" dirty="0" smtClean="0">
                <a:latin typeface="+mn-lt"/>
              </a:rPr>
              <a:t>The smallest element of data storage on a computer is a bit, it can be two things, a zero or a one.</a:t>
            </a:r>
          </a:p>
          <a:p>
            <a:endParaRPr lang="en-GB" sz="1400" dirty="0">
              <a:latin typeface="+mn-lt"/>
            </a:endParaRPr>
          </a:p>
          <a:p>
            <a:r>
              <a:rPr lang="en-GB" sz="1400" dirty="0" smtClean="0">
                <a:latin typeface="+mn-lt"/>
              </a:rPr>
              <a:t>Eight bits combine to produce a byte. If each bit in a byte can be either a zero or a one then a bit can represent: </a:t>
            </a:r>
          </a:p>
          <a:p>
            <a:endParaRPr lang="en-GB" sz="1400" dirty="0">
              <a:latin typeface="+mn-lt"/>
            </a:endParaRPr>
          </a:p>
          <a:p>
            <a:pPr algn="ctr"/>
            <a:r>
              <a:rPr lang="en-GB" sz="1400" dirty="0" smtClean="0">
                <a:latin typeface="+mn-lt"/>
              </a:rPr>
              <a:t>2 x 2 x 2 x 2 x 2 x 2 x 2 x 2 = 2</a:t>
            </a:r>
            <a:r>
              <a:rPr lang="en-GB" sz="1400" baseline="30000" dirty="0" smtClean="0">
                <a:latin typeface="+mn-lt"/>
              </a:rPr>
              <a:t>8</a:t>
            </a:r>
            <a:r>
              <a:rPr lang="en-GB" sz="1400" dirty="0" smtClean="0">
                <a:latin typeface="+mn-lt"/>
              </a:rPr>
              <a:t> = 256</a:t>
            </a:r>
          </a:p>
          <a:p>
            <a:pPr algn="ctr"/>
            <a:endParaRPr lang="en-GB" sz="1400" dirty="0">
              <a:latin typeface="+mn-lt"/>
            </a:endParaRPr>
          </a:p>
          <a:p>
            <a:r>
              <a:rPr lang="en-GB" sz="1400" dirty="0">
                <a:latin typeface="+mn-lt"/>
              </a:rPr>
              <a:t>u</a:t>
            </a:r>
            <a:r>
              <a:rPr lang="en-GB" sz="1400" dirty="0" smtClean="0">
                <a:latin typeface="+mn-lt"/>
              </a:rPr>
              <a:t>nique “things”. For example these “things” could be the numbers from -128 to 127.</a:t>
            </a:r>
          </a:p>
          <a:p>
            <a:endParaRPr lang="en-GB" sz="1400" dirty="0">
              <a:latin typeface="+mn-lt"/>
            </a:endParaRPr>
          </a:p>
          <a:p>
            <a:r>
              <a:rPr lang="en-GB" sz="1400" dirty="0" smtClean="0">
                <a:latin typeface="+mn-lt"/>
              </a:rPr>
              <a:t>In the C language this would be called a char variable.  </a:t>
            </a:r>
          </a:p>
        </p:txBody>
      </p:sp>
      <p:sp>
        <p:nvSpPr>
          <p:cNvPr id="5" name="TextBox 4"/>
          <p:cNvSpPr txBox="1"/>
          <p:nvPr/>
        </p:nvSpPr>
        <p:spPr>
          <a:xfrm>
            <a:off x="5940152" y="2951659"/>
            <a:ext cx="1872208" cy="1754326"/>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83750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1200329"/>
          </a:xfrm>
          <a:prstGeom prst="rect">
            <a:avLst/>
          </a:prstGeom>
        </p:spPr>
        <p:txBody>
          <a:bodyPr wrap="square">
            <a:spAutoFit/>
          </a:bodyPr>
          <a:lstStyle/>
          <a:p>
            <a:r>
              <a:rPr lang="en-GB" b="1" dirty="0">
                <a:solidFill>
                  <a:schemeClr val="bg1"/>
                </a:solidFill>
                <a:latin typeface="Arial" panose="020B0604020202020204" pitchFamily="34" charset="0"/>
              </a:rPr>
              <a:t>Variables and Constants</a:t>
            </a:r>
          </a:p>
          <a:p>
            <a:endParaRPr lang="en-GB" b="1" dirty="0">
              <a:solidFill>
                <a:schemeClr val="bg1"/>
              </a:solidFill>
              <a:latin typeface="Arial" panose="020B0604020202020204" pitchFamily="34" charset="0"/>
            </a:endParaRPr>
          </a:p>
          <a:p>
            <a:endParaRPr lang="en-GB" b="1" dirty="0">
              <a:solidFill>
                <a:schemeClr val="bg1"/>
              </a:solidFill>
              <a:latin typeface="Arial" panose="020B0604020202020204" pitchFamily="34" charset="0"/>
            </a:endParaRPr>
          </a:p>
        </p:txBody>
      </p:sp>
      <p:sp>
        <p:nvSpPr>
          <p:cNvPr id="2" name="TextBox 1"/>
          <p:cNvSpPr txBox="1"/>
          <p:nvPr/>
        </p:nvSpPr>
        <p:spPr>
          <a:xfrm>
            <a:off x="467544" y="1268760"/>
            <a:ext cx="4320480" cy="307777"/>
          </a:xfrm>
          <a:prstGeom prst="rect">
            <a:avLst/>
          </a:prstGeom>
          <a:noFill/>
        </p:spPr>
        <p:txBody>
          <a:bodyPr wrap="square" rtlCol="0">
            <a:spAutoFit/>
          </a:bodyPr>
          <a:lstStyle/>
          <a:p>
            <a:endParaRPr lang="en-GB" sz="1400" dirty="0" smtClean="0">
              <a:latin typeface="+mn-lt"/>
            </a:endParaRPr>
          </a:p>
        </p:txBody>
      </p:sp>
      <p:sp>
        <p:nvSpPr>
          <p:cNvPr id="3" name="TextBox 2"/>
          <p:cNvSpPr txBox="1"/>
          <p:nvPr/>
        </p:nvSpPr>
        <p:spPr>
          <a:xfrm>
            <a:off x="323528" y="1476648"/>
            <a:ext cx="3888432" cy="4616648"/>
          </a:xfrm>
          <a:prstGeom prst="rect">
            <a:avLst/>
          </a:prstGeom>
          <a:noFill/>
        </p:spPr>
        <p:txBody>
          <a:bodyPr wrap="square" rtlCol="0">
            <a:spAutoFit/>
          </a:bodyPr>
          <a:lstStyle/>
          <a:p>
            <a:r>
              <a:rPr lang="en-GB" sz="1400" dirty="0" smtClean="0">
                <a:latin typeface="+mn-lt"/>
              </a:rPr>
              <a:t>The C language has different </a:t>
            </a:r>
            <a:r>
              <a:rPr lang="en-GB" sz="1400" i="1" dirty="0" smtClean="0">
                <a:latin typeface="+mn-lt"/>
              </a:rPr>
              <a:t>numeric data types </a:t>
            </a:r>
            <a:r>
              <a:rPr lang="en-GB" sz="1400" dirty="0" smtClean="0">
                <a:latin typeface="+mn-lt"/>
              </a:rPr>
              <a:t>that you can use in your program depending on what type of number you need to store or manipulate.</a:t>
            </a:r>
          </a:p>
          <a:p>
            <a:endParaRPr lang="en-GB" sz="1400" dirty="0" smtClean="0">
              <a:latin typeface="+mn-lt"/>
            </a:endParaRPr>
          </a:p>
          <a:p>
            <a:r>
              <a:rPr lang="en-GB" sz="1400" dirty="0" smtClean="0">
                <a:latin typeface="+mn-lt"/>
              </a:rPr>
              <a:t>This is useful for many reasons. For example if our program only operates on small numbers   (-128 to 127) then we can use a char which takes up a single byte of memory rather than using a long integer that might take 4 bytes or 8 bytes of memory space.</a:t>
            </a:r>
          </a:p>
          <a:p>
            <a:endParaRPr lang="en-GB" sz="1400" dirty="0">
              <a:latin typeface="+mn-lt"/>
            </a:endParaRPr>
          </a:p>
          <a:p>
            <a:r>
              <a:rPr lang="en-GB" sz="1400" dirty="0" smtClean="0">
                <a:latin typeface="+mn-lt"/>
              </a:rPr>
              <a:t>Along with this we might want to work on decimal numbers. In C real numbers are stored as floating point variables, these have a fractional part. Integers are stored as integer numbers and have no fractional part. </a:t>
            </a:r>
          </a:p>
          <a:p>
            <a:endParaRPr lang="en-GB" sz="1400" dirty="0">
              <a:latin typeface="+mn-lt"/>
            </a:endParaRPr>
          </a:p>
          <a:p>
            <a:r>
              <a:rPr lang="en-GB" sz="1400" dirty="0" smtClean="0">
                <a:latin typeface="+mn-lt"/>
              </a:rPr>
              <a:t>Variables with more bytes require more computational operations to manipulate them, so this will slow your program execution down.</a:t>
            </a:r>
          </a:p>
        </p:txBody>
      </p:sp>
      <p:graphicFrame>
        <p:nvGraphicFramePr>
          <p:cNvPr id="4" name="Table 3"/>
          <p:cNvGraphicFramePr>
            <a:graphicFrameLocks noGrp="1"/>
          </p:cNvGraphicFramePr>
          <p:nvPr>
            <p:extLst>
              <p:ext uri="{D42A27DB-BD31-4B8C-83A1-F6EECF244321}">
                <p14:modId xmlns:p14="http://schemas.microsoft.com/office/powerpoint/2010/main" val="2742995337"/>
              </p:ext>
            </p:extLst>
          </p:nvPr>
        </p:nvGraphicFramePr>
        <p:xfrm>
          <a:off x="4499992" y="1834830"/>
          <a:ext cx="4320480" cy="3900283"/>
        </p:xfrm>
        <a:graphic>
          <a:graphicData uri="http://schemas.openxmlformats.org/drawingml/2006/table">
            <a:tbl>
              <a:tblPr/>
              <a:tblGrid>
                <a:gridCol w="1368152"/>
                <a:gridCol w="936104"/>
                <a:gridCol w="720080"/>
                <a:gridCol w="1296144"/>
              </a:tblGrid>
              <a:tr h="606805">
                <a:tc>
                  <a:txBody>
                    <a:bodyPr/>
                    <a:lstStyle/>
                    <a:p>
                      <a:pPr fontAlgn="t"/>
                      <a:r>
                        <a:rPr lang="en-GB" sz="1200" b="1" i="1" dirty="0" smtClean="0">
                          <a:effectLst/>
                        </a:rPr>
                        <a:t>Data </a:t>
                      </a:r>
                      <a:r>
                        <a:rPr lang="en-GB" sz="1200" b="1" i="1" dirty="0">
                          <a:effectLst/>
                        </a:rPr>
                        <a:t>Type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a:effectLst/>
                        </a:rPr>
                        <a:t>Keyword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Bytes </a:t>
                      </a:r>
                      <a:r>
                        <a:rPr lang="en-GB" sz="1200" b="1" i="1" dirty="0">
                          <a:effectLst/>
                        </a:rPr>
                        <a:t>Required</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c>
                  <a:txBody>
                    <a:bodyPr/>
                    <a:lstStyle/>
                    <a:p>
                      <a:pPr fontAlgn="t"/>
                      <a:r>
                        <a:rPr lang="en-GB" sz="1200" b="1" i="1" dirty="0" smtClean="0">
                          <a:effectLst/>
                        </a:rPr>
                        <a:t>Minimum Range</a:t>
                      </a:r>
                      <a:endParaRPr lang="en-GB" sz="1200" b="1"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accent2">
                        <a:lumMod val="20000"/>
                        <a:lumOff val="80000"/>
                      </a:schemeClr>
                    </a:solidFill>
                  </a:tcPr>
                </a:tc>
              </a:tr>
              <a:tr h="113454">
                <a:tc>
                  <a:txBody>
                    <a:bodyPr/>
                    <a:lstStyle/>
                    <a:p>
                      <a:pPr fontAlgn="t"/>
                      <a:r>
                        <a:rPr lang="en-GB" sz="1200">
                          <a:effectLst/>
                        </a:rPr>
                        <a:t>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–128 to 127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–32767 to 32767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–2,147,483,647 to 2,147,438,647</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dirty="0">
                          <a:effectLst/>
                        </a:rPr>
                        <a:t>Unsigned character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char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1</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255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short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short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2</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65535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23087">
                <a:tc>
                  <a:txBody>
                    <a:bodyPr/>
                    <a:lstStyle/>
                    <a:p>
                      <a:pPr fontAlgn="t"/>
                      <a:r>
                        <a:rPr lang="en-GB" sz="1200">
                          <a:effectLst/>
                        </a:rPr>
                        <a:t>Unsigned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277904">
                <a:tc>
                  <a:txBody>
                    <a:bodyPr/>
                    <a:lstStyle/>
                    <a:p>
                      <a:pPr fontAlgn="t"/>
                      <a:r>
                        <a:rPr lang="en-GB" sz="1200">
                          <a:effectLst/>
                        </a:rPr>
                        <a:t>Unsigned long integer</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unsigned long</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0 to 4,294,967,295</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dirty="0">
                          <a:effectLst/>
                        </a:rPr>
                        <a:t>Single-precision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float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4</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1.2E–38 to </a:t>
                      </a:r>
                      <a:r>
                        <a:rPr lang="en-GB" sz="1200" dirty="0" smtClean="0">
                          <a:effectLst/>
                        </a:rPr>
                        <a:t>3.4E38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r h="387538">
                <a:tc>
                  <a:txBody>
                    <a:bodyPr/>
                    <a:lstStyle/>
                    <a:p>
                      <a:pPr fontAlgn="t"/>
                      <a:r>
                        <a:rPr lang="en-GB" sz="1200">
                          <a:effectLst/>
                        </a:rPr>
                        <a:t>Double-precision floating-point</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double</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a:effectLst/>
                        </a:rPr>
                        <a:t>8</a:t>
                      </a: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c>
                  <a:txBody>
                    <a:bodyPr/>
                    <a:lstStyle/>
                    <a:p>
                      <a:pPr fontAlgn="t"/>
                      <a:r>
                        <a:rPr lang="en-GB" sz="1200" dirty="0">
                          <a:effectLst/>
                        </a:rPr>
                        <a:t>2.2E–308 to </a:t>
                      </a:r>
                      <a:r>
                        <a:rPr lang="en-GB" sz="1200" dirty="0" smtClean="0">
                          <a:effectLst/>
                        </a:rPr>
                        <a:t>1.8E308</a:t>
                      </a:r>
                      <a:endParaRPr lang="en-GB" sz="1200" dirty="0">
                        <a:effectLst/>
                      </a:endParaRPr>
                    </a:p>
                  </a:txBody>
                  <a:tcPr marL="2124" marR="2124" marT="2124" marB="2124">
                    <a:lnL w="5443" cap="flat" cmpd="sng" algn="ctr">
                      <a:solidFill>
                        <a:srgbClr val="999999"/>
                      </a:solidFill>
                      <a:prstDash val="solid"/>
                      <a:round/>
                      <a:headEnd type="none" w="med" len="med"/>
                      <a:tailEnd type="none" w="med" len="med"/>
                    </a:lnL>
                    <a:lnR w="5443" cap="flat" cmpd="sng" algn="ctr">
                      <a:solidFill>
                        <a:srgbClr val="999999"/>
                      </a:solidFill>
                      <a:prstDash val="solid"/>
                      <a:round/>
                      <a:headEnd type="none" w="med" len="med"/>
                      <a:tailEnd type="none" w="med" len="med"/>
                    </a:lnR>
                    <a:lnT w="5443" cap="flat" cmpd="sng" algn="ctr">
                      <a:solidFill>
                        <a:srgbClr val="999999"/>
                      </a:solidFill>
                      <a:prstDash val="solid"/>
                      <a:round/>
                      <a:headEnd type="none" w="med" len="med"/>
                      <a:tailEnd type="none" w="med" len="med"/>
                    </a:lnT>
                    <a:lnB w="5443" cap="flat" cmpd="sng" algn="ctr">
                      <a:solidFill>
                        <a:srgbClr val="999999"/>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17527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3.xml><?xml version="1.0" encoding="utf-8"?>
<ds:datastoreItem xmlns:ds="http://schemas.openxmlformats.org/officeDocument/2006/customXml" ds:itemID="{D83787E9-855B-43BD-8382-B7C63B9BC33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22434</TotalTime>
  <Words>4136</Words>
  <Application>Microsoft Office PowerPoint</Application>
  <PresentationFormat>On-screen Show (4:3)</PresentationFormat>
  <Paragraphs>976</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SimSun</vt:lpstr>
      <vt:lpstr>Arial</vt:lpstr>
      <vt:lpstr>Calibri</vt:lpstr>
      <vt:lpstr>Courier New</vt:lpstr>
      <vt:lpstr>Georgia</vt:lpstr>
      <vt:lpstr>Lucida Grande</vt:lpstr>
      <vt:lpstr>Tahoma</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482</cp:revision>
  <dcterms:created xsi:type="dcterms:W3CDTF">2017-09-12T12:30:57Z</dcterms:created>
  <dcterms:modified xsi:type="dcterms:W3CDTF">2018-05-16T14:33:41Z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