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61" r:id="rId5"/>
    <p:sldId id="42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6" r:id="rId21"/>
    <p:sldId id="475" r:id="rId22"/>
    <p:sldId id="477" r:id="rId23"/>
    <p:sldId id="439" r:id="rId24"/>
    <p:sldId id="460" r:id="rId25"/>
    <p:sldId id="440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8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Ian Bush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223628" y="3861048"/>
            <a:ext cx="66967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kern="0" dirty="0" smtClean="0">
                <a:solidFill>
                  <a:srgbClr val="000000"/>
                </a:solidFill>
              </a:rPr>
              <a:t>Lecture three: Introduction </a:t>
            </a:r>
            <a:r>
              <a:rPr lang="en-GB" sz="2400" kern="0" dirty="0">
                <a:solidFill>
                  <a:srgbClr val="000000"/>
                </a:solidFill>
              </a:rPr>
              <a:t>to Linux, compilers and build systems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in Multiple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316061"/>
          </a:xfrm>
        </p:spPr>
        <p:txBody>
          <a:bodyPr/>
          <a:lstStyle/>
          <a:p>
            <a:r>
              <a:rPr lang="en-GB" dirty="0" smtClean="0"/>
              <a:t>Note a program need not be all in one file: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4210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there are actually two phases in this process</a:t>
            </a:r>
          </a:p>
          <a:p>
            <a:r>
              <a:rPr lang="en-GB" dirty="0" smtClean="0"/>
              <a:t>We first compile each file to a corresponding </a:t>
            </a:r>
            <a:r>
              <a:rPr lang="en-GB" i="1" dirty="0" smtClean="0"/>
              <a:t>object file</a:t>
            </a:r>
            <a:endParaRPr lang="en-GB" dirty="0" smtClean="0"/>
          </a:p>
          <a:p>
            <a:pPr lvl="1"/>
            <a:r>
              <a:rPr lang="en-GB" dirty="0" smtClean="0"/>
              <a:t>Thus each source file has a corresponding object file</a:t>
            </a:r>
          </a:p>
          <a:p>
            <a:r>
              <a:rPr lang="en-GB" dirty="0" smtClean="0"/>
              <a:t>Then all the object files are </a:t>
            </a:r>
            <a:r>
              <a:rPr lang="en-GB" i="1" dirty="0" smtClean="0"/>
              <a:t>linked</a:t>
            </a:r>
            <a:r>
              <a:rPr lang="en-GB" dirty="0" smtClean="0"/>
              <a:t> together to produce the executable</a:t>
            </a:r>
          </a:p>
          <a:p>
            <a:r>
              <a:rPr lang="en-GB" dirty="0" smtClean="0"/>
              <a:t>By default both are done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GB" dirty="0" smtClean="0"/>
              <a:t> flag can be used to force only the compilation stage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4838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is this useful?</a:t>
            </a:r>
          </a:p>
          <a:p>
            <a:r>
              <a:rPr lang="en-GB" dirty="0" smtClean="0"/>
              <a:t>Let’s pretend we have a program in 100 different files</a:t>
            </a:r>
          </a:p>
          <a:p>
            <a:r>
              <a:rPr lang="en-GB" dirty="0" smtClean="0"/>
              <a:t>We now compile all those 100 files and link the resulting object files together to produce an executable</a:t>
            </a:r>
          </a:p>
          <a:p>
            <a:r>
              <a:rPr lang="en-GB" dirty="0" smtClean="0"/>
              <a:t>We now change just one of the source files</a:t>
            </a:r>
          </a:p>
          <a:p>
            <a:r>
              <a:rPr lang="en-GB" dirty="0" smtClean="0"/>
              <a:t>Without the 2 stage system we would have to recompile everything</a:t>
            </a:r>
          </a:p>
          <a:p>
            <a:r>
              <a:rPr lang="en-GB" dirty="0" smtClean="0"/>
              <a:t>But now we can just compile the one source file that has </a:t>
            </a:r>
            <a:r>
              <a:rPr lang="en-GB" dirty="0" err="1" smtClean="0"/>
              <a:t>chaned</a:t>
            </a:r>
            <a:r>
              <a:rPr lang="en-GB" dirty="0" smtClean="0"/>
              <a:t> to a new object file, and then relink that with the existing 99 old ones to produce a new executable</a:t>
            </a:r>
          </a:p>
          <a:p>
            <a:r>
              <a:rPr lang="en-GB" dirty="0" smtClean="0"/>
              <a:t>This can save a lot of time in a big program!</a:t>
            </a:r>
          </a:p>
          <a:p>
            <a:r>
              <a:rPr lang="en-GB" dirty="0" smtClean="0"/>
              <a:t>It is so useful there is a special utility called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that takes advantage of this</a:t>
            </a:r>
          </a:p>
          <a:p>
            <a:pPr lvl="1"/>
            <a:r>
              <a:rPr lang="en-GB" dirty="0" smtClean="0"/>
              <a:t>We don’t need to know much about make as we will provide the </a:t>
            </a:r>
            <a:r>
              <a:rPr lang="en-GB" dirty="0" err="1" smtClean="0"/>
              <a:t>makefiles</a:t>
            </a:r>
            <a:r>
              <a:rPr lang="en-GB" dirty="0" smtClean="0"/>
              <a:t> for all the exercises</a:t>
            </a:r>
          </a:p>
          <a:p>
            <a:pPr lvl="1"/>
            <a:r>
              <a:rPr lang="en-GB" dirty="0" smtClean="0"/>
              <a:t>We mainly need to know how to use 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54076"/>
            <a:ext cx="3760539" cy="3340397"/>
          </a:xfrm>
        </p:spPr>
        <p:txBody>
          <a:bodyPr/>
          <a:lstStyle/>
          <a:p>
            <a:r>
              <a:rPr lang="en-GB" dirty="0" smtClean="0"/>
              <a:t>Note how the </a:t>
            </a:r>
            <a:r>
              <a:rPr lang="en-GB" dirty="0" err="1" smtClean="0"/>
              <a:t>Makefile</a:t>
            </a:r>
            <a:r>
              <a:rPr lang="en-GB" dirty="0" smtClean="0"/>
              <a:t> contains a set of rules that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interprets</a:t>
            </a:r>
          </a:p>
          <a:p>
            <a:pPr lvl="1"/>
            <a:r>
              <a:rPr lang="en-GB" dirty="0" smtClean="0"/>
              <a:t>Don’t worry, we will always provide this</a:t>
            </a:r>
            <a:r>
              <a:rPr lang="en-GB" dirty="0" smtClean="0"/>
              <a:t>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Note how it also automatically works out what files need to be compiled and only compiles </a:t>
            </a:r>
            <a:r>
              <a:rPr lang="en-GB" dirty="0" smtClean="0"/>
              <a:t>them</a:t>
            </a:r>
          </a:p>
          <a:p>
            <a:endParaRPr lang="en-GB" dirty="0" smtClean="0"/>
          </a:p>
          <a:p>
            <a:r>
              <a:rPr lang="en-GB" dirty="0" smtClean="0"/>
              <a:t>Also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clean </a:t>
            </a:r>
            <a:r>
              <a:rPr lang="en-GB" dirty="0" smtClean="0"/>
              <a:t>is very common – clean up and leave the files as they were before any compilation </a:t>
            </a:r>
            <a:r>
              <a:rPr lang="en-GB" dirty="0" smtClean="0"/>
              <a:t>occurred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59043"/>
            <a:ext cx="3968778" cy="45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Arcus-b is the cluster we are running </a:t>
            </a:r>
            <a:r>
              <a:rPr lang="en-GB" dirty="0" smtClean="0"/>
              <a:t>on</a:t>
            </a:r>
          </a:p>
          <a:p>
            <a:endParaRPr lang="en-GB" dirty="0" smtClean="0"/>
          </a:p>
          <a:p>
            <a:r>
              <a:rPr lang="en-GB" dirty="0" smtClean="0"/>
              <a:t>It is the main central cluster for the University, consisting of around </a:t>
            </a:r>
            <a:r>
              <a:rPr lang="en-GB" dirty="0"/>
              <a:t>4</a:t>
            </a:r>
            <a:r>
              <a:rPr lang="en-GB" dirty="0" smtClean="0"/>
              <a:t>00 nodes, each with 16 cores and at least 64 </a:t>
            </a:r>
            <a:r>
              <a:rPr lang="en-GB" dirty="0" err="1" smtClean="0"/>
              <a:t>Gbytes</a:t>
            </a:r>
            <a:r>
              <a:rPr lang="en-GB" dirty="0" smtClean="0"/>
              <a:t> of memory</a:t>
            </a:r>
          </a:p>
          <a:p>
            <a:pPr lvl="1"/>
            <a:r>
              <a:rPr lang="en-GB" dirty="0" smtClean="0"/>
              <a:t>Remember 16 cores per node mean that the 64 </a:t>
            </a:r>
            <a:r>
              <a:rPr lang="en-GB" dirty="0" err="1" smtClean="0"/>
              <a:t>Gbytes</a:t>
            </a:r>
            <a:r>
              <a:rPr lang="en-GB" dirty="0" smtClean="0"/>
              <a:t> on a node is shared by the 16 cores</a:t>
            </a:r>
          </a:p>
          <a:p>
            <a:pPr lvl="1"/>
            <a:r>
              <a:rPr lang="en-GB" dirty="0" smtClean="0"/>
              <a:t>Important for </a:t>
            </a:r>
            <a:r>
              <a:rPr lang="en-GB" dirty="0" err="1" smtClean="0"/>
              <a:t>OpenMP</a:t>
            </a:r>
            <a:r>
              <a:rPr lang="en-GB" dirty="0" smtClean="0"/>
              <a:t> later on – </a:t>
            </a:r>
            <a:r>
              <a:rPr lang="en-GB" dirty="0" err="1" smtClean="0"/>
              <a:t>OpenMP</a:t>
            </a:r>
            <a:r>
              <a:rPr lang="en-GB" dirty="0" smtClean="0"/>
              <a:t> on arcus-b is restricted to at most 16 </a:t>
            </a:r>
            <a:r>
              <a:rPr lang="en-GB" dirty="0" smtClean="0"/>
              <a:t>cores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Important to know about for 2 reasons</a:t>
            </a:r>
          </a:p>
          <a:p>
            <a:pPr lvl="1"/>
            <a:r>
              <a:rPr lang="en-GB" dirty="0" smtClean="0"/>
              <a:t>We need to know how to manage the software environment via the module system</a:t>
            </a:r>
          </a:p>
          <a:p>
            <a:pPr lvl="1"/>
            <a:r>
              <a:rPr lang="en-GB" dirty="0" smtClean="0"/>
              <a:t>We need to know how to access those 400 nodes via the batch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 Software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27" y="1412776"/>
            <a:ext cx="8081019" cy="1468189"/>
          </a:xfrm>
        </p:spPr>
        <p:txBody>
          <a:bodyPr/>
          <a:lstStyle/>
          <a:p>
            <a:r>
              <a:rPr lang="en-GB" dirty="0" smtClean="0"/>
              <a:t>You gain access to software via the module system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en-GB" dirty="0" smtClean="0"/>
              <a:t>gives access to the software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avail </a:t>
            </a:r>
            <a:r>
              <a:rPr lang="en-GB" dirty="0" smtClean="0"/>
              <a:t>lists what is available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list </a:t>
            </a:r>
            <a:r>
              <a:rPr lang="en-GB" dirty="0" smtClean="0"/>
              <a:t>lists what is currently loaded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purge </a:t>
            </a:r>
            <a:r>
              <a:rPr lang="en-GB" dirty="0" smtClean="0"/>
              <a:t>removes everything – often useful to start from a blank sheet to avoid confusion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68960"/>
            <a:ext cx="5482977" cy="3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483475" cy="3772445"/>
          </a:xfrm>
        </p:spPr>
        <p:txBody>
          <a:bodyPr/>
          <a:lstStyle/>
          <a:p>
            <a:r>
              <a:rPr lang="en-GB" dirty="0" smtClean="0"/>
              <a:t>Like most clusters on arcus-b you don’t log onto the nodes that do the computation</a:t>
            </a:r>
          </a:p>
          <a:p>
            <a:r>
              <a:rPr lang="en-GB" dirty="0" smtClean="0"/>
              <a:t>Instead you log onto the </a:t>
            </a:r>
            <a:r>
              <a:rPr lang="en-GB" i="1" dirty="0" smtClean="0"/>
              <a:t>login</a:t>
            </a:r>
            <a:r>
              <a:rPr lang="en-GB" dirty="0" smtClean="0"/>
              <a:t> nodes and there do you editing, compiling, file managing etc.</a:t>
            </a:r>
          </a:p>
          <a:p>
            <a:r>
              <a:rPr lang="en-GB" dirty="0" smtClean="0"/>
              <a:t>And when you are ready to do the computation you send the jobs to the </a:t>
            </a:r>
            <a:r>
              <a:rPr lang="en-GB" i="1" dirty="0" smtClean="0"/>
              <a:t>compute nodes</a:t>
            </a:r>
            <a:r>
              <a:rPr lang="en-GB" dirty="0" smtClean="0"/>
              <a:t> via the batch system</a:t>
            </a:r>
          </a:p>
          <a:p>
            <a:r>
              <a:rPr lang="en-GB" dirty="0" smtClean="0"/>
              <a:t>What this means is you must specify what resources you require</a:t>
            </a:r>
          </a:p>
          <a:p>
            <a:pPr lvl="1"/>
            <a:r>
              <a:rPr lang="en-GB" dirty="0" smtClean="0"/>
              <a:t>Typically number of nodes (for us always 1) and time, possibly memory</a:t>
            </a:r>
          </a:p>
          <a:p>
            <a:r>
              <a:rPr lang="en-GB" dirty="0" smtClean="0"/>
              <a:t>And the batch system will send you job to an appropriate (set of) nodes once the resources become available</a:t>
            </a:r>
          </a:p>
          <a:p>
            <a:pPr lvl="1"/>
            <a:r>
              <a:rPr lang="en-GB" dirty="0" smtClean="0"/>
              <a:t>Remember the system is shared 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may have to wait</a:t>
            </a:r>
          </a:p>
          <a:p>
            <a:pPr lvl="1"/>
            <a:r>
              <a:rPr lang="en-GB" dirty="0" smtClean="0"/>
              <a:t>And remember these nodes are NOT connected (by default) to you screen and keyboard</a:t>
            </a:r>
          </a:p>
          <a:p>
            <a:r>
              <a:rPr lang="en-GB" dirty="0" smtClean="0"/>
              <a:t>Lots of batch systems, Arcus-b uses something called SLURM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SLURM Batch Script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6429432" cy="2603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79512" y="2492896"/>
            <a:ext cx="4752528" cy="1080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 bwMode="auto">
          <a:xfrm flipV="1">
            <a:off x="2699792" y="1694131"/>
            <a:ext cx="1224136" cy="79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23928" y="127863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Resources we need to reserve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1 node for 10 minutes</a:t>
            </a:r>
            <a:endParaRPr lang="en-GB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9512" y="3707160"/>
            <a:ext cx="4752528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9350" y="501317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Commands to run on the resources once they become available</a:t>
            </a:r>
            <a:endParaRPr lang="en-GB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3" idx="2"/>
            <a:endCxn id="14" idx="1"/>
          </p:cNvCxnSpPr>
          <p:nvPr/>
        </p:nvCxnSpPr>
        <p:spPr bwMode="auto">
          <a:xfrm>
            <a:off x="2555776" y="4715272"/>
            <a:ext cx="783574" cy="898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0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Batch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581128"/>
            <a:ext cx="7483475" cy="1348006"/>
          </a:xfrm>
        </p:spPr>
        <p:txBody>
          <a:bodyPr/>
          <a:lstStyle/>
          <a:p>
            <a:r>
              <a:rPr lang="en-GB" dirty="0" smtClean="0"/>
              <a:t>Don’t worry! We will provide the batch scripts, you just need to know 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ow to use them with </a:t>
            </a:r>
            <a:r>
              <a:rPr lang="en-GB" dirty="0" err="1" smtClean="0"/>
              <a:t>sbatch</a:t>
            </a:r>
            <a:r>
              <a:rPr lang="en-GB" dirty="0" smtClean="0"/>
              <a:t>, </a:t>
            </a:r>
            <a:r>
              <a:rPr lang="en-GB" dirty="0" err="1" smtClean="0"/>
              <a:t>squeue</a:t>
            </a:r>
            <a:r>
              <a:rPr lang="en-GB" dirty="0" smtClean="0"/>
              <a:t> and </a:t>
            </a:r>
            <a:r>
              <a:rPr lang="en-GB" dirty="0" err="1" smtClean="0"/>
              <a:t>scancel</a:t>
            </a:r>
            <a:endParaRPr lang="en-GB" dirty="0" smtClean="0"/>
          </a:p>
          <a:p>
            <a:pPr lvl="1"/>
            <a:r>
              <a:rPr lang="en-GB" dirty="0" smtClean="0"/>
              <a:t>The basics of modifying them (e.g. new commands, or longer time)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01" y="1528763"/>
            <a:ext cx="684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Much, MUCH more in the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483475" cy="1756221"/>
          </a:xfrm>
        </p:spPr>
        <p:txBody>
          <a:bodyPr/>
          <a:lstStyle/>
          <a:p>
            <a:r>
              <a:rPr lang="en-GB" dirty="0" smtClean="0"/>
              <a:t>We’ve gone </a:t>
            </a:r>
            <a:r>
              <a:rPr lang="en-GB" dirty="0" smtClean="0"/>
              <a:t>through this all very </a:t>
            </a:r>
            <a:r>
              <a:rPr lang="en-GB" dirty="0" smtClean="0"/>
              <a:t>quickly</a:t>
            </a:r>
          </a:p>
          <a:p>
            <a:endParaRPr lang="en-GB" dirty="0" smtClean="0"/>
          </a:p>
          <a:p>
            <a:r>
              <a:rPr lang="en-GB" dirty="0" smtClean="0"/>
              <a:t>Don’t worry if it’s still a bit unclear, you only really learn by doing it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 next is the practical where we will go through all this in a lot more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132856"/>
            <a:ext cx="64807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</a:t>
            </a:r>
            <a:r>
              <a:rPr lang="en-GB" sz="1600" b="1" dirty="0" smtClean="0">
                <a:latin typeface="+mn-lt"/>
              </a:rPr>
              <a:t>short</a:t>
            </a:r>
            <a:r>
              <a:rPr lang="en-GB" sz="1600" dirty="0" smtClean="0">
                <a:latin typeface="+mn-lt"/>
              </a:rPr>
              <a:t>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Compilers and </a:t>
            </a:r>
            <a:r>
              <a:rPr lang="en-GB" sz="1400" dirty="0" smtClean="0">
                <a:latin typeface="+mn-lt"/>
              </a:rPr>
              <a:t>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A little bit about Arcus-b – the machine </a:t>
            </a:r>
            <a:r>
              <a:rPr lang="en-GB" sz="1400" dirty="0" smtClean="0">
                <a:latin typeface="+mn-lt"/>
              </a:rPr>
              <a:t>that we </a:t>
            </a:r>
            <a:r>
              <a:rPr lang="en-GB" sz="1400" dirty="0" smtClean="0">
                <a:latin typeface="+mn-lt"/>
              </a:rPr>
              <a:t>will do the </a:t>
            </a:r>
            <a:r>
              <a:rPr lang="en-GB" sz="1400" dirty="0" err="1" smtClean="0">
                <a:latin typeface="+mn-lt"/>
              </a:rPr>
              <a:t>practicals</a:t>
            </a:r>
            <a:r>
              <a:rPr lang="en-GB" sz="1400" dirty="0" smtClean="0">
                <a:latin typeface="+mn-lt"/>
              </a:rPr>
              <a:t> </a:t>
            </a:r>
            <a:r>
              <a:rPr lang="en-GB" sz="1400" dirty="0" smtClean="0">
                <a:latin typeface="+mn-lt"/>
              </a:rPr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Batch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Linux is the OS most supercomputers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You interact with it via the command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There are many compilers, we will use the Gnu and Intel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Compilation is really two phases, compilation to an object file, and then linking the object files together to produce the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make utility can take advantage of this to speed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up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compilation, especially for large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Arcus-b is the cluster we will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It has 16 cores per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software environment is managed via the module 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Access to the compute nodes is via the batch system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reading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the next lecture&gt;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483475" cy="3340397"/>
          </a:xfrm>
        </p:spPr>
        <p:txBody>
          <a:bodyPr/>
          <a:lstStyle/>
          <a:p>
            <a:r>
              <a:rPr lang="en-GB" dirty="0" smtClean="0"/>
              <a:t>Linux is the operating system (OS) that the vast majority of supercomputers use</a:t>
            </a:r>
          </a:p>
          <a:p>
            <a:pPr lvl="1"/>
            <a:r>
              <a:rPr lang="en-GB" dirty="0" smtClean="0"/>
              <a:t>Derived ultimately from </a:t>
            </a:r>
            <a:r>
              <a:rPr lang="en-GB" dirty="0" smtClean="0"/>
              <a:t>Unix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smtClean="0"/>
              <a:t>us, </a:t>
            </a:r>
            <a:r>
              <a:rPr lang="en-GB" dirty="0" smtClean="0"/>
              <a:t>that controls how we interact with the machine</a:t>
            </a:r>
          </a:p>
          <a:p>
            <a:pPr lvl="1"/>
            <a:r>
              <a:rPr lang="en-GB" dirty="0" smtClean="0"/>
              <a:t>You are probably more used to Microsoft Windows or OS X on a </a:t>
            </a:r>
            <a:r>
              <a:rPr lang="en-GB" dirty="0" smtClean="0"/>
              <a:t>Mac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Windows and Macs tend to stress the graphical user interface</a:t>
            </a:r>
          </a:p>
          <a:p>
            <a:pPr lvl="1"/>
            <a:r>
              <a:rPr lang="en-GB" dirty="0" smtClean="0"/>
              <a:t>But note under the hood OS X is also derived from </a:t>
            </a:r>
            <a:r>
              <a:rPr lang="en-GB" dirty="0" smtClean="0"/>
              <a:t>Unix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While Linux does have an extensive GUI most people work at the command line</a:t>
            </a:r>
          </a:p>
          <a:p>
            <a:pPr lvl="1"/>
            <a:r>
              <a:rPr lang="en-GB" dirty="0" smtClean="0"/>
              <a:t>So instead of pointing at and clicking things you type commands in a terminal at a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onto 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483475" cy="2404293"/>
          </a:xfrm>
        </p:spPr>
        <p:txBody>
          <a:bodyPr/>
          <a:lstStyle/>
          <a:p>
            <a:r>
              <a:rPr lang="en-GB" dirty="0" smtClean="0"/>
              <a:t>You log onto a remote system using the </a:t>
            </a:r>
            <a:r>
              <a:rPr lang="en-GB" dirty="0" err="1" smtClean="0"/>
              <a:t>ssh</a:t>
            </a:r>
            <a:r>
              <a:rPr lang="en-GB" dirty="0" smtClean="0"/>
              <a:t> </a:t>
            </a:r>
            <a:r>
              <a:rPr lang="en-GB" dirty="0" smtClean="0"/>
              <a:t>command</a:t>
            </a:r>
          </a:p>
          <a:p>
            <a:endParaRPr lang="en-GB" dirty="0" smtClean="0"/>
          </a:p>
          <a:p>
            <a:r>
              <a:rPr lang="en-GB" dirty="0" smtClean="0"/>
              <a:t>We will do the </a:t>
            </a:r>
            <a:r>
              <a:rPr lang="en-GB" dirty="0" err="1" smtClean="0"/>
              <a:t>practicals</a:t>
            </a:r>
            <a:r>
              <a:rPr lang="en-GB" dirty="0" smtClean="0"/>
              <a:t> on arcus-b, the University’s central compute cluster run by </a:t>
            </a:r>
            <a:r>
              <a:rPr lang="en-GB" dirty="0" smtClean="0"/>
              <a:t>ARC</a:t>
            </a:r>
          </a:p>
          <a:p>
            <a:endParaRPr lang="en-GB" dirty="0" smtClean="0"/>
          </a:p>
          <a:p>
            <a:r>
              <a:rPr lang="en-GB" dirty="0" smtClean="0"/>
              <a:t>Here I log onto arcus-b and show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/>
              <a:t> command which lists the files in my home directory</a:t>
            </a:r>
          </a:p>
          <a:p>
            <a:pPr lvl="1"/>
            <a:r>
              <a:rPr lang="en-GB" dirty="0" smtClean="0"/>
              <a:t>Note here I am using </a:t>
            </a:r>
            <a:r>
              <a:rPr lang="en-GB" dirty="0" err="1" smtClean="0"/>
              <a:t>mobaxterm</a:t>
            </a:r>
            <a:r>
              <a:rPr lang="en-GB" dirty="0" smtClean="0"/>
              <a:t> -  the software I recommend for use on Windows systems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4005064"/>
            <a:ext cx="8568952" cy="20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– You only learn by doing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064127" cy="4391025"/>
          </a:xfrm>
        </p:spPr>
        <p:txBody>
          <a:bodyPr/>
          <a:lstStyle/>
          <a:p>
            <a:r>
              <a:rPr lang="en-GB" dirty="0" smtClean="0"/>
              <a:t>You only really learn this stuff by doing </a:t>
            </a:r>
            <a:r>
              <a:rPr lang="en-GB" dirty="0" smtClean="0"/>
              <a:t>it</a:t>
            </a:r>
          </a:p>
          <a:p>
            <a:endParaRPr lang="en-GB" dirty="0" smtClean="0"/>
          </a:p>
          <a:p>
            <a:r>
              <a:rPr lang="en-GB" dirty="0" smtClean="0"/>
              <a:t>Hence rather than go through all of numerous command in Linux there is a worksheet which will be part of the practical where you will </a:t>
            </a:r>
            <a:r>
              <a:rPr lang="en-GB" dirty="0" smtClean="0"/>
              <a:t>learn </a:t>
            </a:r>
            <a:r>
              <a:rPr lang="en-GB" dirty="0" smtClean="0"/>
              <a:t>what you </a:t>
            </a:r>
            <a:r>
              <a:rPr lang="en-GB" dirty="0" smtClean="0"/>
              <a:t>need</a:t>
            </a:r>
          </a:p>
          <a:p>
            <a:endParaRPr lang="en-GB" dirty="0" smtClean="0"/>
          </a:p>
          <a:p>
            <a:r>
              <a:rPr lang="en-GB" dirty="0" smtClean="0"/>
              <a:t>However it’s worth noting that the Unix, and hence Linux, philosophy is a bit different from that found in </a:t>
            </a:r>
            <a:r>
              <a:rPr lang="en-GB" dirty="0" smtClean="0"/>
              <a:t>Windows</a:t>
            </a:r>
          </a:p>
          <a:p>
            <a:endParaRPr lang="en-GB" dirty="0" smtClean="0"/>
          </a:p>
          <a:p>
            <a:r>
              <a:rPr lang="en-GB" dirty="0" smtClean="0"/>
              <a:t>In Unix you have a large number of relatively simple tools which can easily be chained together to do something quite complicated</a:t>
            </a:r>
          </a:p>
          <a:p>
            <a:pPr lvl="1"/>
            <a:r>
              <a:rPr lang="en-GB" dirty="0" smtClean="0"/>
              <a:t>This is flexible and can do many things, but can take a while to </a:t>
            </a:r>
            <a:r>
              <a:rPr lang="en-GB" dirty="0" smtClean="0"/>
              <a:t>learn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Under Windows you tend to have one big tool that does complicated things</a:t>
            </a:r>
          </a:p>
          <a:p>
            <a:pPr lvl="1"/>
            <a:r>
              <a:rPr lang="en-GB" dirty="0" smtClean="0"/>
              <a:t>Great and easy to use if you want to do what it can do</a:t>
            </a:r>
          </a:p>
          <a:p>
            <a:pPr lvl="1"/>
            <a:r>
              <a:rPr lang="en-GB" dirty="0" smtClean="0"/>
              <a:t>But not great once you stray outside those </a:t>
            </a:r>
            <a:r>
              <a:rPr lang="en-GB" dirty="0" smtClean="0"/>
              <a:t>bounds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Anyway, we’ll learn Linux by doing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328491" cy="4391025"/>
          </a:xfrm>
        </p:spPr>
        <p:txBody>
          <a:bodyPr/>
          <a:lstStyle/>
          <a:p>
            <a:r>
              <a:rPr lang="en-GB" dirty="0" smtClean="0"/>
              <a:t>As you learnt earlier a compiler converts a High-level language such as C into the machine code that the computer understands</a:t>
            </a:r>
          </a:p>
          <a:p>
            <a:endParaRPr lang="en-GB" dirty="0"/>
          </a:p>
          <a:p>
            <a:r>
              <a:rPr lang="en-GB" dirty="0" smtClean="0"/>
              <a:t>Let’s look a little more at that and how it works under Linux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23954"/>
            <a:ext cx="5206435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No One True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8009011" cy="4391025"/>
          </a:xfrm>
        </p:spPr>
        <p:txBody>
          <a:bodyPr/>
          <a:lstStyle/>
          <a:p>
            <a:r>
              <a:rPr lang="en-GB" dirty="0" smtClean="0"/>
              <a:t>There are many compilers available under </a:t>
            </a:r>
            <a:r>
              <a:rPr lang="en-GB" dirty="0" smtClean="0"/>
              <a:t>Linux</a:t>
            </a:r>
          </a:p>
          <a:p>
            <a:endParaRPr lang="en-GB" dirty="0" smtClean="0"/>
          </a:p>
          <a:p>
            <a:r>
              <a:rPr lang="en-GB" dirty="0" smtClean="0"/>
              <a:t>The most commonly used are</a:t>
            </a:r>
          </a:p>
          <a:p>
            <a:pPr lvl="1"/>
            <a:r>
              <a:rPr lang="en-GB" dirty="0" err="1" smtClean="0"/>
              <a:t>gcc</a:t>
            </a:r>
            <a:r>
              <a:rPr lang="en-GB" dirty="0" smtClean="0"/>
              <a:t> – The Gnu Compiler</a:t>
            </a:r>
          </a:p>
          <a:p>
            <a:pPr lvl="2"/>
            <a:r>
              <a:rPr lang="en-GB" dirty="0" smtClean="0"/>
              <a:t>Truly free, comes with every Linux</a:t>
            </a:r>
          </a:p>
          <a:p>
            <a:pPr marL="720725" lvl="2" indent="0">
              <a:buNone/>
            </a:pPr>
            <a:endParaRPr lang="en-GB" dirty="0" smtClean="0"/>
          </a:p>
          <a:p>
            <a:pPr lvl="1"/>
            <a:r>
              <a:rPr lang="en-GB" dirty="0" err="1"/>
              <a:t>i</a:t>
            </a:r>
            <a:r>
              <a:rPr lang="en-GB" dirty="0" err="1" smtClean="0"/>
              <a:t>cc</a:t>
            </a:r>
            <a:r>
              <a:rPr lang="en-GB" dirty="0" smtClean="0"/>
              <a:t> – The Intel Compiler</a:t>
            </a:r>
          </a:p>
          <a:p>
            <a:pPr lvl="2"/>
            <a:r>
              <a:rPr lang="en-GB" dirty="0" smtClean="0"/>
              <a:t>Commercial (i.e. costs money), not always available, but generally produces executables that run faster than those from the Gnu compiler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ompiler </a:t>
            </a:r>
            <a:r>
              <a:rPr lang="en-GB" dirty="0"/>
              <a:t>U</a:t>
            </a:r>
            <a:r>
              <a:rPr lang="en-GB" dirty="0" smtClean="0"/>
              <a:t>nder Linux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337" y="4725144"/>
            <a:ext cx="7483475" cy="546572"/>
          </a:xfrm>
        </p:spPr>
        <p:txBody>
          <a:bodyPr/>
          <a:lstStyle/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You should always end your C </a:t>
            </a:r>
            <a:r>
              <a:rPr lang="en-GB" dirty="0" smtClean="0"/>
              <a:t>file </a:t>
            </a:r>
            <a:r>
              <a:rPr lang="en-GB" dirty="0" smtClean="0"/>
              <a:t>names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GB" dirty="0" smtClean="0"/>
              <a:t> – confusion will occur if you do not!</a:t>
            </a:r>
          </a:p>
          <a:p>
            <a:pPr lvl="1"/>
            <a:r>
              <a:rPr lang="en-GB" dirty="0" smtClean="0"/>
              <a:t>The default name for an executable under Linux is </a:t>
            </a:r>
            <a:r>
              <a:rPr lang="en-GB" dirty="0" err="1" smtClean="0"/>
              <a:t>a.out</a:t>
            </a:r>
            <a:endParaRPr lang="en-GB" dirty="0" smtClean="0"/>
          </a:p>
          <a:p>
            <a:pPr lvl="1"/>
            <a:r>
              <a:rPr lang="en-GB" dirty="0" smtClean="0"/>
              <a:t>You run an executable by using its name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4819327" cy="2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Compilers with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5157192"/>
            <a:ext cx="7483475" cy="762596"/>
          </a:xfrm>
        </p:spPr>
        <p:txBody>
          <a:bodyPr/>
          <a:lstStyle/>
          <a:p>
            <a:r>
              <a:rPr lang="en-GB" dirty="0" smtClean="0"/>
              <a:t>Compilers can take many flags which alter how they behave</a:t>
            </a:r>
          </a:p>
          <a:p>
            <a:pPr lvl="1"/>
            <a:r>
              <a:rPr lang="en-GB" dirty="0" smtClean="0"/>
              <a:t>Here we make the executable have a more sensible name</a:t>
            </a:r>
          </a:p>
          <a:p>
            <a:pPr lvl="1"/>
            <a:r>
              <a:rPr lang="en-GB" dirty="0" smtClean="0"/>
              <a:t>In the practical we will see more examples of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56792"/>
            <a:ext cx="4559696" cy="3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3787E9-855B-43BD-8382-B7C63B9BC3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22491</TotalTime>
  <Words>1353</Words>
  <Application>Microsoft Office PowerPoint</Application>
  <PresentationFormat>On-screen Show (4:3)</PresentationFormat>
  <Paragraphs>163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Courier New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Linux</vt:lpstr>
      <vt:lpstr>Logging onto Arcus-b</vt:lpstr>
      <vt:lpstr>Computing – You only learn by doing it</vt:lpstr>
      <vt:lpstr>Using Compilers</vt:lpstr>
      <vt:lpstr>There is No One True Compiler</vt:lpstr>
      <vt:lpstr>Using A Compiler Under Linux</vt:lpstr>
      <vt:lpstr>Compilers with Flags</vt:lpstr>
      <vt:lpstr>Programs in Multiple Files</vt:lpstr>
      <vt:lpstr>Compiling and Linking</vt:lpstr>
      <vt:lpstr>Compiling and Linking</vt:lpstr>
      <vt:lpstr>Using make</vt:lpstr>
      <vt:lpstr>Arcus-b</vt:lpstr>
      <vt:lpstr>Arcus-b Software Environment</vt:lpstr>
      <vt:lpstr>Batch Systems</vt:lpstr>
      <vt:lpstr>A SLURM Batch Script</vt:lpstr>
      <vt:lpstr>Using the Batch System</vt:lpstr>
      <vt:lpstr>Much, MUCH more in the Practical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490</cp:revision>
  <dcterms:created xsi:type="dcterms:W3CDTF">2017-09-12T12:30:57Z</dcterms:created>
  <dcterms:modified xsi:type="dcterms:W3CDTF">2018-05-18T08:28:29Z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