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1"/>
  </p:notesMasterIdLst>
  <p:handoutMasterIdLst>
    <p:handoutMasterId r:id="rId42"/>
  </p:handoutMasterIdLst>
  <p:sldIdLst>
    <p:sldId id="261" r:id="rId5"/>
    <p:sldId id="428" r:id="rId6"/>
    <p:sldId id="441" r:id="rId7"/>
    <p:sldId id="461" r:id="rId8"/>
    <p:sldId id="462" r:id="rId9"/>
    <p:sldId id="468" r:id="rId10"/>
    <p:sldId id="493" r:id="rId11"/>
    <p:sldId id="480" r:id="rId12"/>
    <p:sldId id="473" r:id="rId13"/>
    <p:sldId id="494" r:id="rId14"/>
    <p:sldId id="471" r:id="rId15"/>
    <p:sldId id="483" r:id="rId16"/>
    <p:sldId id="484" r:id="rId17"/>
    <p:sldId id="481" r:id="rId18"/>
    <p:sldId id="472" r:id="rId19"/>
    <p:sldId id="489" r:id="rId20"/>
    <p:sldId id="470" r:id="rId21"/>
    <p:sldId id="496" r:id="rId22"/>
    <p:sldId id="497" r:id="rId23"/>
    <p:sldId id="485" r:id="rId24"/>
    <p:sldId id="498" r:id="rId25"/>
    <p:sldId id="486" r:id="rId26"/>
    <p:sldId id="487" r:id="rId27"/>
    <p:sldId id="488" r:id="rId28"/>
    <p:sldId id="465" r:id="rId29"/>
    <p:sldId id="499" r:id="rId30"/>
    <p:sldId id="500" r:id="rId31"/>
    <p:sldId id="467" r:id="rId32"/>
    <p:sldId id="439" r:id="rId33"/>
    <p:sldId id="460" r:id="rId34"/>
    <p:sldId id="440" r:id="rId35"/>
    <p:sldId id="475" r:id="rId36"/>
    <p:sldId id="490" r:id="rId37"/>
    <p:sldId id="491" r:id="rId38"/>
    <p:sldId id="479" r:id="rId39"/>
    <p:sldId id="476" r:id="rId4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CCFF"/>
    <a:srgbClr val="0000FF"/>
    <a:srgbClr val="C2470C"/>
    <a:srgbClr val="E2A88C"/>
    <a:srgbClr val="080808"/>
    <a:srgbClr val="0066FF"/>
    <a:srgbClr val="0033CC"/>
    <a:srgbClr val="FCEAE8"/>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2953" autoAdjust="0"/>
  </p:normalViewPr>
  <p:slideViewPr>
    <p:cSldViewPr>
      <p:cViewPr varScale="1">
        <p:scale>
          <a:sx n="121" d="100"/>
          <a:sy n="121" d="100"/>
        </p:scale>
        <p:origin x="782" y="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313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2167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399153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936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194342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1314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12993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61736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5651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6046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0138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585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593630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31679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44564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61229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02176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46476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15625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8527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5706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4398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09208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54504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3462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883139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236385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81409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75980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7615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89156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2230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5346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6140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35541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nvidia.com/cuda/index.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images.nvidia.com/content/volta-architecture/pdf/volta-architecture-whitepaper.pdf" TargetMode="External"/><Relationship Id="rId4" Type="http://schemas.openxmlformats.org/officeDocument/2006/relationships/hyperlink" Target="https://images.nvidia.com/content/pdf/tesla/whitepaper/pascal-architecture-whitepaper.pdf"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US" sz="1600" dirty="0" smtClean="0">
                <a:solidFill>
                  <a:srgbClr val="000000"/>
                </a:solidFill>
                <a:latin typeface="+mn-lt"/>
              </a:rPr>
              <a:t>Karel </a:t>
            </a:r>
            <a:r>
              <a:rPr lang="cs-CZ" sz="1600" dirty="0" smtClean="0">
                <a:solidFill>
                  <a:srgbClr val="000000"/>
                </a:solidFill>
                <a:latin typeface="+mn-lt"/>
              </a:rPr>
              <a:t>Adámek</a:t>
            </a:r>
            <a:endParaRPr lang="en-GB" sz="1600" dirty="0" smtClean="0">
              <a:solidFill>
                <a:srgbClr val="000000"/>
              </a:solidFill>
              <a:latin typeface="+mn-lt"/>
            </a:endParaRP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seven: </a:t>
            </a:r>
            <a:r>
              <a:rPr lang="en-GB" sz="2400" kern="0" dirty="0">
                <a:solidFill>
                  <a:srgbClr val="000000"/>
                </a:solidFill>
              </a:rPr>
              <a:t>An introduction to the CUDA programming language.</a:t>
            </a:r>
            <a:endParaRPr lang="en-US" sz="2400" kern="0" dirty="0" smtClean="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Linking threads (blocks) and data</a:t>
            </a:r>
            <a:endParaRPr lang="en-GB" b="1" dirty="0">
              <a:solidFill>
                <a:schemeClr val="bg1"/>
              </a:solidFill>
              <a:latin typeface="Arial" panose="020B0604020202020204" pitchFamily="34" charset="0"/>
            </a:endParaRPr>
          </a:p>
        </p:txBody>
      </p:sp>
      <p:sp>
        <p:nvSpPr>
          <p:cNvPr id="3" name="TextBox 2"/>
          <p:cNvSpPr txBox="1"/>
          <p:nvPr/>
        </p:nvSpPr>
        <p:spPr>
          <a:xfrm>
            <a:off x="2987824" y="1556792"/>
            <a:ext cx="2880320" cy="4832092"/>
          </a:xfrm>
          <a:prstGeom prst="rect">
            <a:avLst/>
          </a:prstGeom>
          <a:noFill/>
        </p:spPr>
        <p:txBody>
          <a:bodyPr wrap="square" rtlCol="0">
            <a:spAutoFit/>
          </a:bodyPr>
          <a:lstStyle/>
          <a:p>
            <a:r>
              <a:rPr lang="en-US" sz="1400" dirty="0" smtClean="0">
                <a:latin typeface="+mn-lt"/>
              </a:rPr>
              <a:t>We can launch a lots of threads, doing the same thing. But how do we point them to different data?</a:t>
            </a:r>
          </a:p>
          <a:p>
            <a:pPr marL="285750" indent="-285750">
              <a:buFont typeface="Arial" panose="020B0604020202020204" pitchFamily="34" charset="0"/>
              <a:buChar char="•"/>
            </a:pPr>
            <a:r>
              <a:rPr lang="en-US" sz="1400" dirty="0" smtClean="0">
                <a:latin typeface="+mn-lt"/>
              </a:rPr>
              <a:t>By using their coordinates in three dimensions</a:t>
            </a:r>
          </a:p>
          <a:p>
            <a:endParaRPr lang="en-US" sz="1400" dirty="0" smtClean="0">
              <a:latin typeface="+mn-lt"/>
            </a:endParaRPr>
          </a:p>
          <a:p>
            <a:pPr marL="285750" indent="-285750">
              <a:buFont typeface="Arial" panose="020B0604020202020204" pitchFamily="34" charset="0"/>
              <a:buChar char="•"/>
            </a:pPr>
            <a:r>
              <a:rPr lang="en-US" sz="1400" dirty="0" smtClean="0">
                <a:latin typeface="+mn-lt"/>
              </a:rPr>
              <a:t>Every block has three dimensional coordinate within its grid and,</a:t>
            </a:r>
          </a:p>
          <a:p>
            <a:pPr marL="285750" indent="-285750">
              <a:buFont typeface="Arial" panose="020B0604020202020204" pitchFamily="34" charset="0"/>
              <a:buChar char="•"/>
            </a:pPr>
            <a:r>
              <a:rPr lang="en-US" sz="1400" dirty="0" smtClean="0">
                <a:latin typeface="+mn-lt"/>
              </a:rPr>
              <a:t>Every thread from a block has three dimensional coordinate within that block.</a:t>
            </a:r>
          </a:p>
          <a:p>
            <a:endParaRPr lang="en-US" sz="1400" dirty="0">
              <a:latin typeface="+mn-lt"/>
            </a:endParaRPr>
          </a:p>
          <a:p>
            <a:pPr lvl="0"/>
            <a:r>
              <a:rPr lang="en-US" sz="1400" dirty="0">
                <a:solidFill>
                  <a:srgbClr val="C2470C"/>
                </a:solidFill>
                <a:latin typeface="Arial" panose="020B0604020202020204"/>
              </a:rPr>
              <a:t>Each thread has access to pre-set three dimensional variables:</a:t>
            </a: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threadIdx</a:t>
            </a:r>
            <a:endParaRPr lang="en-US" sz="1400" b="1" dirty="0">
              <a:solidFill>
                <a:srgbClr val="000000"/>
              </a:solidFill>
              <a:latin typeface="Courier New" panose="02070309020205020404" pitchFamily="49" charset="0"/>
              <a:cs typeface="Courier New" panose="02070309020205020404" pitchFamily="49" charset="0"/>
            </a:endParaRP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blockIdx</a:t>
            </a:r>
            <a:endParaRPr lang="en-US" sz="1400" b="1" dirty="0">
              <a:solidFill>
                <a:srgbClr val="000000"/>
              </a:solidFill>
              <a:latin typeface="Courier New" panose="02070309020205020404" pitchFamily="49" charset="0"/>
              <a:cs typeface="Courier New" panose="02070309020205020404" pitchFamily="49" charset="0"/>
            </a:endParaRP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blockDim</a:t>
            </a:r>
            <a:endParaRPr lang="en-US" sz="1400" b="1" dirty="0">
              <a:solidFill>
                <a:srgbClr val="000000"/>
              </a:solidFill>
              <a:latin typeface="Courier New" panose="02070309020205020404" pitchFamily="49" charset="0"/>
              <a:cs typeface="Courier New" panose="02070309020205020404" pitchFamily="49" charset="0"/>
            </a:endParaRP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gridDim</a:t>
            </a:r>
            <a:endParaRPr lang="en-US" sz="1400" b="1" dirty="0">
              <a:solidFill>
                <a:srgbClr val="000000"/>
              </a:solidFill>
              <a:latin typeface="Courier New" panose="02070309020205020404" pitchFamily="49" charset="0"/>
              <a:cs typeface="Courier New" panose="02070309020205020404" pitchFamily="49" charset="0"/>
            </a:endParaRPr>
          </a:p>
          <a:p>
            <a:pPr lvl="0"/>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Using these we can assign work for each thread</a:t>
            </a:r>
            <a:r>
              <a:rPr lang="en-US" sz="1400" dirty="0" smtClean="0">
                <a:solidFill>
                  <a:srgbClr val="C2470C"/>
                </a:solidFill>
                <a:latin typeface="Arial" panose="020B0604020202020204"/>
              </a:rPr>
              <a:t>.</a:t>
            </a:r>
            <a:endParaRPr lang="en-GB" sz="1400" dirty="0">
              <a:solidFill>
                <a:srgbClr val="C2470C"/>
              </a:solidFill>
              <a:latin typeface="Arial" panose="020B0604020202020204"/>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66" y="1489616"/>
            <a:ext cx="1465538" cy="19697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544577"/>
            <a:ext cx="2664296" cy="2696551"/>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15808" r="16679" b="978"/>
          <a:stretch/>
        </p:blipFill>
        <p:spPr>
          <a:xfrm>
            <a:off x="6516216" y="1822818"/>
            <a:ext cx="1800200" cy="2291164"/>
          </a:xfrm>
          <a:prstGeom prst="rect">
            <a:avLst/>
          </a:prstGeom>
        </p:spPr>
      </p:pic>
      <p:sp>
        <p:nvSpPr>
          <p:cNvPr id="11" name="TextBox 10"/>
          <p:cNvSpPr txBox="1"/>
          <p:nvPr/>
        </p:nvSpPr>
        <p:spPr>
          <a:xfrm>
            <a:off x="6552220" y="1446167"/>
            <a:ext cx="2880320" cy="307777"/>
          </a:xfrm>
          <a:prstGeom prst="rect">
            <a:avLst/>
          </a:prstGeom>
          <a:noFill/>
        </p:spPr>
        <p:txBody>
          <a:bodyPr wrap="square" rtlCol="0">
            <a:spAutoFit/>
          </a:bodyPr>
          <a:lstStyle/>
          <a:p>
            <a:r>
              <a:rPr lang="en-US" sz="1400" dirty="0" smtClean="0">
                <a:latin typeface="+mn-lt"/>
              </a:rPr>
              <a:t>Example of a grid</a:t>
            </a:r>
          </a:p>
        </p:txBody>
      </p:sp>
      <p:sp>
        <p:nvSpPr>
          <p:cNvPr id="12" name="TextBox 11"/>
          <p:cNvSpPr txBox="1"/>
          <p:nvPr/>
        </p:nvSpPr>
        <p:spPr>
          <a:xfrm>
            <a:off x="6228184" y="4221087"/>
            <a:ext cx="2808312" cy="1938992"/>
          </a:xfrm>
          <a:prstGeom prst="rect">
            <a:avLst/>
          </a:prstGeom>
          <a:noFill/>
        </p:spPr>
        <p:txBody>
          <a:bodyPr wrap="square" rtlCol="0">
            <a:spAutoFit/>
          </a:bodyPr>
          <a:lstStyle/>
          <a:p>
            <a:r>
              <a:rPr lang="pt-BR" sz="1000" dirty="0" smtClean="0">
                <a:solidFill>
                  <a:srgbClr val="C2470C"/>
                </a:solidFill>
                <a:latin typeface="+mn-lt"/>
                <a:ea typeface="SimSun" panose="02010600030101010101" pitchFamily="2" charset="-122"/>
                <a:cs typeface="Courier New" panose="02070309020205020404" pitchFamily="49" charset="0"/>
              </a:rPr>
              <a:t>Values of preset variable for this thread are:</a:t>
            </a:r>
          </a:p>
          <a:p>
            <a:r>
              <a:rPr lang="pt-BR" sz="1000" dirty="0" smtClean="0">
                <a:solidFill>
                  <a:srgbClr val="C2470C"/>
                </a:solidFill>
                <a:latin typeface="+mn-lt"/>
                <a:ea typeface="SimSun" panose="02010600030101010101" pitchFamily="2" charset="-122"/>
                <a:cs typeface="Courier New" panose="02070309020205020404" pitchFamily="49" charset="0"/>
              </a:rPr>
              <a:t>threadIdx.x = 2</a:t>
            </a:r>
          </a:p>
          <a:p>
            <a:r>
              <a:rPr lang="pt-BR" sz="1000" dirty="0" smtClean="0">
                <a:solidFill>
                  <a:srgbClr val="C2470C"/>
                </a:solidFill>
                <a:latin typeface="+mn-lt"/>
                <a:ea typeface="SimSun" panose="02010600030101010101" pitchFamily="2" charset="-122"/>
                <a:cs typeface="Courier New" panose="02070309020205020404" pitchFamily="49" charset="0"/>
              </a:rPr>
              <a:t>threadIdx.y = 1</a:t>
            </a:r>
          </a:p>
          <a:p>
            <a:r>
              <a:rPr lang="pt-BR" sz="1000" dirty="0" smtClean="0">
                <a:solidFill>
                  <a:srgbClr val="C2470C"/>
                </a:solidFill>
                <a:latin typeface="+mn-lt"/>
                <a:ea typeface="SimSun" panose="02010600030101010101" pitchFamily="2" charset="-122"/>
                <a:cs typeface="Courier New" panose="02070309020205020404" pitchFamily="49" charset="0"/>
              </a:rPr>
              <a:t>threadIdx.z = 0</a:t>
            </a:r>
          </a:p>
          <a:p>
            <a:endParaRPr lang="pt-BR" sz="1000" dirty="0" smtClean="0">
              <a:solidFill>
                <a:srgbClr val="C2470C"/>
              </a:solidFill>
              <a:latin typeface="+mn-lt"/>
              <a:ea typeface="SimSun" panose="02010600030101010101" pitchFamily="2" charset="-122"/>
              <a:cs typeface="Courier New" panose="02070309020205020404" pitchFamily="49" charset="0"/>
            </a:endParaRPr>
          </a:p>
          <a:p>
            <a:r>
              <a:rPr lang="pt-BR" sz="1000" dirty="0" smtClean="0">
                <a:solidFill>
                  <a:srgbClr val="C2470C"/>
                </a:solidFill>
                <a:latin typeface="+mn-lt"/>
                <a:ea typeface="SimSun" panose="02010600030101010101" pitchFamily="2" charset="-122"/>
                <a:cs typeface="Courier New" panose="02070309020205020404" pitchFamily="49" charset="0"/>
              </a:rPr>
              <a:t>blockDim.x  = 4</a:t>
            </a:r>
          </a:p>
          <a:p>
            <a:r>
              <a:rPr lang="pt-BR" sz="1000" dirty="0" smtClean="0">
                <a:solidFill>
                  <a:srgbClr val="C2470C"/>
                </a:solidFill>
                <a:latin typeface="+mn-lt"/>
                <a:ea typeface="SimSun" panose="02010600030101010101" pitchFamily="2" charset="-122"/>
                <a:cs typeface="Courier New" panose="02070309020205020404" pitchFamily="49" charset="0"/>
              </a:rPr>
              <a:t>blockDim.y  = 3</a:t>
            </a:r>
          </a:p>
          <a:p>
            <a:r>
              <a:rPr lang="pt-BR" sz="1000" dirty="0" smtClean="0">
                <a:solidFill>
                  <a:srgbClr val="C2470C"/>
                </a:solidFill>
                <a:latin typeface="+mn-lt"/>
                <a:ea typeface="SimSun" panose="02010600030101010101" pitchFamily="2" charset="-122"/>
                <a:cs typeface="Courier New" panose="02070309020205020404" pitchFamily="49" charset="0"/>
              </a:rPr>
              <a:t>blockDim.z  = 1</a:t>
            </a:r>
          </a:p>
          <a:p>
            <a:endParaRPr lang="pt-BR" sz="1000" dirty="0" smtClean="0">
              <a:solidFill>
                <a:srgbClr val="C2470C"/>
              </a:solidFill>
              <a:latin typeface="+mn-lt"/>
              <a:ea typeface="SimSun" panose="02010600030101010101" pitchFamily="2" charset="-122"/>
              <a:cs typeface="Courier New" panose="02070309020205020404" pitchFamily="49" charset="0"/>
            </a:endParaRPr>
          </a:p>
          <a:p>
            <a:r>
              <a:rPr lang="pt-BR" sz="1000" dirty="0" smtClean="0">
                <a:solidFill>
                  <a:srgbClr val="C2470C"/>
                </a:solidFill>
                <a:latin typeface="+mn-lt"/>
                <a:ea typeface="SimSun" panose="02010600030101010101" pitchFamily="2" charset="-122"/>
                <a:cs typeface="Courier New" panose="02070309020205020404" pitchFamily="49" charset="0"/>
              </a:rPr>
              <a:t>gridDim.x = 3</a:t>
            </a:r>
          </a:p>
          <a:p>
            <a:r>
              <a:rPr lang="pt-BR" sz="1000" dirty="0" smtClean="0">
                <a:solidFill>
                  <a:srgbClr val="C2470C"/>
                </a:solidFill>
                <a:latin typeface="+mn-lt"/>
                <a:ea typeface="SimSun" panose="02010600030101010101" pitchFamily="2" charset="-122"/>
                <a:cs typeface="Courier New" panose="02070309020205020404" pitchFamily="49" charset="0"/>
              </a:rPr>
              <a:t>gridDim.y = 2</a:t>
            </a:r>
          </a:p>
          <a:p>
            <a:r>
              <a:rPr lang="pt-BR" sz="1000" dirty="0" smtClean="0">
                <a:solidFill>
                  <a:srgbClr val="C2470C"/>
                </a:solidFill>
                <a:latin typeface="+mn-lt"/>
                <a:ea typeface="SimSun" panose="02010600030101010101" pitchFamily="2" charset="-122"/>
                <a:cs typeface="Courier New" panose="02070309020205020404" pitchFamily="49" charset="0"/>
              </a:rPr>
              <a:t>gridDim.z = 1</a:t>
            </a:r>
          </a:p>
        </p:txBody>
      </p:sp>
      <p:cxnSp>
        <p:nvCxnSpPr>
          <p:cNvPr id="14" name="Straight Arrow Connector 13"/>
          <p:cNvCxnSpPr/>
          <p:nvPr/>
        </p:nvCxnSpPr>
        <p:spPr bwMode="auto">
          <a:xfrm flipH="1" flipV="1">
            <a:off x="7668344" y="3573016"/>
            <a:ext cx="648072" cy="648071"/>
          </a:xfrm>
          <a:prstGeom prst="straightConnector1">
            <a:avLst/>
          </a:prstGeom>
          <a:solidFill>
            <a:schemeClr val="accent1"/>
          </a:solidFill>
          <a:ln w="635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82890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Mapping grid onto hardware</a:t>
            </a:r>
            <a:endParaRPr lang="en-GB" b="1" dirty="0">
              <a:solidFill>
                <a:schemeClr val="bg1"/>
              </a:solidFill>
              <a:latin typeface="Arial" panose="020B0604020202020204" pitchFamily="34" charset="0"/>
            </a:endParaRPr>
          </a:p>
        </p:txBody>
      </p:sp>
      <p:sp>
        <p:nvSpPr>
          <p:cNvPr id="3" name="TextBox 2"/>
          <p:cNvSpPr txBox="1"/>
          <p:nvPr/>
        </p:nvSpPr>
        <p:spPr>
          <a:xfrm>
            <a:off x="539552" y="1484784"/>
            <a:ext cx="3816424" cy="4832092"/>
          </a:xfrm>
          <a:prstGeom prst="rect">
            <a:avLst/>
          </a:prstGeom>
          <a:noFill/>
        </p:spPr>
        <p:txBody>
          <a:bodyPr wrap="square" rtlCol="0">
            <a:spAutoFit/>
          </a:bodyPr>
          <a:lstStyle/>
          <a:p>
            <a:r>
              <a:rPr lang="en-US" sz="1400" b="1" dirty="0" smtClean="0">
                <a:latin typeface="+mn-lt"/>
              </a:rPr>
              <a:t>Grid is an abstraction.</a:t>
            </a:r>
            <a:r>
              <a:rPr lang="en-US" sz="1400" dirty="0" smtClean="0">
                <a:latin typeface="+mn-lt"/>
              </a:rPr>
              <a:t> We cannot control what is executed where on a hardware level. </a:t>
            </a:r>
            <a:endParaRPr lang="en-GB" sz="1400" b="1" dirty="0" smtClean="0">
              <a:latin typeface="+mn-lt"/>
            </a:endParaRPr>
          </a:p>
          <a:p>
            <a:endParaRPr lang="en-GB" sz="1400" b="1" dirty="0">
              <a:latin typeface="+mn-lt"/>
            </a:endParaRPr>
          </a:p>
          <a:p>
            <a:r>
              <a:rPr lang="en-GB" sz="1400" b="1" dirty="0" smtClean="0">
                <a:latin typeface="+mn-lt"/>
              </a:rPr>
              <a:t>Threads:</a:t>
            </a:r>
          </a:p>
          <a:p>
            <a:pPr marL="285750" indent="-285750">
              <a:buFont typeface="Arial" panose="020B0604020202020204" pitchFamily="34" charset="0"/>
              <a:buChar char="•"/>
            </a:pPr>
            <a:r>
              <a:rPr lang="en-US" sz="1400" dirty="0" smtClean="0">
                <a:latin typeface="+mn-lt"/>
              </a:rPr>
              <a:t>Threads are executed in groups of 32 called warps. (SIMD units have 32 lanes)</a:t>
            </a:r>
          </a:p>
          <a:p>
            <a:pPr marL="285750" indent="-285750">
              <a:buFont typeface="Arial" panose="020B0604020202020204" pitchFamily="34" charset="0"/>
              <a:buChar char="•"/>
            </a:pPr>
            <a:r>
              <a:rPr lang="en-US" sz="1400" dirty="0" smtClean="0">
                <a:latin typeface="+mn-lt"/>
              </a:rPr>
              <a:t>Only threads from the same block can cooperate with each other efficiently.</a:t>
            </a:r>
          </a:p>
          <a:p>
            <a:endParaRPr lang="en-US" sz="1400" b="1" dirty="0" smtClean="0">
              <a:latin typeface="+mn-lt"/>
            </a:endParaRPr>
          </a:p>
          <a:p>
            <a:r>
              <a:rPr lang="en-US" sz="1400" b="1" dirty="0" smtClean="0">
                <a:latin typeface="+mn-lt"/>
              </a:rPr>
              <a:t>Blocks:</a:t>
            </a:r>
          </a:p>
          <a:p>
            <a:pPr marL="285750" indent="-285750">
              <a:buFont typeface="Arial" panose="020B0604020202020204" pitchFamily="34" charset="0"/>
              <a:buChar char="•"/>
            </a:pPr>
            <a:r>
              <a:rPr lang="en-US" sz="1400" dirty="0" smtClean="0">
                <a:latin typeface="+mn-lt"/>
              </a:rPr>
              <a:t>A single block execute on a single SM, blocks do not migrate.</a:t>
            </a:r>
          </a:p>
          <a:p>
            <a:pPr marL="285750" indent="-285750">
              <a:buFont typeface="Arial" panose="020B0604020202020204" pitchFamily="34" charset="0"/>
              <a:buChar char="•"/>
            </a:pPr>
            <a:r>
              <a:rPr lang="en-US" sz="1400" dirty="0" smtClean="0">
                <a:latin typeface="+mn-lt"/>
              </a:rPr>
              <a:t>All concurrently running blocks on the same SM share its resources. Utilization of these resources is summarized in occupancy.</a:t>
            </a:r>
          </a:p>
          <a:p>
            <a:pPr marL="285750" indent="-285750">
              <a:buFont typeface="Arial" panose="020B0604020202020204" pitchFamily="34" charset="0"/>
              <a:buChar char="•"/>
            </a:pPr>
            <a:r>
              <a:rPr lang="en-US" sz="1400" dirty="0">
                <a:solidFill>
                  <a:srgbClr val="C2470C"/>
                </a:solidFill>
                <a:latin typeface="Arial" panose="020B0604020202020204"/>
              </a:rPr>
              <a:t>GPU is based on latency hiding, in order to hide threads/blocks which are waiting for resources GPU needs a lot of them lined up. Spawn as many threads/blocks as possible.</a:t>
            </a:r>
            <a:endParaRPr lang="en-GB" sz="1400" dirty="0">
              <a:solidFill>
                <a:srgbClr val="C2470C"/>
              </a:solidFill>
              <a:latin typeface="Arial" panose="020B0604020202020204"/>
            </a:endParaRPr>
          </a:p>
          <a:p>
            <a:endParaRPr lang="en-GB" sz="1400" dirty="0" smtClean="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284833"/>
            <a:ext cx="4244682" cy="25202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3883511"/>
            <a:ext cx="2845012" cy="2217921"/>
          </a:xfrm>
          <a:prstGeom prst="rect">
            <a:avLst/>
          </a:prstGeom>
        </p:spPr>
      </p:pic>
      <p:sp>
        <p:nvSpPr>
          <p:cNvPr id="8" name="TextBox 7"/>
          <p:cNvSpPr txBox="1"/>
          <p:nvPr/>
        </p:nvSpPr>
        <p:spPr>
          <a:xfrm>
            <a:off x="7475670" y="4299973"/>
            <a:ext cx="1634843" cy="1384995"/>
          </a:xfrm>
          <a:prstGeom prst="rect">
            <a:avLst/>
          </a:prstGeom>
          <a:noFill/>
        </p:spPr>
        <p:txBody>
          <a:bodyPr wrap="square" rtlCol="0">
            <a:spAutoFit/>
          </a:bodyPr>
          <a:lstStyle/>
          <a:p>
            <a:r>
              <a:rPr lang="en-US" sz="1400" dirty="0" smtClean="0">
                <a:latin typeface="+mn-lt"/>
              </a:rPr>
              <a:t>How blocks are mapped to SMs is not decided by us. </a:t>
            </a:r>
            <a:r>
              <a:rPr lang="en-US" sz="1400" dirty="0">
                <a:latin typeface="+mn-lt"/>
              </a:rPr>
              <a:t>This also ensures scalability across different GPUs.</a:t>
            </a:r>
            <a:endParaRPr lang="en-GB" sz="1400" dirty="0" smtClean="0">
              <a:latin typeface="+mn-lt"/>
            </a:endParaRPr>
          </a:p>
        </p:txBody>
      </p:sp>
    </p:spTree>
    <p:extLst>
      <p:ext uri="{BB962C8B-B14F-4D97-AF65-F5344CB8AC3E}">
        <p14:creationId xmlns:p14="http://schemas.microsoft.com/office/powerpoint/2010/main" val="3841075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CUDA kernel - definition</a:t>
            </a:r>
            <a:endParaRPr lang="en-GB" b="1" dirty="0">
              <a:solidFill>
                <a:schemeClr val="bg1"/>
              </a:solidFill>
              <a:latin typeface="Arial" panose="020B0604020202020204" pitchFamily="34" charset="0"/>
            </a:endParaRPr>
          </a:p>
        </p:txBody>
      </p:sp>
      <p:sp>
        <p:nvSpPr>
          <p:cNvPr id="3" name="TextBox 2"/>
          <p:cNvSpPr txBox="1"/>
          <p:nvPr/>
        </p:nvSpPr>
        <p:spPr>
          <a:xfrm>
            <a:off x="467544" y="1484784"/>
            <a:ext cx="3960440" cy="4832092"/>
          </a:xfrm>
          <a:prstGeom prst="rect">
            <a:avLst/>
          </a:prstGeom>
          <a:noFill/>
        </p:spPr>
        <p:txBody>
          <a:bodyPr wrap="square" rtlCol="0">
            <a:spAutoFit/>
          </a:bodyPr>
          <a:lstStyle/>
          <a:p>
            <a:r>
              <a:rPr lang="en-GB" sz="1400" dirty="0">
                <a:latin typeface="+mn-lt"/>
              </a:rPr>
              <a:t>CUDA kernel is C-like function, that </a:t>
            </a:r>
            <a:r>
              <a:rPr lang="en-GB" sz="1400" dirty="0" smtClean="0">
                <a:latin typeface="+mn-lt"/>
              </a:rPr>
              <a:t>is, when called, its executed on many threads </a:t>
            </a:r>
            <a:r>
              <a:rPr lang="en-GB" sz="1400" dirty="0">
                <a:latin typeface="+mn-lt"/>
              </a:rPr>
              <a:t>in parallel</a:t>
            </a:r>
            <a:r>
              <a:rPr lang="en-GB" sz="1400" dirty="0" smtClean="0">
                <a:latin typeface="+mn-lt"/>
              </a:rPr>
              <a:t>.</a:t>
            </a:r>
          </a:p>
          <a:p>
            <a:endParaRPr lang="en-US" sz="1400" dirty="0" smtClean="0">
              <a:latin typeface="+mn-lt"/>
            </a:endParaRPr>
          </a:p>
          <a:p>
            <a:r>
              <a:rPr lang="en-GB" sz="1400" dirty="0">
                <a:latin typeface="+mn-lt"/>
              </a:rPr>
              <a:t>Kernel is defined by </a:t>
            </a:r>
            <a:r>
              <a:rPr lang="en-GB" sz="1400" b="1" dirty="0">
                <a:solidFill>
                  <a:srgbClr val="000000"/>
                </a:solidFill>
                <a:latin typeface="Courier New" panose="02070309020205020404" pitchFamily="49" charset="0"/>
                <a:cs typeface="Courier New" panose="02070309020205020404" pitchFamily="49" charset="0"/>
              </a:rPr>
              <a:t>__global__ </a:t>
            </a:r>
            <a:r>
              <a:rPr lang="en-GB" sz="1400" dirty="0">
                <a:latin typeface="+mn-lt"/>
              </a:rPr>
              <a:t>declaration specifier. Kernel </a:t>
            </a:r>
            <a:r>
              <a:rPr lang="en-GB" sz="1400" dirty="0" smtClean="0">
                <a:latin typeface="+mn-lt"/>
              </a:rPr>
              <a:t>is </a:t>
            </a:r>
            <a:r>
              <a:rPr lang="en-GB" sz="1400" dirty="0">
                <a:latin typeface="+mn-lt"/>
              </a:rPr>
              <a:t>executed by each </a:t>
            </a:r>
            <a:r>
              <a:rPr lang="en-GB" sz="1400" dirty="0" smtClean="0">
                <a:latin typeface="+mn-lt"/>
              </a:rPr>
              <a:t>thread from </a:t>
            </a:r>
            <a:r>
              <a:rPr lang="en-GB" sz="1400" dirty="0">
                <a:latin typeface="+mn-lt"/>
              </a:rPr>
              <a:t>CUDA </a:t>
            </a:r>
            <a:r>
              <a:rPr lang="en-GB" sz="1400" dirty="0" smtClean="0">
                <a:latin typeface="+mn-lt"/>
              </a:rPr>
              <a:t>grid </a:t>
            </a:r>
            <a:r>
              <a:rPr lang="en-GB" sz="1400" dirty="0">
                <a:latin typeface="+mn-lt"/>
              </a:rPr>
              <a:t>in </a:t>
            </a:r>
            <a:r>
              <a:rPr lang="en-GB" sz="1400" dirty="0" smtClean="0">
                <a:latin typeface="+mn-lt"/>
              </a:rPr>
              <a:t>parallel. </a:t>
            </a:r>
          </a:p>
          <a:p>
            <a:endParaRPr lang="en-GB" sz="1400" dirty="0">
              <a:latin typeface="+mn-lt"/>
            </a:endParaRPr>
          </a:p>
          <a:p>
            <a:r>
              <a:rPr lang="en-US" sz="1400" dirty="0" smtClean="0">
                <a:latin typeface="+mn-lt"/>
              </a:rPr>
              <a:t>Kernel must return </a:t>
            </a:r>
            <a:r>
              <a:rPr lang="en-US" sz="1400" b="1" dirty="0" smtClean="0">
                <a:solidFill>
                  <a:srgbClr val="66CCFF"/>
                </a:solidFill>
                <a:latin typeface="Courier New" panose="02070309020205020404" pitchFamily="49" charset="0"/>
                <a:cs typeface="Courier New" panose="02070309020205020404" pitchFamily="49" charset="0"/>
              </a:rPr>
              <a:t>void</a:t>
            </a:r>
            <a:r>
              <a:rPr lang="en-US" sz="1400" dirty="0" smtClean="0">
                <a:latin typeface="+mn-lt"/>
              </a:rPr>
              <a:t>. Kernel cannot communicate with host directly, only through device memory.</a:t>
            </a:r>
          </a:p>
          <a:p>
            <a:endParaRPr lang="en-US" sz="1400" dirty="0">
              <a:latin typeface="+mn-lt"/>
            </a:endParaRPr>
          </a:p>
          <a:p>
            <a:r>
              <a:rPr lang="en-US" sz="1400" dirty="0" smtClean="0">
                <a:latin typeface="+mn-lt"/>
              </a:rPr>
              <a:t>Kernel is written from a point of view of a single thread, i.e. like serial code on CPU. However threads can access shared resources with all dangers that it entails in a parallel environment.</a:t>
            </a:r>
          </a:p>
          <a:p>
            <a:endParaRPr lang="en-US" sz="1400" dirty="0">
              <a:latin typeface="+mn-lt"/>
            </a:endParaRPr>
          </a:p>
          <a:p>
            <a:r>
              <a:rPr lang="en-US" sz="1400" dirty="0" smtClean="0">
                <a:latin typeface="+mn-lt"/>
              </a:rPr>
              <a:t>Kernel can call function which are executed on the device.</a:t>
            </a:r>
          </a:p>
          <a:p>
            <a:endParaRPr lang="en-US" sz="1400" dirty="0">
              <a:latin typeface="+mn-lt"/>
            </a:endParaRPr>
          </a:p>
          <a:p>
            <a:r>
              <a:rPr lang="en-GB" sz="1400" dirty="0">
                <a:latin typeface="+mn-lt"/>
              </a:rPr>
              <a:t>Grid for given kernel  is specified by </a:t>
            </a:r>
            <a:r>
              <a:rPr lang="en-GB" sz="1400" b="1" dirty="0">
                <a:solidFill>
                  <a:srgbClr val="000000"/>
                </a:solidFill>
                <a:latin typeface="Courier New" panose="02070309020205020404" pitchFamily="49" charset="0"/>
                <a:cs typeface="Courier New" panose="02070309020205020404" pitchFamily="49" charset="0"/>
              </a:rPr>
              <a:t>&lt;&lt;&lt;...&gt;&gt;&gt;</a:t>
            </a:r>
            <a:r>
              <a:rPr lang="en-GB" sz="1400" dirty="0"/>
              <a:t> </a:t>
            </a:r>
            <a:r>
              <a:rPr lang="en-GB" sz="1400" dirty="0">
                <a:latin typeface="+mn-lt"/>
              </a:rPr>
              <a:t>execution configuration syntax.</a:t>
            </a:r>
          </a:p>
          <a:p>
            <a:endParaRPr lang="en-GB" sz="1400" dirty="0">
              <a:latin typeface="+mn-lt"/>
            </a:endParaRPr>
          </a:p>
        </p:txBody>
      </p:sp>
      <p:sp>
        <p:nvSpPr>
          <p:cNvPr id="6" name="TextBox 5"/>
          <p:cNvSpPr txBox="1"/>
          <p:nvPr/>
        </p:nvSpPr>
        <p:spPr>
          <a:xfrm>
            <a:off x="4860032" y="1634979"/>
            <a:ext cx="4104456" cy="4093428"/>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my_kernel(args){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variable local to the thread</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C-like syntax</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sqrt = sqrt(2);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special functions</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B;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math</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for vector addition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44218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CUDA kernel - execution</a:t>
            </a:r>
            <a:endParaRPr lang="en-GB" b="1" dirty="0">
              <a:solidFill>
                <a:schemeClr val="bg1"/>
              </a:solidFill>
              <a:latin typeface="Arial" panose="020B0604020202020204" pitchFamily="34" charset="0"/>
            </a:endParaRPr>
          </a:p>
        </p:txBody>
      </p:sp>
      <p:sp>
        <p:nvSpPr>
          <p:cNvPr id="6" name="TextBox 5"/>
          <p:cNvSpPr txBox="1"/>
          <p:nvPr/>
        </p:nvSpPr>
        <p:spPr>
          <a:xfrm>
            <a:off x="4644008" y="1412776"/>
            <a:ext cx="4104456" cy="5170646"/>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for vector addition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d_B</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index = ...;</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 d_A[index] + d_B[index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Example of simplest configuration (using int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instead of dim3 and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omitting optional parameters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nBlocks = 1;</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 = 100;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Vector_add&lt;&lt;&lt;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nBlocks, nThreads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&gt;&gt;&gt;(d_C, d_A, d_B);</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2D configuration, omitting optional</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parameters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Gd(2, 2, 1);</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//unused dimension is set to 1</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Bd(32, 4, 1);</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Vector_add&lt;&lt;&lt;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Gd, Bd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&gt;&gt;&gt;(d_C, d_A, d_B);</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3D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configuration, omitting optional</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parameters</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Gd(2, 2,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2);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unused dimension must be 1</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Bd(32, 4,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4);</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Vector_add&lt;&lt;&lt; Gd, Bd &gt;&gt;&gt;(d_C, d_A, d_B);</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TextBox 4"/>
          <p:cNvSpPr txBox="1"/>
          <p:nvPr/>
        </p:nvSpPr>
        <p:spPr>
          <a:xfrm>
            <a:off x="467544" y="4581128"/>
            <a:ext cx="4032448" cy="1631216"/>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definition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my_kernel(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args</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dim3 is three component vector</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Gd(Gx,Gy,Gz);</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Bd;</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Bd.x = Bx; Bd.y = By; Bd.z = Bz;</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Ns;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cudaStream_t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my_kernel&lt;&lt;&lt; Gd, Bd, Ns, S &gt;&gt;&gt;(args);</a:t>
            </a:r>
          </a:p>
        </p:txBody>
      </p:sp>
      <p:sp>
        <p:nvSpPr>
          <p:cNvPr id="8" name="TextBox 7"/>
          <p:cNvSpPr txBox="1"/>
          <p:nvPr/>
        </p:nvSpPr>
        <p:spPr>
          <a:xfrm>
            <a:off x="440845" y="1556792"/>
            <a:ext cx="3960440" cy="2677656"/>
          </a:xfrm>
          <a:prstGeom prst="rect">
            <a:avLst/>
          </a:prstGeom>
          <a:noFill/>
        </p:spPr>
        <p:txBody>
          <a:bodyPr wrap="square" rtlCol="0">
            <a:spAutoFit/>
          </a:bodyPr>
          <a:lstStyle/>
          <a:p>
            <a:r>
              <a:rPr lang="en-US" sz="1400" b="1" dirty="0" smtClean="0">
                <a:latin typeface="+mn-lt"/>
              </a:rPr>
              <a:t>Execution configuration syntax:</a:t>
            </a:r>
          </a:p>
          <a:p>
            <a:r>
              <a:rPr lang="en-US" sz="1400" dirty="0" smtClean="0">
                <a:latin typeface="+mn-lt"/>
              </a:rPr>
              <a:t>Required:</a:t>
            </a: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Gd</a:t>
            </a:r>
            <a:r>
              <a:rPr lang="en-US" sz="1400" dirty="0" smtClean="0">
                <a:latin typeface="+mn-lt"/>
              </a:rPr>
              <a:t> is number of blocks in three dimensions in the grid.</a:t>
            </a: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Bd</a:t>
            </a:r>
            <a:r>
              <a:rPr lang="en-US" sz="1400" dirty="0" smtClean="0">
                <a:latin typeface="+mn-lt"/>
              </a:rPr>
              <a:t> is number of threads in three dimension per block.</a:t>
            </a:r>
          </a:p>
          <a:p>
            <a:pPr marL="285750" indent="-285750">
              <a:buFont typeface="Arial" panose="020B0604020202020204" pitchFamily="34" charset="0"/>
              <a:buChar char="•"/>
            </a:pPr>
            <a:r>
              <a:rPr lang="en-US" sz="1400" dirty="0" smtClean="0">
                <a:latin typeface="+mn-lt"/>
              </a:rPr>
              <a:t>Both could be </a:t>
            </a:r>
            <a:r>
              <a:rPr lang="en-US" sz="1400" b="1" dirty="0" err="1" smtClean="0">
                <a:solidFill>
                  <a:srgbClr val="66CCFF"/>
                </a:solidFill>
                <a:latin typeface="Courier New" panose="02070309020205020404" pitchFamily="49" charset="0"/>
                <a:cs typeface="Courier New" panose="02070309020205020404" pitchFamily="49" charset="0"/>
              </a:rPr>
              <a:t>int</a:t>
            </a:r>
            <a:r>
              <a:rPr lang="en-US" sz="1400" dirty="0" smtClean="0">
                <a:latin typeface="+mn-lt"/>
              </a:rPr>
              <a:t> for one dimensional case.</a:t>
            </a:r>
          </a:p>
          <a:p>
            <a:endParaRPr lang="en-US" sz="1400" dirty="0" smtClean="0">
              <a:latin typeface="+mn-lt"/>
            </a:endParaRPr>
          </a:p>
          <a:p>
            <a:r>
              <a:rPr lang="en-US" sz="1400" dirty="0" smtClean="0">
                <a:latin typeface="+mn-lt"/>
              </a:rPr>
              <a:t>Optional (not discussed in this lecture):</a:t>
            </a:r>
          </a:p>
          <a:p>
            <a:pPr marL="285750" indent="-285750">
              <a:buFont typeface="Arial" panose="020B0604020202020204" pitchFamily="34" charset="0"/>
              <a:buChar char="•"/>
            </a:pPr>
            <a:r>
              <a:rPr lang="en-US" sz="1400" b="1" dirty="0" smtClean="0">
                <a:solidFill>
                  <a:srgbClr val="000000"/>
                </a:solidFill>
                <a:latin typeface="Courier New" panose="02070309020205020404" pitchFamily="49" charset="0"/>
                <a:cs typeface="Courier New" panose="02070309020205020404" pitchFamily="49" charset="0"/>
              </a:rPr>
              <a:t>Ns</a:t>
            </a:r>
            <a:r>
              <a:rPr lang="en-US" sz="1400" dirty="0" smtClean="0">
                <a:latin typeface="+mn-lt"/>
              </a:rPr>
              <a:t> is size of shared memory in bytes</a:t>
            </a:r>
          </a:p>
          <a:p>
            <a:pPr marL="285750" indent="-285750">
              <a:buFont typeface="Arial" panose="020B0604020202020204" pitchFamily="34" charset="0"/>
              <a:buChar char="•"/>
            </a:pPr>
            <a:r>
              <a:rPr lang="en-US" sz="1400" b="1" dirty="0" smtClean="0">
                <a:solidFill>
                  <a:srgbClr val="000000"/>
                </a:solidFill>
                <a:latin typeface="Courier New" panose="02070309020205020404" pitchFamily="49" charset="0"/>
                <a:cs typeface="Courier New" panose="02070309020205020404" pitchFamily="49" charset="0"/>
              </a:rPr>
              <a:t>S</a:t>
            </a:r>
            <a:r>
              <a:rPr lang="en-US" sz="1400" dirty="0" smtClean="0">
                <a:latin typeface="+mn-lt"/>
              </a:rPr>
              <a:t> is CUDA stream</a:t>
            </a:r>
            <a:endParaRPr lang="en-GB" sz="1400" dirty="0">
              <a:latin typeface="+mn-lt"/>
            </a:endParaRPr>
          </a:p>
        </p:txBody>
      </p:sp>
    </p:spTree>
    <p:extLst>
      <p:ext uri="{BB962C8B-B14F-4D97-AF65-F5344CB8AC3E}">
        <p14:creationId xmlns:p14="http://schemas.microsoft.com/office/powerpoint/2010/main" val="60827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Function calls in CUDA</a:t>
            </a:r>
            <a:endParaRPr lang="en-GB" b="1" dirty="0">
              <a:solidFill>
                <a:schemeClr val="bg1"/>
              </a:solidFill>
              <a:latin typeface="Arial" panose="020B0604020202020204" pitchFamily="34" charset="0"/>
            </a:endParaRPr>
          </a:p>
        </p:txBody>
      </p:sp>
      <p:sp>
        <p:nvSpPr>
          <p:cNvPr id="3" name="TextBox 2"/>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Examples of functions in CUDA</a:t>
            </a:r>
            <a:endParaRPr lang="en-GB" sz="1400" dirty="0" smtClean="0">
              <a:latin typeface="+mn-lt"/>
            </a:endParaRPr>
          </a:p>
        </p:txBody>
      </p:sp>
      <p:sp>
        <p:nvSpPr>
          <p:cNvPr id="6" name="TextBox 5"/>
          <p:cNvSpPr txBox="1"/>
          <p:nvPr/>
        </p:nvSpPr>
        <p:spPr>
          <a:xfrm>
            <a:off x="467544" y="1720552"/>
            <a:ext cx="3441809" cy="2092881"/>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66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716016" y="1720552"/>
            <a:ext cx="4032448" cy="4401205"/>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__device__</a:t>
            </a:r>
          </a:p>
          <a:p>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Executed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on the device,</a:t>
            </a:r>
          </a:p>
          <a:p>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callable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from the device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only,</a:t>
            </a:r>
          </a:p>
          <a:p>
            <a:r>
              <a:rPr lang="en-US"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cannot be combined with __global__.</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__device__ helloworld(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("Hello world!\n</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__host__</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Executed on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the host,</a:t>
            </a:r>
            <a:endPar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callable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from the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host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only,</a:t>
            </a:r>
          </a:p>
          <a:p>
            <a:r>
              <a:rPr lang="en-US"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cannot be combined with __global__.</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__host__ helloworld_host(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Executed on the host when called by the host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and on the device if called from device.</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Does not serve as a kernel, cannot be called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from host and execute on the device.</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__host__ __device__ helloworld_both(</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9" name="TextBox 8"/>
          <p:cNvSpPr txBox="1"/>
          <p:nvPr/>
        </p:nvSpPr>
        <p:spPr>
          <a:xfrm>
            <a:off x="560946" y="1412776"/>
            <a:ext cx="3456384" cy="307777"/>
          </a:xfrm>
          <a:prstGeom prst="rect">
            <a:avLst/>
          </a:prstGeom>
          <a:noFill/>
        </p:spPr>
        <p:txBody>
          <a:bodyPr wrap="square" rtlCol="0">
            <a:spAutoFit/>
          </a:bodyPr>
          <a:lstStyle/>
          <a:p>
            <a:r>
              <a:rPr lang="en-US" sz="1400" dirty="0" smtClean="0">
                <a:latin typeface="+mn-lt"/>
              </a:rPr>
              <a:t>CPU code for fancy ‘Hello world’</a:t>
            </a:r>
            <a:endParaRPr lang="en-GB" sz="1400" dirty="0" smtClean="0">
              <a:latin typeface="+mn-lt"/>
            </a:endParaRPr>
          </a:p>
        </p:txBody>
      </p:sp>
      <p:sp>
        <p:nvSpPr>
          <p:cNvPr id="10" name="TextBox 9"/>
          <p:cNvSpPr txBox="1"/>
          <p:nvPr/>
        </p:nvSpPr>
        <p:spPr>
          <a:xfrm>
            <a:off x="395536" y="3933056"/>
            <a:ext cx="388843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n-lt"/>
              </a:rPr>
              <a:t>__global__ defines a CUDA kernel cannot be combined with others declarations.</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__device__ defines function  resident on the device and callable from device only.</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__host__ defines function  </a:t>
            </a:r>
            <a:r>
              <a:rPr lang="en-US" sz="1400" dirty="0">
                <a:latin typeface="+mn-lt"/>
              </a:rPr>
              <a:t>resident on the </a:t>
            </a:r>
            <a:r>
              <a:rPr lang="en-US" sz="1400" dirty="0" smtClean="0">
                <a:latin typeface="+mn-lt"/>
              </a:rPr>
              <a:t>host and callable from host only. It is a default, but must be mentioned if combined with __device__.</a:t>
            </a:r>
            <a:endParaRPr lang="en-GB" sz="1400" dirty="0" smtClean="0">
              <a:latin typeface="+mn-lt"/>
            </a:endParaRPr>
          </a:p>
        </p:txBody>
      </p:sp>
    </p:spTree>
    <p:extLst>
      <p:ext uri="{BB962C8B-B14F-4D97-AF65-F5344CB8AC3E}">
        <p14:creationId xmlns:p14="http://schemas.microsoft.com/office/powerpoint/2010/main" val="113336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Scheduling – order of execution</a:t>
            </a:r>
            <a:endParaRPr lang="en-GB" b="1" dirty="0">
              <a:solidFill>
                <a:schemeClr val="bg1"/>
              </a:solidFill>
              <a:latin typeface="Arial" panose="020B0604020202020204" pitchFamily="34" charset="0"/>
            </a:endParaRPr>
          </a:p>
        </p:txBody>
      </p:sp>
      <p:sp>
        <p:nvSpPr>
          <p:cNvPr id="5" name="TextBox 4"/>
          <p:cNvSpPr txBox="1"/>
          <p:nvPr/>
        </p:nvSpPr>
        <p:spPr>
          <a:xfrm>
            <a:off x="971600" y="1988840"/>
            <a:ext cx="7344816" cy="4278094"/>
          </a:xfrm>
          <a:prstGeom prst="rect">
            <a:avLst/>
          </a:prstGeom>
          <a:noFill/>
        </p:spPr>
        <p:txBody>
          <a:bodyPr wrap="square" rtlCol="0">
            <a:spAutoFit/>
          </a:bodyPr>
          <a:lstStyle/>
          <a:p>
            <a:r>
              <a:rPr lang="en-US" sz="1400" dirty="0" smtClean="0">
                <a:latin typeface="+mn-lt"/>
              </a:rPr>
              <a:t>Blocks and threads (warps) are scheduled for execution when resources they need become available. </a:t>
            </a:r>
          </a:p>
          <a:p>
            <a:endParaRPr lang="en-US" sz="1400" b="1" dirty="0">
              <a:latin typeface="+mn-lt"/>
            </a:endParaRPr>
          </a:p>
          <a:p>
            <a:pPr algn="ctr"/>
            <a:r>
              <a:rPr lang="en-US" sz="2000" b="1" dirty="0" smtClean="0">
                <a:latin typeface="+mn-lt"/>
              </a:rPr>
              <a:t>There is no guaranteed order of execution.</a:t>
            </a:r>
          </a:p>
          <a:p>
            <a:endParaRPr lang="en-US" sz="1400" dirty="0">
              <a:latin typeface="+mn-lt"/>
            </a:endParaRPr>
          </a:p>
          <a:p>
            <a:pPr marL="285750" indent="-285750">
              <a:buFont typeface="Arial" panose="020B0604020202020204" pitchFamily="34" charset="0"/>
              <a:buChar char="•"/>
            </a:pPr>
            <a:r>
              <a:rPr lang="en-US" sz="1400" dirty="0" smtClean="0">
                <a:latin typeface="+mn-lt"/>
              </a:rPr>
              <a:t>Threads within a block can be executed concurrently</a:t>
            </a:r>
          </a:p>
          <a:p>
            <a:pPr marL="285750" indent="-285750">
              <a:buFont typeface="Arial" panose="020B0604020202020204" pitchFamily="34" charset="0"/>
              <a:buChar char="•"/>
            </a:pPr>
            <a:r>
              <a:rPr lang="en-US" sz="1400" dirty="0" smtClean="0">
                <a:latin typeface="+mn-lt"/>
              </a:rPr>
              <a:t>Blocks from one grid can be executed concurrently</a:t>
            </a:r>
          </a:p>
          <a:p>
            <a:pPr marL="285750" indent="-285750">
              <a:buFont typeface="Arial" panose="020B0604020202020204" pitchFamily="34" charset="0"/>
              <a:buChar char="•"/>
            </a:pPr>
            <a:r>
              <a:rPr lang="en-US" sz="1400" dirty="0" smtClean="0">
                <a:latin typeface="+mn-lt"/>
              </a:rPr>
              <a:t>Grids on different GPU can be executed concurrently</a:t>
            </a:r>
          </a:p>
          <a:p>
            <a:endParaRPr lang="en-US" sz="1400" dirty="0">
              <a:latin typeface="+mn-lt"/>
            </a:endParaRPr>
          </a:p>
          <a:p>
            <a:r>
              <a:rPr lang="en-US" sz="1400" dirty="0" smtClean="0">
                <a:latin typeface="+mn-lt"/>
              </a:rPr>
              <a:t>Only means of cooperation (reasonable) is among threads from the same block. These threads can:</a:t>
            </a:r>
          </a:p>
          <a:p>
            <a:pPr marL="285750" indent="-285750">
              <a:buFont typeface="Arial" panose="020B0604020202020204" pitchFamily="34" charset="0"/>
              <a:buChar char="•"/>
            </a:pPr>
            <a:r>
              <a:rPr lang="en-US" sz="1400" dirty="0" smtClean="0">
                <a:latin typeface="+mn-lt"/>
              </a:rPr>
              <a:t>Access shared resources – shared memory</a:t>
            </a:r>
          </a:p>
          <a:p>
            <a:pPr marL="285750" indent="-285750">
              <a:buFont typeface="Arial" panose="020B0604020202020204" pitchFamily="34" charset="0"/>
              <a:buChar char="•"/>
            </a:pPr>
            <a:r>
              <a:rPr lang="en-US" sz="1400" dirty="0" smtClean="0">
                <a:latin typeface="+mn-lt"/>
              </a:rPr>
              <a:t>Synchronize – synchronization means that it is guaranteed that all threads had finish their instructions before synchronization point. This does not mean there is guaranteed order of execution before or after synchronization.</a:t>
            </a:r>
          </a:p>
          <a:p>
            <a:pPr marL="285750" indent="-285750">
              <a:buFont typeface="Arial" panose="020B0604020202020204" pitchFamily="34" charset="0"/>
              <a:buChar char="•"/>
            </a:pPr>
            <a:endParaRPr lang="en-US" sz="1400" dirty="0">
              <a:latin typeface="+mn-lt"/>
            </a:endParaRPr>
          </a:p>
          <a:p>
            <a:pPr marL="285750" indent="-285750">
              <a:buFont typeface="Wingdings" panose="05000000000000000000" pitchFamily="2" charset="2"/>
              <a:buChar char="v"/>
            </a:pPr>
            <a:r>
              <a:rPr lang="en-US" sz="1400" dirty="0" smtClean="0">
                <a:latin typeface="+mn-lt"/>
              </a:rPr>
              <a:t>Warps are executed in lock step, i.e. all 32 threads from one warp are executing same instruction. This is only partially true with new Volta architecture.</a:t>
            </a:r>
          </a:p>
          <a:p>
            <a:endParaRPr lang="en-GB" sz="1400" dirty="0" smtClean="0">
              <a:latin typeface="+mn-lt"/>
            </a:endParaRPr>
          </a:p>
        </p:txBody>
      </p:sp>
    </p:spTree>
    <p:extLst>
      <p:ext uri="{BB962C8B-B14F-4D97-AF65-F5344CB8AC3E}">
        <p14:creationId xmlns:p14="http://schemas.microsoft.com/office/powerpoint/2010/main" val="663128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Scheduling – ‘Hello world’ example</a:t>
            </a:r>
            <a:endParaRPr lang="en-GB" b="1" dirty="0">
              <a:solidFill>
                <a:schemeClr val="bg1"/>
              </a:solidFill>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04" y="1700808"/>
            <a:ext cx="3312368" cy="4505328"/>
          </a:xfrm>
          <a:prstGeom prst="rect">
            <a:avLst/>
          </a:prstGeom>
        </p:spPr>
      </p:pic>
      <p:sp>
        <p:nvSpPr>
          <p:cNvPr id="6" name="TextBox 5"/>
          <p:cNvSpPr txBox="1"/>
          <p:nvPr/>
        </p:nvSpPr>
        <p:spPr>
          <a:xfrm>
            <a:off x="669504" y="1393031"/>
            <a:ext cx="3010272" cy="307777"/>
          </a:xfrm>
          <a:prstGeom prst="rect">
            <a:avLst/>
          </a:prstGeom>
          <a:noFill/>
        </p:spPr>
        <p:txBody>
          <a:bodyPr wrap="square" rtlCol="0">
            <a:spAutoFit/>
          </a:bodyPr>
          <a:lstStyle/>
          <a:p>
            <a:r>
              <a:rPr lang="en-US" sz="1400" dirty="0" smtClean="0">
                <a:latin typeface="+mn-lt"/>
              </a:rPr>
              <a:t>Blocks</a:t>
            </a:r>
            <a:endParaRPr lang="en-GB" sz="1400" dirty="0" smtClean="0">
              <a:latin typeface="+mn-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1" y="1700808"/>
            <a:ext cx="3540177" cy="1872208"/>
          </a:xfrm>
          <a:prstGeom prst="rect">
            <a:avLst/>
          </a:prstGeom>
        </p:spPr>
      </p:pic>
      <p:sp>
        <p:nvSpPr>
          <p:cNvPr id="8" name="TextBox 7"/>
          <p:cNvSpPr txBox="1"/>
          <p:nvPr/>
        </p:nvSpPr>
        <p:spPr>
          <a:xfrm>
            <a:off x="4860032" y="1393031"/>
            <a:ext cx="3010272" cy="307777"/>
          </a:xfrm>
          <a:prstGeom prst="rect">
            <a:avLst/>
          </a:prstGeom>
          <a:noFill/>
        </p:spPr>
        <p:txBody>
          <a:bodyPr wrap="square" rtlCol="0">
            <a:spAutoFit/>
          </a:bodyPr>
          <a:lstStyle/>
          <a:p>
            <a:r>
              <a:rPr lang="en-US" sz="1400" dirty="0" smtClean="0">
                <a:latin typeface="+mn-lt"/>
              </a:rPr>
              <a:t>Threads from one warp</a:t>
            </a:r>
            <a:endParaRPr lang="en-GB" sz="1400" dirty="0" smtClean="0">
              <a:latin typeface="+mn-lt"/>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0" y="4005064"/>
            <a:ext cx="3540177" cy="1956098"/>
          </a:xfrm>
          <a:prstGeom prst="rect">
            <a:avLst/>
          </a:prstGeom>
        </p:spPr>
      </p:pic>
      <p:sp>
        <p:nvSpPr>
          <p:cNvPr id="10" name="TextBox 9"/>
          <p:cNvSpPr txBox="1"/>
          <p:nvPr/>
        </p:nvSpPr>
        <p:spPr>
          <a:xfrm>
            <a:off x="4860030" y="3675211"/>
            <a:ext cx="3010272" cy="307777"/>
          </a:xfrm>
          <a:prstGeom prst="rect">
            <a:avLst/>
          </a:prstGeom>
          <a:noFill/>
        </p:spPr>
        <p:txBody>
          <a:bodyPr wrap="square" rtlCol="0">
            <a:spAutoFit/>
          </a:bodyPr>
          <a:lstStyle/>
          <a:p>
            <a:r>
              <a:rPr lang="en-US" sz="1400" dirty="0" smtClean="0">
                <a:latin typeface="+mn-lt"/>
              </a:rPr>
              <a:t>Warps</a:t>
            </a:r>
            <a:endParaRPr lang="en-GB" sz="1400" dirty="0" smtClean="0">
              <a:latin typeface="+mn-lt"/>
            </a:endParaRPr>
          </a:p>
        </p:txBody>
      </p:sp>
    </p:spTree>
    <p:extLst>
      <p:ext uri="{BB962C8B-B14F-4D97-AF65-F5344CB8AC3E}">
        <p14:creationId xmlns:p14="http://schemas.microsoft.com/office/powerpoint/2010/main" val="158844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Vector addition example</a:t>
            </a:r>
            <a:endParaRPr lang="en-GB" b="1" dirty="0">
              <a:solidFill>
                <a:schemeClr val="bg1"/>
              </a:solidFill>
              <a:latin typeface="Arial" panose="020B0604020202020204" pitchFamily="34" charset="0"/>
            </a:endParaRPr>
          </a:p>
        </p:txBody>
      </p:sp>
      <p:sp>
        <p:nvSpPr>
          <p:cNvPr id="3" name="TextBox 2"/>
          <p:cNvSpPr txBox="1"/>
          <p:nvPr/>
        </p:nvSpPr>
        <p:spPr>
          <a:xfrm>
            <a:off x="5148064" y="5445224"/>
            <a:ext cx="3456384" cy="954107"/>
          </a:xfrm>
          <a:prstGeom prst="rect">
            <a:avLst/>
          </a:prstGeom>
          <a:noFill/>
        </p:spPr>
        <p:txBody>
          <a:bodyPr wrap="square" rtlCol="0">
            <a:spAutoFit/>
          </a:bodyPr>
          <a:lstStyle/>
          <a:p>
            <a:r>
              <a:rPr lang="en-US" sz="1400" dirty="0" smtClean="0">
                <a:latin typeface="+mn-lt"/>
              </a:rPr>
              <a:t>On vector addition we will demonstrate typical processing flow of the GPU code.</a:t>
            </a:r>
          </a:p>
          <a:p>
            <a:endParaRPr lang="en-US" sz="1400" dirty="0">
              <a:latin typeface="+mn-lt"/>
            </a:endParaRPr>
          </a:p>
          <a:p>
            <a:r>
              <a:rPr lang="en-US" sz="1400" dirty="0" smtClean="0">
                <a:latin typeface="+mn-lt"/>
              </a:rPr>
              <a:t> </a:t>
            </a:r>
          </a:p>
        </p:txBody>
      </p:sp>
      <p:sp>
        <p:nvSpPr>
          <p:cNvPr id="6" name="TextBox 5"/>
          <p:cNvSpPr txBox="1"/>
          <p:nvPr/>
        </p:nvSpPr>
        <p:spPr>
          <a:xfrm>
            <a:off x="539552" y="1412776"/>
            <a:ext cx="3888432" cy="4832092"/>
          </a:xfrm>
          <a:prstGeom prst="rect">
            <a:avLst/>
          </a:prstGeom>
          <a:noFill/>
        </p:spPr>
        <p:txBody>
          <a:bodyPr wrap="square" rtlCol="0">
            <a:spAutoFit/>
          </a:bodyPr>
          <a:lstStyle/>
          <a:p>
            <a:r>
              <a:rPr lang="en-US" sz="1400" dirty="0" smtClean="0">
                <a:latin typeface="+mn-lt"/>
              </a:rPr>
              <a:t>What is vector addition?</a:t>
            </a:r>
          </a:p>
          <a:p>
            <a:endParaRPr lang="en-US" sz="1400" dirty="0">
              <a:latin typeface="+mn-lt"/>
            </a:endParaRPr>
          </a:p>
          <a:p>
            <a:endParaRPr lang="en-US" sz="1400" dirty="0" smtClean="0">
              <a:latin typeface="+mn-lt"/>
            </a:endParaRPr>
          </a:p>
          <a:p>
            <a:endParaRPr lang="en-US" sz="1400" dirty="0">
              <a:latin typeface="+mn-lt"/>
            </a:endParaRPr>
          </a:p>
          <a:p>
            <a:r>
              <a:rPr lang="en-US" sz="1400" dirty="0" smtClean="0">
                <a:latin typeface="+mn-lt"/>
              </a:rPr>
              <a:t>Where </a:t>
            </a:r>
            <a:r>
              <a:rPr lang="en-US" sz="1400" b="1" i="1" dirty="0" smtClean="0">
                <a:latin typeface="+mn-lt"/>
              </a:rPr>
              <a:t>A, B, C</a:t>
            </a:r>
            <a:r>
              <a:rPr lang="en-US" sz="1400" dirty="0" smtClean="0">
                <a:latin typeface="+mn-lt"/>
              </a:rPr>
              <a:t> are vectors of length </a:t>
            </a:r>
            <a:r>
              <a:rPr lang="en-US" sz="1400" b="1" i="1" dirty="0" smtClean="0">
                <a:latin typeface="+mn-lt"/>
              </a:rPr>
              <a:t>n</a:t>
            </a:r>
            <a:r>
              <a:rPr lang="en-US" sz="1400" dirty="0" smtClean="0">
                <a:latin typeface="+mn-lt"/>
              </a:rPr>
              <a:t>. If we rewrite this by elements we get</a:t>
            </a:r>
          </a:p>
          <a:p>
            <a:endParaRPr lang="en-US" sz="1400" dirty="0">
              <a:latin typeface="+mn-lt"/>
            </a:endParaRPr>
          </a:p>
          <a:p>
            <a:endParaRPr lang="en-US" sz="1400" dirty="0" smtClean="0">
              <a:latin typeface="+mn-lt"/>
            </a:endParaRPr>
          </a:p>
          <a:p>
            <a:endParaRPr lang="en-US" sz="1400" dirty="0">
              <a:latin typeface="+mn-lt"/>
            </a:endParaRPr>
          </a:p>
          <a:p>
            <a:endParaRPr lang="en-US" sz="1400" dirty="0" smtClean="0">
              <a:latin typeface="+mn-lt"/>
            </a:endParaRPr>
          </a:p>
          <a:p>
            <a:endParaRPr lang="en-US" sz="1400" dirty="0">
              <a:latin typeface="+mn-lt"/>
            </a:endParaRPr>
          </a:p>
          <a:p>
            <a:endParaRPr lang="en-US" sz="1400" dirty="0" smtClean="0">
              <a:latin typeface="+mn-lt"/>
            </a:endParaRPr>
          </a:p>
          <a:p>
            <a:endParaRPr lang="en-US" sz="1400" dirty="0">
              <a:latin typeface="+mn-lt"/>
            </a:endParaRPr>
          </a:p>
          <a:p>
            <a:endParaRPr lang="en-US" sz="1400" dirty="0" smtClean="0">
              <a:latin typeface="+mn-lt"/>
            </a:endParaRPr>
          </a:p>
          <a:p>
            <a:endParaRPr lang="en-US" sz="1400" dirty="0" smtClean="0">
              <a:latin typeface="+mn-lt"/>
            </a:endParaRPr>
          </a:p>
          <a:p>
            <a:r>
              <a:rPr lang="en-US" sz="1400" dirty="0" smtClean="0">
                <a:latin typeface="+mn-lt"/>
              </a:rPr>
              <a:t>We can map this to threads for example like this: </a:t>
            </a:r>
          </a:p>
          <a:p>
            <a:r>
              <a:rPr lang="en-US" sz="1400" dirty="0" smtClean="0">
                <a:latin typeface="+mn-lt"/>
              </a:rPr>
              <a:t>Thread 0 calculates C</a:t>
            </a:r>
            <a:r>
              <a:rPr lang="en-US" sz="1000" dirty="0" smtClean="0">
                <a:latin typeface="+mn-lt"/>
              </a:rPr>
              <a:t>0</a:t>
            </a:r>
            <a:r>
              <a:rPr lang="en-US" sz="1400" dirty="0" smtClean="0">
                <a:latin typeface="+mn-lt"/>
              </a:rPr>
              <a:t> </a:t>
            </a:r>
          </a:p>
          <a:p>
            <a:pPr lvl="0"/>
            <a:r>
              <a:rPr lang="en-US" sz="1400" dirty="0" smtClean="0">
                <a:solidFill>
                  <a:srgbClr val="C2470C"/>
                </a:solidFill>
                <a:latin typeface="Arial" panose="020B0604020202020204"/>
              </a:rPr>
              <a:t>Thread 1 calculates C</a:t>
            </a:r>
            <a:r>
              <a:rPr lang="en-US" sz="1000" dirty="0" smtClean="0">
                <a:solidFill>
                  <a:srgbClr val="C2470C"/>
                </a:solidFill>
                <a:latin typeface="Arial" panose="020B0604020202020204"/>
              </a:rPr>
              <a:t>1</a:t>
            </a:r>
            <a:r>
              <a:rPr lang="en-US" sz="1400" dirty="0" smtClean="0">
                <a:solidFill>
                  <a:srgbClr val="C2470C"/>
                </a:solidFill>
                <a:latin typeface="Arial" panose="020B0604020202020204"/>
              </a:rPr>
              <a:t> </a:t>
            </a:r>
          </a:p>
          <a:p>
            <a:r>
              <a:rPr lang="en-US" sz="1400" dirty="0" smtClean="0">
                <a:latin typeface="+mn-lt"/>
              </a:rPr>
              <a:t>…</a:t>
            </a:r>
          </a:p>
          <a:p>
            <a:pPr lvl="0"/>
            <a:r>
              <a:rPr lang="en-US" sz="1400" dirty="0" smtClean="0">
                <a:solidFill>
                  <a:srgbClr val="C2470C"/>
                </a:solidFill>
                <a:latin typeface="Arial" panose="020B0604020202020204"/>
              </a:rPr>
              <a:t>Thread n calculates C</a:t>
            </a:r>
            <a:r>
              <a:rPr lang="en-US" sz="1000" dirty="0" smtClean="0">
                <a:solidFill>
                  <a:srgbClr val="C2470C"/>
                </a:solidFill>
                <a:latin typeface="Arial" panose="020B0604020202020204"/>
              </a:rPr>
              <a:t>n</a:t>
            </a:r>
            <a:r>
              <a:rPr lang="en-US" sz="1400" dirty="0" smtClean="0">
                <a:solidFill>
                  <a:srgbClr val="C2470C"/>
                </a:solidFill>
                <a:latin typeface="Arial" panose="020B0604020202020204"/>
              </a:rPr>
              <a:t> </a:t>
            </a:r>
            <a:endParaRPr lang="en-US" sz="1400" dirty="0" smtClean="0">
              <a:latin typeface="+mn-lt"/>
            </a:endParaRPr>
          </a:p>
          <a:p>
            <a:endParaRPr lang="en-US" sz="1400" dirty="0" smtClean="0">
              <a:latin typeface="+mn-lt"/>
            </a:endParaRPr>
          </a:p>
        </p:txBody>
      </p:sp>
      <mc:AlternateContent xmlns:mc="http://schemas.openxmlformats.org/markup-compatibility/2006" xmlns:a14="http://schemas.microsoft.com/office/drawing/2010/main">
        <mc:Choice Requires="a14">
          <p:sp>
            <p:nvSpPr>
              <p:cNvPr id="2" name="TextBox 1"/>
              <p:cNvSpPr txBox="1"/>
              <p:nvPr/>
            </p:nvSpPr>
            <p:spPr>
              <a:xfrm>
                <a:off x="1581883" y="1804174"/>
                <a:ext cx="1371722" cy="369332"/>
              </a:xfrm>
              <a:prstGeom prst="rect">
                <a:avLst/>
              </a:prstGeom>
              <a:noFill/>
            </p:spPr>
            <p:txBody>
              <a:bodyPr wrap="none" lIns="0" tIns="0" rIns="0" bIns="0" rtlCol="0">
                <a:spAutoFit/>
              </a:bodyPr>
              <a:lstStyle/>
              <a:p>
                <a:r>
                  <a:rPr lang="pt-BR" dirty="0" smtClean="0">
                    <a:solidFill>
                      <a:srgbClr val="000000"/>
                    </a:solidFill>
                  </a:rPr>
                  <a:t>C </a:t>
                </a:r>
                <a14:m>
                  <m:oMath xmlns:m="http://schemas.openxmlformats.org/officeDocument/2006/math">
                    <m:r>
                      <a:rPr lang="pt-BR"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𝐵</m:t>
                    </m:r>
                  </m:oMath>
                </a14:m>
                <a:endParaRPr lang="en-GB" dirty="0">
                  <a:solidFill>
                    <a:srgbClr val="00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581883" y="1804174"/>
                <a:ext cx="1371722" cy="369332"/>
              </a:xfrm>
              <a:prstGeom prst="rect">
                <a:avLst/>
              </a:prstGeom>
              <a:blipFill rotWithShape="0">
                <a:blip r:embed="rId3"/>
                <a:stretch>
                  <a:fillRect l="-13274" t="-26230" r="-6195" b="-475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21609" y="2934964"/>
                <a:ext cx="18213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rPr>
                            <m:t>𝐶</m:t>
                          </m:r>
                        </m:e>
                        <m:sub>
                          <m:r>
                            <a:rPr lang="en-US" b="0" i="1" smtClean="0">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𝐴</m:t>
                          </m:r>
                        </m:e>
                        <m:sub>
                          <m:r>
                            <a:rPr lang="en-US" b="0" i="1" smtClean="0">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𝐵</m:t>
                          </m:r>
                        </m:e>
                        <m:sub>
                          <m:r>
                            <a:rPr lang="en-US" b="0" i="1" smtClean="0">
                              <a:solidFill>
                                <a:srgbClr val="000000"/>
                              </a:solidFill>
                              <a:latin typeface="Cambria Math" panose="02040503050406030204" pitchFamily="18" charset="0"/>
                            </a:rPr>
                            <m:t>0</m:t>
                          </m:r>
                        </m:sub>
                      </m:sSub>
                    </m:oMath>
                  </m:oMathPara>
                </a14:m>
                <a:endParaRPr lang="en-US" b="0" dirty="0" smtClean="0">
                  <a:solidFill>
                    <a:srgbClr val="0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421609" y="2934964"/>
                <a:ext cx="1821331" cy="369332"/>
              </a:xfrm>
              <a:prstGeom prst="rect">
                <a:avLst/>
              </a:prstGeom>
              <a:blipFill rotWithShape="0">
                <a:blip r:embed="rId4"/>
                <a:stretch>
                  <a:fillRect l="-3010" r="-669" b="-147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57077" y="3321645"/>
                <a:ext cx="196079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rPr>
                            <m:t>𝐶</m:t>
                          </m:r>
                        </m:e>
                        <m:sub>
                          <m:r>
                            <a:rPr lang="en-US" b="0" i="1" smtClean="0">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𝐴</m:t>
                          </m:r>
                        </m:e>
                        <m:sub>
                          <m:r>
                            <a:rPr lang="en-US" b="0" i="1" smtClean="0">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𝐵</m:t>
                          </m:r>
                        </m:e>
                        <m:sub>
                          <m:r>
                            <a:rPr lang="en-US" b="0" i="1" smtClean="0">
                              <a:solidFill>
                                <a:srgbClr val="000000"/>
                              </a:solidFill>
                              <a:latin typeface="Cambria Math" panose="02040503050406030204" pitchFamily="18" charset="0"/>
                            </a:rPr>
                            <m:t>1</m:t>
                          </m:r>
                        </m:sub>
                      </m:sSub>
                    </m:oMath>
                  </m:oMathPara>
                </a14:m>
                <a:endParaRPr lang="en-US" b="0" dirty="0" smtClean="0">
                  <a:solidFill>
                    <a:srgbClr val="000000"/>
                  </a:solidFill>
                </a:endParaRPr>
              </a:p>
              <a:p>
                <a:r>
                  <a:rPr lang="en-US" dirty="0" smtClean="0">
                    <a:solidFill>
                      <a:srgbClr val="000000"/>
                    </a:solidFill>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1357077" y="3321645"/>
                <a:ext cx="1960793" cy="738664"/>
              </a:xfrm>
              <a:prstGeom prst="rect">
                <a:avLst/>
              </a:prstGeom>
              <a:blipFill rotWithShape="0">
                <a:blip r:embed="rId5"/>
                <a:stretch>
                  <a:fillRect l="-5919" b="-239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34176" y="4029204"/>
                <a:ext cx="1867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rPr>
                            <m:t>𝐶</m:t>
                          </m:r>
                        </m:e>
                        <m:sub>
                          <m:r>
                            <a:rPr lang="en-US" b="0" i="1" smtClean="0">
                              <a:solidFill>
                                <a:srgbClr val="000000"/>
                              </a:solidFill>
                              <a:latin typeface="Cambria Math" panose="02040503050406030204" pitchFamily="18" charset="0"/>
                            </a:rPr>
                            <m:t>𝑛</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𝐴</m:t>
                          </m:r>
                        </m:e>
                        <m:sub>
                          <m:r>
                            <a:rPr lang="en-US" b="0" i="1" smtClean="0">
                              <a:solidFill>
                                <a:srgbClr val="000000"/>
                              </a:solidFill>
                              <a:latin typeface="Cambria Math" panose="02040503050406030204" pitchFamily="18" charset="0"/>
                            </a:rPr>
                            <m:t>𝑛</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𝐵</m:t>
                          </m:r>
                        </m:e>
                        <m:sub>
                          <m:r>
                            <a:rPr lang="en-US" b="0" i="1" smtClean="0">
                              <a:solidFill>
                                <a:srgbClr val="000000"/>
                              </a:solidFill>
                              <a:latin typeface="Cambria Math" panose="02040503050406030204" pitchFamily="18" charset="0"/>
                            </a:rPr>
                            <m:t>𝑛</m:t>
                          </m:r>
                        </m:sub>
                      </m:sSub>
                    </m:oMath>
                  </m:oMathPara>
                </a14:m>
                <a:endParaRPr lang="en-US" b="0" dirty="0" smtClean="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34176" y="4029204"/>
                <a:ext cx="1867434" cy="369332"/>
              </a:xfrm>
              <a:prstGeom prst="rect">
                <a:avLst/>
              </a:prstGeom>
              <a:blipFill rotWithShape="0">
                <a:blip r:embed="rId6"/>
                <a:stretch>
                  <a:fillRect l="-2932" b="-9836"/>
                </a:stretch>
              </a:blipFill>
            </p:spPr>
            <p:txBody>
              <a:bodyPr/>
              <a:lstStyle/>
              <a:p>
                <a:r>
                  <a:rPr lang="en-GB">
                    <a:noFill/>
                  </a:rPr>
                  <a:t> </a:t>
                </a:r>
              </a:p>
            </p:txBody>
          </p:sp>
        </mc:Fallback>
      </mc:AlternateContent>
      <p:sp>
        <p:nvSpPr>
          <p:cNvPr id="11" name="TextBox 10"/>
          <p:cNvSpPr txBox="1"/>
          <p:nvPr/>
        </p:nvSpPr>
        <p:spPr>
          <a:xfrm>
            <a:off x="4788024" y="1484784"/>
            <a:ext cx="4032448" cy="3754874"/>
          </a:xfrm>
          <a:prstGeom prst="rect">
            <a:avLst/>
          </a:prstGeom>
          <a:noFill/>
        </p:spPr>
        <p:txBody>
          <a:bodyPr wrap="square" rtlCol="0">
            <a:spAutoFit/>
          </a:bodyPr>
          <a:lstStyle/>
          <a:p>
            <a:r>
              <a:rPr lang="en-US" sz="1400" dirty="0" smtClean="0">
                <a:latin typeface="+mn-lt"/>
              </a:rPr>
              <a:t>We can map the problem also like this:</a:t>
            </a:r>
          </a:p>
          <a:p>
            <a:pPr lvl="0"/>
            <a:r>
              <a:rPr lang="en-US" sz="1400" dirty="0">
                <a:solidFill>
                  <a:srgbClr val="C2470C"/>
                </a:solidFill>
                <a:latin typeface="Arial" panose="020B0604020202020204"/>
              </a:rPr>
              <a:t>Thread 0 </a:t>
            </a:r>
            <a:r>
              <a:rPr lang="en-US" sz="1400" dirty="0" smtClean="0">
                <a:solidFill>
                  <a:srgbClr val="C2470C"/>
                </a:solidFill>
                <a:latin typeface="Arial" panose="020B0604020202020204"/>
              </a:rPr>
              <a:t>calculates elements from C</a:t>
            </a:r>
            <a:r>
              <a:rPr lang="en-US" sz="1000" dirty="0" smtClean="0">
                <a:solidFill>
                  <a:srgbClr val="C2470C"/>
                </a:solidFill>
                <a:latin typeface="Arial" panose="020B0604020202020204"/>
              </a:rPr>
              <a:t>0</a:t>
            </a:r>
            <a:r>
              <a:rPr lang="en-US" sz="1400" dirty="0" smtClean="0">
                <a:solidFill>
                  <a:srgbClr val="C2470C"/>
                </a:solidFill>
                <a:latin typeface="Arial" panose="020B0604020202020204"/>
              </a:rPr>
              <a:t> to C</a:t>
            </a:r>
            <a:r>
              <a:rPr lang="en-US" sz="1000" dirty="0" smtClean="0">
                <a:solidFill>
                  <a:srgbClr val="C2470C"/>
                </a:solidFill>
                <a:latin typeface="Arial" panose="020B0604020202020204"/>
              </a:rPr>
              <a:t>m-1</a:t>
            </a:r>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Thread 1 </a:t>
            </a:r>
            <a:r>
              <a:rPr lang="en-US" sz="1400" dirty="0" smtClean="0">
                <a:solidFill>
                  <a:srgbClr val="C2470C"/>
                </a:solidFill>
                <a:latin typeface="Arial" panose="020B0604020202020204"/>
              </a:rPr>
              <a:t>calculates elements from C</a:t>
            </a:r>
            <a:r>
              <a:rPr lang="en-US" sz="1000" dirty="0">
                <a:solidFill>
                  <a:srgbClr val="C2470C"/>
                </a:solidFill>
                <a:latin typeface="Arial" panose="020B0604020202020204"/>
              </a:rPr>
              <a:t>m</a:t>
            </a:r>
            <a:r>
              <a:rPr lang="en-US" sz="1400" dirty="0" smtClean="0">
                <a:solidFill>
                  <a:srgbClr val="C2470C"/>
                </a:solidFill>
                <a:latin typeface="Arial" panose="020B0604020202020204"/>
              </a:rPr>
              <a:t> to C</a:t>
            </a:r>
            <a:r>
              <a:rPr lang="en-US" sz="1000" dirty="0" smtClean="0">
                <a:solidFill>
                  <a:srgbClr val="C2470C"/>
                </a:solidFill>
                <a:latin typeface="Arial" panose="020B0604020202020204"/>
              </a:rPr>
              <a:t>2m-1</a:t>
            </a:r>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Thread </a:t>
            </a:r>
            <a:r>
              <a:rPr lang="en-US" sz="1400" dirty="0" smtClean="0">
                <a:solidFill>
                  <a:srgbClr val="C2470C"/>
                </a:solidFill>
                <a:latin typeface="Arial" panose="020B0604020202020204"/>
              </a:rPr>
              <a:t>2 </a:t>
            </a:r>
            <a:r>
              <a:rPr lang="en-US" sz="1400" dirty="0">
                <a:solidFill>
                  <a:srgbClr val="C2470C"/>
                </a:solidFill>
                <a:latin typeface="Arial" panose="020B0604020202020204"/>
              </a:rPr>
              <a:t>calculates </a:t>
            </a:r>
            <a:r>
              <a:rPr lang="en-US" sz="1400" dirty="0" smtClean="0">
                <a:solidFill>
                  <a:srgbClr val="C2470C"/>
                </a:solidFill>
                <a:latin typeface="Arial" panose="020B0604020202020204"/>
              </a:rPr>
              <a:t>elements from C</a:t>
            </a:r>
            <a:r>
              <a:rPr lang="en-US" sz="1000" dirty="0" smtClean="0">
                <a:solidFill>
                  <a:srgbClr val="C2470C"/>
                </a:solidFill>
                <a:latin typeface="Arial" panose="020B0604020202020204"/>
              </a:rPr>
              <a:t>2m</a:t>
            </a:r>
            <a:r>
              <a:rPr lang="en-US" sz="1400" dirty="0" smtClean="0">
                <a:solidFill>
                  <a:srgbClr val="C2470C"/>
                </a:solidFill>
                <a:latin typeface="Arial" panose="020B0604020202020204"/>
              </a:rPr>
              <a:t> </a:t>
            </a:r>
            <a:r>
              <a:rPr lang="en-US" sz="1400" dirty="0">
                <a:solidFill>
                  <a:srgbClr val="C2470C"/>
                </a:solidFill>
                <a:latin typeface="Arial" panose="020B0604020202020204"/>
              </a:rPr>
              <a:t>to </a:t>
            </a:r>
            <a:r>
              <a:rPr lang="en-US" sz="1400" dirty="0" smtClean="0">
                <a:solidFill>
                  <a:srgbClr val="C2470C"/>
                </a:solidFill>
                <a:latin typeface="Arial" panose="020B0604020202020204"/>
              </a:rPr>
              <a:t>C</a:t>
            </a:r>
            <a:r>
              <a:rPr lang="en-US" sz="1000" dirty="0">
                <a:solidFill>
                  <a:srgbClr val="C2470C"/>
                </a:solidFill>
                <a:latin typeface="Arial" panose="020B0604020202020204"/>
              </a:rPr>
              <a:t>3</a:t>
            </a:r>
            <a:r>
              <a:rPr lang="en-US" sz="1000" dirty="0" smtClean="0">
                <a:solidFill>
                  <a:srgbClr val="C2470C"/>
                </a:solidFill>
                <a:latin typeface="Arial" panose="020B0604020202020204"/>
              </a:rPr>
              <a:t>m-1</a:t>
            </a:r>
            <a:endParaRPr lang="en-US" sz="1400" dirty="0" smtClean="0">
              <a:solidFill>
                <a:srgbClr val="C2470C"/>
              </a:solidFill>
              <a:latin typeface="Arial" panose="020B0604020202020204"/>
            </a:endParaRPr>
          </a:p>
          <a:p>
            <a:pPr lvl="0"/>
            <a:r>
              <a:rPr lang="en-US" sz="1400" dirty="0" smtClean="0">
                <a:solidFill>
                  <a:srgbClr val="C2470C"/>
                </a:solidFill>
                <a:latin typeface="Arial" panose="020B0604020202020204"/>
              </a:rPr>
              <a:t>…</a:t>
            </a:r>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Thread </a:t>
            </a:r>
            <a:r>
              <a:rPr lang="en-US" sz="1400" dirty="0" smtClean="0">
                <a:solidFill>
                  <a:srgbClr val="C2470C"/>
                </a:solidFill>
                <a:latin typeface="Arial" panose="020B0604020202020204"/>
              </a:rPr>
              <a:t>n/m </a:t>
            </a:r>
            <a:r>
              <a:rPr lang="en-US" sz="1400" dirty="0">
                <a:solidFill>
                  <a:srgbClr val="C2470C"/>
                </a:solidFill>
                <a:latin typeface="Arial" panose="020B0604020202020204"/>
              </a:rPr>
              <a:t>calculates </a:t>
            </a:r>
            <a:r>
              <a:rPr lang="en-US" sz="1400" dirty="0" smtClean="0">
                <a:solidFill>
                  <a:srgbClr val="C2470C"/>
                </a:solidFill>
                <a:latin typeface="Arial" panose="020B0604020202020204"/>
              </a:rPr>
              <a:t>from C</a:t>
            </a:r>
            <a:r>
              <a:rPr lang="en-US" sz="1000" dirty="0" smtClean="0">
                <a:solidFill>
                  <a:srgbClr val="C2470C"/>
                </a:solidFill>
                <a:latin typeface="Arial" panose="020B0604020202020204"/>
              </a:rPr>
              <a:t>n-m</a:t>
            </a:r>
            <a:r>
              <a:rPr lang="en-US" sz="1400" dirty="0" smtClean="0">
                <a:solidFill>
                  <a:srgbClr val="C2470C"/>
                </a:solidFill>
                <a:latin typeface="Arial" panose="020B0604020202020204"/>
              </a:rPr>
              <a:t> to </a:t>
            </a:r>
            <a:r>
              <a:rPr lang="en-US" sz="1400" dirty="0">
                <a:solidFill>
                  <a:srgbClr val="C2470C"/>
                </a:solidFill>
                <a:latin typeface="Arial" panose="020B0604020202020204"/>
              </a:rPr>
              <a:t>C</a:t>
            </a:r>
            <a:r>
              <a:rPr lang="en-US" sz="1000" dirty="0">
                <a:solidFill>
                  <a:srgbClr val="C2470C"/>
                </a:solidFill>
                <a:latin typeface="Arial" panose="020B0604020202020204"/>
              </a:rPr>
              <a:t>n</a:t>
            </a:r>
            <a:endParaRPr lang="en-US" sz="1400" dirty="0">
              <a:solidFill>
                <a:srgbClr val="C2470C"/>
              </a:solidFill>
              <a:latin typeface="Arial" panose="020B0604020202020204"/>
            </a:endParaRPr>
          </a:p>
          <a:p>
            <a:endParaRPr lang="en-US" sz="1400" dirty="0" smtClean="0">
              <a:latin typeface="+mn-lt"/>
            </a:endParaRPr>
          </a:p>
          <a:p>
            <a:endParaRPr lang="en-US" sz="1400" dirty="0">
              <a:latin typeface="+mn-lt"/>
            </a:endParaRPr>
          </a:p>
          <a:p>
            <a:r>
              <a:rPr lang="en-US" sz="1400" dirty="0" smtClean="0">
                <a:latin typeface="+mn-lt"/>
              </a:rPr>
              <a:t> Yet another way of mapping the problem is:</a:t>
            </a:r>
          </a:p>
          <a:p>
            <a:pPr lvl="0"/>
            <a:r>
              <a:rPr lang="en-US" sz="1400" dirty="0" smtClean="0">
                <a:solidFill>
                  <a:srgbClr val="C2470C"/>
                </a:solidFill>
                <a:latin typeface="Arial" panose="020B0604020202020204"/>
              </a:rPr>
              <a:t>Threads 0 to 31 (a warp) would calculate elements </a:t>
            </a:r>
            <a:r>
              <a:rPr lang="en-US" sz="1400" dirty="0">
                <a:solidFill>
                  <a:srgbClr val="C2470C"/>
                </a:solidFill>
                <a:latin typeface="Arial" panose="020B0604020202020204"/>
              </a:rPr>
              <a:t>from C</a:t>
            </a:r>
            <a:r>
              <a:rPr lang="en-US" sz="1000" dirty="0">
                <a:solidFill>
                  <a:srgbClr val="C2470C"/>
                </a:solidFill>
                <a:latin typeface="Arial" panose="020B0604020202020204"/>
              </a:rPr>
              <a:t>0</a:t>
            </a:r>
            <a:r>
              <a:rPr lang="en-US" sz="1400" dirty="0">
                <a:solidFill>
                  <a:srgbClr val="C2470C"/>
                </a:solidFill>
                <a:latin typeface="Arial" panose="020B0604020202020204"/>
              </a:rPr>
              <a:t> to </a:t>
            </a:r>
            <a:r>
              <a:rPr lang="en-US" sz="1400" dirty="0" smtClean="0">
                <a:solidFill>
                  <a:srgbClr val="C2470C"/>
                </a:solidFill>
                <a:latin typeface="Arial" panose="020B0604020202020204"/>
              </a:rPr>
              <a:t>C</a:t>
            </a:r>
            <a:r>
              <a:rPr lang="en-US" sz="1000" dirty="0" smtClean="0">
                <a:solidFill>
                  <a:srgbClr val="C2470C"/>
                </a:solidFill>
                <a:latin typeface="Arial" panose="020B0604020202020204"/>
              </a:rPr>
              <a:t>m*32-1 </a:t>
            </a:r>
            <a:r>
              <a:rPr lang="en-US" sz="1400" dirty="0" smtClean="0">
                <a:solidFill>
                  <a:srgbClr val="C2470C"/>
                </a:solidFill>
                <a:latin typeface="Arial" panose="020B0604020202020204"/>
              </a:rPr>
              <a:t>with step 32</a:t>
            </a:r>
            <a:endParaRPr lang="en-US" sz="1400" dirty="0">
              <a:solidFill>
                <a:srgbClr val="C2470C"/>
              </a:solidFill>
              <a:latin typeface="Arial" panose="020B0604020202020204"/>
            </a:endParaRPr>
          </a:p>
          <a:p>
            <a:pPr lvl="0"/>
            <a:r>
              <a:rPr lang="en-US" sz="1400" dirty="0" smtClean="0">
                <a:solidFill>
                  <a:srgbClr val="C2470C"/>
                </a:solidFill>
                <a:latin typeface="Arial" panose="020B0604020202020204"/>
              </a:rPr>
              <a:t>Threads 32 to 63 (next warp) </a:t>
            </a:r>
            <a:r>
              <a:rPr lang="en-US" sz="1400" dirty="0">
                <a:solidFill>
                  <a:srgbClr val="C2470C"/>
                </a:solidFill>
                <a:latin typeface="Arial" panose="020B0604020202020204"/>
              </a:rPr>
              <a:t>would calculate elements from </a:t>
            </a:r>
            <a:r>
              <a:rPr lang="en-US" sz="1400" dirty="0" smtClean="0">
                <a:solidFill>
                  <a:srgbClr val="C2470C"/>
                </a:solidFill>
                <a:latin typeface="Arial" panose="020B0604020202020204"/>
              </a:rPr>
              <a:t>C</a:t>
            </a:r>
            <a:r>
              <a:rPr lang="en-US" sz="1000" dirty="0" smtClean="0">
                <a:solidFill>
                  <a:srgbClr val="C2470C"/>
                </a:solidFill>
                <a:latin typeface="Arial" panose="020B0604020202020204"/>
              </a:rPr>
              <a:t>m*32</a:t>
            </a:r>
            <a:r>
              <a:rPr lang="en-US" sz="1400" dirty="0" smtClean="0">
                <a:solidFill>
                  <a:srgbClr val="C2470C"/>
                </a:solidFill>
                <a:latin typeface="Arial" panose="020B0604020202020204"/>
              </a:rPr>
              <a:t> </a:t>
            </a:r>
            <a:r>
              <a:rPr lang="en-US" sz="1400" dirty="0">
                <a:solidFill>
                  <a:srgbClr val="C2470C"/>
                </a:solidFill>
                <a:latin typeface="Arial" panose="020B0604020202020204"/>
              </a:rPr>
              <a:t>to </a:t>
            </a:r>
            <a:r>
              <a:rPr lang="en-US" sz="1400" dirty="0" smtClean="0">
                <a:solidFill>
                  <a:srgbClr val="C2470C"/>
                </a:solidFill>
                <a:latin typeface="Arial" panose="020B0604020202020204"/>
              </a:rPr>
              <a:t>C</a:t>
            </a:r>
            <a:r>
              <a:rPr lang="en-US" sz="1000" dirty="0" smtClean="0">
                <a:solidFill>
                  <a:srgbClr val="C2470C"/>
                </a:solidFill>
                <a:latin typeface="Arial" panose="020B0604020202020204"/>
              </a:rPr>
              <a:t>2m*32 </a:t>
            </a:r>
            <a:r>
              <a:rPr lang="en-US" sz="1400" dirty="0">
                <a:solidFill>
                  <a:srgbClr val="C2470C"/>
                </a:solidFill>
                <a:latin typeface="Arial" panose="020B0604020202020204"/>
              </a:rPr>
              <a:t>with step 32 </a:t>
            </a:r>
            <a:endParaRPr lang="en-US" sz="1400" dirty="0" smtClean="0">
              <a:solidFill>
                <a:srgbClr val="C2470C"/>
              </a:solidFill>
              <a:latin typeface="Arial" panose="020B0604020202020204"/>
            </a:endParaRPr>
          </a:p>
          <a:p>
            <a:pPr lvl="0"/>
            <a:r>
              <a:rPr lang="en-US" sz="1400" dirty="0" smtClean="0">
                <a:solidFill>
                  <a:srgbClr val="C2470C"/>
                </a:solidFill>
                <a:latin typeface="Arial" panose="020B0604020202020204"/>
              </a:rPr>
              <a:t>…</a:t>
            </a:r>
            <a:endParaRPr lang="en-US" sz="1400" dirty="0">
              <a:solidFill>
                <a:srgbClr val="C2470C"/>
              </a:solidFill>
              <a:latin typeface="Arial" panose="020B0604020202020204"/>
            </a:endParaRPr>
          </a:p>
          <a:p>
            <a:endParaRPr lang="en-US" sz="1400" dirty="0" smtClean="0">
              <a:latin typeface="+mn-lt"/>
            </a:endParaRPr>
          </a:p>
          <a:p>
            <a:r>
              <a:rPr lang="en-US" sz="1400" dirty="0" smtClean="0">
                <a:latin typeface="+mn-lt"/>
              </a:rPr>
              <a:t>Do these mappings differ in any way beside the way we map them?</a:t>
            </a:r>
          </a:p>
        </p:txBody>
      </p:sp>
    </p:spTree>
    <p:extLst>
      <p:ext uri="{BB962C8B-B14F-4D97-AF65-F5344CB8AC3E}">
        <p14:creationId xmlns:p14="http://schemas.microsoft.com/office/powerpoint/2010/main" val="917796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b="1" dirty="0" smtClean="0">
                <a:latin typeface="+mn-lt"/>
              </a:rPr>
              <a:t>Initiate host</a:t>
            </a:r>
            <a:r>
              <a:rPr lang="en-US" sz="1400" dirty="0" smtClean="0">
                <a:latin typeface="+mn-lt"/>
              </a:rPr>
              <a: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4093428"/>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a:t>
            </a:r>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&gt;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What we want to calculate is C = A + B, where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B, C are vectors of size N</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 1; // scalar</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h_A,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h_B,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h_C;</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allocate host memory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host data</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f=0; f&lt;N; f++)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+ 1.0f;</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+ 1.0f;</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0;</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Tree>
    <p:extLst>
      <p:ext uri="{BB962C8B-B14F-4D97-AF65-F5344CB8AC3E}">
        <p14:creationId xmlns:p14="http://schemas.microsoft.com/office/powerpoint/2010/main" val="271792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b="1" dirty="0" smtClean="0">
                <a:latin typeface="+mn-lt"/>
              </a:rPr>
              <a:t>Initiate host</a:t>
            </a:r>
            <a:r>
              <a:rPr lang="en-US" sz="1400" dirty="0" smtClean="0">
                <a:latin typeface="+mn-lt"/>
              </a:rPr>
              <a: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4401205"/>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a:t>
            </a:r>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&gt;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What we want to calculate is C = A + B, where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B, C are vectors of size N</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 1; // scalar</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*h_A=</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h_B=</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h_C=</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allocate host memory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(h_A==</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h_B</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h_C</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host data</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f=0; f&lt;N; f++)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+ 1.0f;</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+ 1.0f;</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0;</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
        <p:nvSpPr>
          <p:cNvPr id="8" name="TextBox 7"/>
          <p:cNvSpPr txBox="1"/>
          <p:nvPr/>
        </p:nvSpPr>
        <p:spPr>
          <a:xfrm>
            <a:off x="755576" y="4941168"/>
            <a:ext cx="3456384" cy="954107"/>
          </a:xfrm>
          <a:prstGeom prst="rect">
            <a:avLst/>
          </a:prstGeom>
          <a:noFill/>
        </p:spPr>
        <p:txBody>
          <a:bodyPr wrap="square" rtlCol="0">
            <a:spAutoFit/>
          </a:bodyPr>
          <a:lstStyle/>
          <a:p>
            <a:r>
              <a:rPr lang="en-US" sz="1400" dirty="0" smtClean="0">
                <a:latin typeface="+mn-lt"/>
              </a:rPr>
              <a:t>With added error checking. </a:t>
            </a:r>
            <a:r>
              <a:rPr lang="en-US" sz="1400" b="1" dirty="0" smtClean="0">
                <a:solidFill>
                  <a:srgbClr val="0000FF"/>
                </a:solidFill>
                <a:latin typeface="Courier New" panose="02070309020205020404" pitchFamily="49" charset="0"/>
                <a:cs typeface="Courier New" panose="02070309020205020404" pitchFamily="49" charset="0"/>
              </a:rPr>
              <a:t>NULL</a:t>
            </a:r>
            <a:r>
              <a:rPr lang="en-US" sz="1400" dirty="0" smtClean="0">
                <a:latin typeface="+mn-lt"/>
              </a:rPr>
              <a:t> is one way of saying the pointer is empty. If memory cannot by initialized pointer is returned empty (handed).</a:t>
            </a:r>
          </a:p>
        </p:txBody>
      </p:sp>
    </p:spTree>
    <p:extLst>
      <p:ext uri="{BB962C8B-B14F-4D97-AF65-F5344CB8AC3E}">
        <p14:creationId xmlns:p14="http://schemas.microsoft.com/office/powerpoint/2010/main" val="2934952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3" name="TextBox 2"/>
          <p:cNvSpPr txBox="1"/>
          <p:nvPr/>
        </p:nvSpPr>
        <p:spPr>
          <a:xfrm>
            <a:off x="2149805" y="1916832"/>
            <a:ext cx="5374523" cy="2923877"/>
          </a:xfrm>
          <a:prstGeom prst="rect">
            <a:avLst/>
          </a:prstGeom>
          <a:noFill/>
        </p:spPr>
        <p:txBody>
          <a:bodyPr wrap="square" rtlCol="0">
            <a:spAutoFit/>
          </a:bodyPr>
          <a:lstStyle/>
          <a:p>
            <a:r>
              <a:rPr lang="en-GB" sz="1600" dirty="0" smtClean="0">
                <a:latin typeface="+mn-lt"/>
              </a:rPr>
              <a:t>In this lecture we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US" sz="1400" dirty="0" smtClean="0">
                <a:latin typeface="+mn-lt"/>
              </a:rPr>
              <a:t>What is </a:t>
            </a:r>
            <a:r>
              <a:rPr lang="cs-CZ" sz="1400" dirty="0" smtClean="0">
                <a:latin typeface="+mn-lt"/>
              </a:rPr>
              <a:t>CUDA</a:t>
            </a:r>
            <a:r>
              <a:rPr lang="en-GB" sz="1400" dirty="0" smtClean="0">
                <a:latin typeface="+mn-lt"/>
              </a:rPr>
              <a:t>?</a:t>
            </a:r>
          </a:p>
          <a:p>
            <a:pPr marL="742950" lvl="1" indent="-285750">
              <a:buFont typeface="Arial" panose="020B0604020202020204" pitchFamily="34" charset="0"/>
              <a:buChar char="•"/>
            </a:pPr>
            <a:endParaRPr lang="cs-CZ" sz="1400" dirty="0" smtClean="0">
              <a:latin typeface="+mn-lt"/>
            </a:endParaRPr>
          </a:p>
          <a:p>
            <a:pPr marL="742950" lvl="1" indent="-285750">
              <a:buFont typeface="Arial" panose="020B0604020202020204" pitchFamily="34" charset="0"/>
              <a:buChar char="•"/>
            </a:pPr>
            <a:r>
              <a:rPr lang="en-US" sz="1400" dirty="0" smtClean="0">
                <a:latin typeface="+mn-lt"/>
              </a:rPr>
              <a:t>The basics of writing a GPU accelerated code.</a:t>
            </a:r>
          </a:p>
          <a:p>
            <a:pPr marL="742950" lvl="1" indent="-285750">
              <a:buFont typeface="Arial" panose="020B0604020202020204" pitchFamily="34" charset="0"/>
              <a:buChar char="•"/>
            </a:pPr>
            <a:endParaRPr lang="en-US" sz="1400" dirty="0" smtClean="0">
              <a:latin typeface="+mn-lt"/>
            </a:endParaRPr>
          </a:p>
          <a:p>
            <a:pPr marL="742950" lvl="1" indent="-285750">
              <a:buFont typeface="Arial" panose="020B0604020202020204" pitchFamily="34" charset="0"/>
              <a:buChar char="•"/>
            </a:pPr>
            <a:r>
              <a:rPr lang="en-US" sz="1400" dirty="0" err="1" smtClean="0">
                <a:latin typeface="+mn-lt"/>
              </a:rPr>
              <a:t>Parallelisation</a:t>
            </a:r>
            <a:r>
              <a:rPr lang="en-US" sz="1400" dirty="0" smtClean="0">
                <a:latin typeface="+mn-lt"/>
              </a:rPr>
              <a:t> in CUDA.</a:t>
            </a:r>
          </a:p>
          <a:p>
            <a:pPr marL="742950" lvl="1" indent="-285750">
              <a:buFont typeface="Arial" panose="020B0604020202020204" pitchFamily="34" charset="0"/>
              <a:buChar char="•"/>
            </a:pPr>
            <a:endParaRPr lang="cs-CZ" sz="1400" dirty="0" smtClean="0">
              <a:latin typeface="+mn-lt"/>
            </a:endParaRPr>
          </a:p>
          <a:p>
            <a:pPr marL="742950" lvl="1" indent="-285750">
              <a:buFont typeface="Arial" panose="020B0604020202020204" pitchFamily="34" charset="0"/>
              <a:buChar char="•"/>
            </a:pPr>
            <a:r>
              <a:rPr lang="en-US" sz="1400" dirty="0" smtClean="0">
                <a:latin typeface="+mn-lt"/>
              </a:rPr>
              <a:t>How to map data in CUDA to GPU hardware.</a:t>
            </a:r>
          </a:p>
          <a:p>
            <a:pPr marL="742950" lvl="1" indent="-285750">
              <a:buFont typeface="Arial" panose="020B0604020202020204" pitchFamily="34" charset="0"/>
              <a:buChar char="•"/>
            </a:pPr>
            <a:endParaRPr lang="en-US" sz="1400" dirty="0" smtClean="0">
              <a:latin typeface="+mn-lt"/>
            </a:endParaRPr>
          </a:p>
          <a:p>
            <a:pPr marL="742950" lvl="1" indent="-285750">
              <a:buFont typeface="Arial" panose="020B0604020202020204" pitchFamily="34" charset="0"/>
              <a:buChar char="•"/>
            </a:pPr>
            <a:r>
              <a:rPr lang="en-US" sz="1400" dirty="0" smtClean="0">
                <a:latin typeface="+mn-lt"/>
              </a:rPr>
              <a:t>What is the NVIDIA visual profiler (</a:t>
            </a:r>
            <a:r>
              <a:rPr lang="en-US" sz="1400" dirty="0" err="1" smtClean="0">
                <a:latin typeface="+mn-lt"/>
              </a:rPr>
              <a:t>nvvp</a:t>
            </a:r>
            <a:r>
              <a:rPr lang="en-US" sz="1400" dirty="0" smtClean="0">
                <a:latin typeface="+mn-lt"/>
              </a:rPr>
              <a:t>)?</a:t>
            </a:r>
            <a:endParaRPr lang="cs-CZ" sz="1400" dirty="0" smtClean="0">
              <a:latin typeface="+mn-lt"/>
            </a:endParaRPr>
          </a:p>
          <a:p>
            <a:pPr marL="742950" lvl="1" indent="-285750">
              <a:buFont typeface="Arial" panose="020B0604020202020204" pitchFamily="34" charset="0"/>
              <a:buChar char="•"/>
            </a:pP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Initiate device</a:t>
            </a:r>
            <a:r>
              <a:rPr lang="en-US" sz="1400" dirty="0" smtClean="0">
                <a:latin typeface="+mn-lt"/>
              </a:rPr>
              <a:t>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3477875"/>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GPU</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deviceid =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cudaGetDeviceCount(&amp;devCount);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(deviceid&lt;devCount) cudaSetDevice(deviceid);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else</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define device variables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*d_A, *d_B, *d_C;</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allocate memory on the 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(&amp;d_A,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(&amp;d_B,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(&amp;d_C,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cudaMemset(d_C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0,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Tree>
    <p:extLst>
      <p:ext uri="{BB962C8B-B14F-4D97-AF65-F5344CB8AC3E}">
        <p14:creationId xmlns:p14="http://schemas.microsoft.com/office/powerpoint/2010/main" val="909458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Initiate device</a:t>
            </a:r>
            <a:r>
              <a:rPr lang="en-US" sz="1400" dirty="0" smtClean="0">
                <a:latin typeface="+mn-lt"/>
              </a:rPr>
              <a:t>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4093428"/>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GPU</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deviceid =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cudaGetDeviceCount(&amp;devCount);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(deviceid&lt;devCount) cudaSetDevice(deviceid);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else</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define device variables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*d_A, *d_B, *d_C;</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allocate memory on the 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cudaError_t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err_code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cudaMalloc(&amp;d_A,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(1);</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err_code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cudaMalloc(&amp;d_B,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(1);</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err_code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cudaMalloc(&amp;d_C,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(1);</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cudaMemset(d_C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0,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
        <p:nvSpPr>
          <p:cNvPr id="8" name="TextBox 7"/>
          <p:cNvSpPr txBox="1"/>
          <p:nvPr/>
        </p:nvSpPr>
        <p:spPr>
          <a:xfrm>
            <a:off x="755576" y="4941168"/>
            <a:ext cx="3456384" cy="954107"/>
          </a:xfrm>
          <a:prstGeom prst="rect">
            <a:avLst/>
          </a:prstGeom>
          <a:noFill/>
        </p:spPr>
        <p:txBody>
          <a:bodyPr wrap="square" rtlCol="0">
            <a:spAutoFit/>
          </a:bodyPr>
          <a:lstStyle/>
          <a:p>
            <a:r>
              <a:rPr lang="en-US" sz="1400" dirty="0" smtClean="0">
                <a:latin typeface="+mn-lt"/>
              </a:rPr>
              <a:t>With added error checking. The </a:t>
            </a:r>
            <a:r>
              <a:rPr lang="pt-BR" sz="14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cudaError_t</a:t>
            </a:r>
            <a:r>
              <a:rPr lang="en-US" sz="1400" dirty="0" smtClean="0">
                <a:latin typeface="+mn-lt"/>
              </a:rPr>
              <a:t> is variable type for storing result of CUDA calls. If the call was successful it returns </a:t>
            </a:r>
            <a:r>
              <a:rPr lang="pt-BR" sz="14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a:t>
            </a:r>
            <a:r>
              <a:rPr lang="en-US" sz="1400" dirty="0" smtClean="0">
                <a:latin typeface="+mn-lt"/>
              </a:rPr>
              <a:t>.</a:t>
            </a:r>
          </a:p>
        </p:txBody>
      </p:sp>
    </p:spTree>
    <p:extLst>
      <p:ext uri="{BB962C8B-B14F-4D97-AF65-F5344CB8AC3E}">
        <p14:creationId xmlns:p14="http://schemas.microsoft.com/office/powerpoint/2010/main" val="245942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Transfer data back to host</a:t>
            </a:r>
          </a:p>
          <a:p>
            <a:pPr marL="342900" indent="-342900">
              <a:buFont typeface="+mj-lt"/>
              <a:buAutoNum type="arabicPeriod"/>
            </a:pPr>
            <a:endParaRPr lang="en-US" sz="1400" dirty="0">
              <a:latin typeface="+mn-lt"/>
            </a:endParaRPr>
          </a:p>
          <a:p>
            <a:pPr marL="342900" indent="-342900">
              <a:buFont typeface="+mj-lt"/>
              <a:buAutoNum type="arabicPeriod"/>
            </a:pPr>
            <a:r>
              <a:rPr lang="en-US" sz="1400" b="1" dirty="0" smtClean="0">
                <a:latin typeface="+mn-lt"/>
              </a:rPr>
              <a:t>Clean up</a:t>
            </a:r>
          </a:p>
        </p:txBody>
      </p:sp>
      <p:sp>
        <p:nvSpPr>
          <p:cNvPr id="5" name="TextBox 4"/>
          <p:cNvSpPr txBox="1"/>
          <p:nvPr/>
        </p:nvSpPr>
        <p:spPr>
          <a:xfrm>
            <a:off x="4716016" y="1720552"/>
            <a:ext cx="4032448" cy="4247317"/>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transfer data from host to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device</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cudaMemcpy(d_A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h_A,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cudaMemcpyHostToDevice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cudaMemcpy(d_B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h_B,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cudaMemcpyHostToDevice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run CUDA kernel for vector add</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vector_add&lt;&lt;&lt;1,1&gt;&gt;&gt;(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d_C, d_A, d_B);</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transfer result to host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cudaMemcpy(h_C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d_C,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cudaMemcpyDeviceToHost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free memory on the host and the device</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cudaFree(d_A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cudaFree(d_B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cudaFree(d_C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free(h_A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free(h_B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free(h_C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
        <p:nvSpPr>
          <p:cNvPr id="8" name="TextBox 7"/>
          <p:cNvSpPr txBox="1"/>
          <p:nvPr/>
        </p:nvSpPr>
        <p:spPr>
          <a:xfrm>
            <a:off x="568276" y="5301208"/>
            <a:ext cx="3456384" cy="738664"/>
          </a:xfrm>
          <a:prstGeom prst="rect">
            <a:avLst/>
          </a:prstGeom>
          <a:noFill/>
        </p:spPr>
        <p:txBody>
          <a:bodyPr wrap="square" rtlCol="0">
            <a:spAutoFit/>
          </a:bodyPr>
          <a:lstStyle/>
          <a:p>
            <a:r>
              <a:rPr lang="en-US" sz="1400" dirty="0" smtClean="0">
                <a:latin typeface="+mn-lt"/>
              </a:rPr>
              <a:t>We are launching kernel on grid containing one thread. Not very parallel of us.</a:t>
            </a:r>
          </a:p>
        </p:txBody>
      </p:sp>
    </p:spTree>
    <p:extLst>
      <p:ext uri="{BB962C8B-B14F-4D97-AF65-F5344CB8AC3E}">
        <p14:creationId xmlns:p14="http://schemas.microsoft.com/office/powerpoint/2010/main" val="195302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a:t>
            </a:r>
            <a:r>
              <a:rPr lang="en-US" sz="1400" b="1" dirty="0" smtClean="0">
                <a:latin typeface="+mn-lt"/>
              </a:rPr>
              <a:t>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a:p>
            <a:pPr marL="342900" indent="-342900">
              <a:buFont typeface="+mj-lt"/>
              <a:buAutoNum type="arabicPeriod"/>
            </a:pPr>
            <a:endParaRPr lang="en-US" sz="1400" dirty="0">
              <a:latin typeface="+mn-lt"/>
            </a:endParaRPr>
          </a:p>
          <a:p>
            <a:pPr marL="342900" indent="-342900">
              <a:buFont typeface="+mj-lt"/>
              <a:buAutoNum type="arabicPeriod"/>
            </a:pPr>
            <a:r>
              <a:rPr lang="en-US" sz="1400" dirty="0" smtClean="0">
                <a:latin typeface="+mn-lt"/>
              </a:rPr>
              <a:t>Clean up</a:t>
            </a:r>
          </a:p>
        </p:txBody>
      </p:sp>
      <p:sp>
        <p:nvSpPr>
          <p:cNvPr id="5" name="TextBox 4"/>
          <p:cNvSpPr txBox="1"/>
          <p:nvPr/>
        </p:nvSpPr>
        <p:spPr>
          <a:xfrm>
            <a:off x="4755108" y="1988840"/>
            <a:ext cx="4032448" cy="1169551"/>
          </a:xfrm>
          <a:prstGeom prst="rect">
            <a:avLst/>
          </a:prstGeom>
          <a:noFill/>
        </p:spPr>
        <p:txBody>
          <a:bodyPr wrap="square" rtlCol="0">
            <a:spAutoFit/>
          </a:bodyPr>
          <a:lstStyle/>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kernel definition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for vector addition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index=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blockDim</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 + </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threadIdx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Kernel for vector addition</a:t>
            </a:r>
            <a:endParaRPr lang="en-GB" sz="1400" dirty="0" smtClean="0">
              <a:latin typeface="+mn-lt"/>
            </a:endParaRPr>
          </a:p>
        </p:txBody>
      </p:sp>
      <p:sp>
        <p:nvSpPr>
          <p:cNvPr id="8" name="TextBox 7"/>
          <p:cNvSpPr txBox="1"/>
          <p:nvPr/>
        </p:nvSpPr>
        <p:spPr>
          <a:xfrm>
            <a:off x="4739084" y="4156224"/>
            <a:ext cx="3456384" cy="954107"/>
          </a:xfrm>
          <a:prstGeom prst="rect">
            <a:avLst/>
          </a:prstGeom>
          <a:noFill/>
        </p:spPr>
        <p:txBody>
          <a:bodyPr wrap="square" rtlCol="0">
            <a:spAutoFit/>
          </a:bodyPr>
          <a:lstStyle/>
          <a:p>
            <a:r>
              <a:rPr lang="en-US" sz="1400" dirty="0" smtClean="0">
                <a:latin typeface="+mn-lt"/>
              </a:rPr>
              <a:t>We use pre-set variables we have discussed before (here in </a:t>
            </a:r>
            <a:r>
              <a:rPr lang="en-US" sz="1400" b="1" dirty="0" smtClean="0">
                <a:solidFill>
                  <a:srgbClr val="FF0000"/>
                </a:solidFill>
                <a:latin typeface="Courier New" panose="02070309020205020404" pitchFamily="49" charset="0"/>
                <a:cs typeface="Courier New" panose="02070309020205020404" pitchFamily="49" charset="0"/>
              </a:rPr>
              <a:t>red</a:t>
            </a:r>
            <a:r>
              <a:rPr lang="en-US" sz="1400" dirty="0" smtClean="0">
                <a:latin typeface="+mn-lt"/>
              </a:rPr>
              <a:t>) to calculate which data thread should work with.</a:t>
            </a:r>
          </a:p>
        </p:txBody>
      </p:sp>
    </p:spTree>
    <p:extLst>
      <p:ext uri="{BB962C8B-B14F-4D97-AF65-F5344CB8AC3E}">
        <p14:creationId xmlns:p14="http://schemas.microsoft.com/office/powerpoint/2010/main" val="415689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Unified memory</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754874"/>
          </a:xfrm>
          <a:prstGeom prst="rect">
            <a:avLst/>
          </a:prstGeom>
          <a:noFill/>
        </p:spPr>
        <p:txBody>
          <a:bodyPr wrap="square" rtlCol="0">
            <a:spAutoFit/>
          </a:bodyPr>
          <a:lstStyle/>
          <a:p>
            <a:r>
              <a:rPr lang="en-GB" sz="1400" dirty="0" smtClean="0">
                <a:latin typeface="+mn-lt"/>
              </a:rPr>
              <a:t>Data can be accessed using a one pointer on the host and as well as on the device.</a:t>
            </a:r>
            <a:endParaRPr lang="en-GB" sz="1400" dirty="0">
              <a:latin typeface="+mn-lt"/>
            </a:endParaRPr>
          </a:p>
          <a:p>
            <a:endParaRPr lang="en-US" sz="1400" dirty="0" smtClean="0">
              <a:latin typeface="+mn-lt"/>
            </a:endParaRPr>
          </a:p>
          <a:p>
            <a:r>
              <a:rPr lang="en-US" sz="1400" b="1" dirty="0" smtClean="0">
                <a:latin typeface="+mn-lt"/>
              </a:rPr>
              <a:t>Advantages:</a:t>
            </a:r>
            <a:endParaRPr lang="en-US" sz="1400" b="1" dirty="0">
              <a:latin typeface="+mn-lt"/>
            </a:endParaRPr>
          </a:p>
          <a:p>
            <a:pPr marL="285750" indent="-285750">
              <a:buFont typeface="Arial" panose="020B0604020202020204" pitchFamily="34" charset="0"/>
              <a:buChar char="•"/>
            </a:pPr>
            <a:r>
              <a:rPr lang="en-US" sz="1400" dirty="0" smtClean="0">
                <a:latin typeface="+mn-lt"/>
              </a:rPr>
              <a:t>Unified memory simplifies CUDA code as you do not have to explicitly move data to where they are needed. There is one allocation and one deallocation.</a:t>
            </a:r>
          </a:p>
          <a:p>
            <a:pPr marL="285750" indent="-285750">
              <a:buFont typeface="Arial" panose="020B0604020202020204" pitchFamily="34" charset="0"/>
              <a:buChar char="•"/>
            </a:pPr>
            <a:r>
              <a:rPr lang="en-US" sz="1400" dirty="0" smtClean="0">
                <a:latin typeface="+mn-lt"/>
              </a:rPr>
              <a:t>Simplifies usage of data structures.</a:t>
            </a:r>
            <a:endParaRPr lang="en-US" sz="1400" dirty="0">
              <a:latin typeface="+mn-lt"/>
            </a:endParaRPr>
          </a:p>
          <a:p>
            <a:endParaRPr lang="en-US" sz="1400" dirty="0" smtClean="0">
              <a:latin typeface="+mn-lt"/>
            </a:endParaRPr>
          </a:p>
          <a:p>
            <a:r>
              <a:rPr lang="en-US" sz="1400" b="1" dirty="0" smtClean="0">
                <a:latin typeface="+mn-lt"/>
              </a:rPr>
              <a:t>Disadvantages:</a:t>
            </a:r>
            <a:endParaRPr lang="en-US" sz="1400" b="1" dirty="0">
              <a:latin typeface="+mn-lt"/>
            </a:endParaRPr>
          </a:p>
          <a:p>
            <a:pPr marL="285750" indent="-285750">
              <a:buFont typeface="Arial" panose="020B0604020202020204" pitchFamily="34" charset="0"/>
              <a:buChar char="•"/>
            </a:pPr>
            <a:r>
              <a:rPr lang="en-US" sz="1400" dirty="0" smtClean="0">
                <a:latin typeface="+mn-lt"/>
              </a:rPr>
              <a:t>Loosing control – there might be unwanted copies. Like array C which we set on the host to zero.</a:t>
            </a:r>
          </a:p>
          <a:p>
            <a:pPr marL="285750" indent="-285750">
              <a:buFont typeface="Arial" panose="020B0604020202020204" pitchFamily="34" charset="0"/>
              <a:buChar char="•"/>
            </a:pPr>
            <a:r>
              <a:rPr lang="en-US" sz="1400" dirty="0" smtClean="0">
                <a:latin typeface="+mn-lt"/>
              </a:rPr>
              <a:t>Hiding bottlenecks from view</a:t>
            </a:r>
            <a:endParaRPr lang="en-GB" sz="1400" dirty="0">
              <a:latin typeface="+mn-lt"/>
            </a:endParaRPr>
          </a:p>
        </p:txBody>
      </p:sp>
      <p:sp>
        <p:nvSpPr>
          <p:cNvPr id="5" name="TextBox 4"/>
          <p:cNvSpPr txBox="1"/>
          <p:nvPr/>
        </p:nvSpPr>
        <p:spPr>
          <a:xfrm>
            <a:off x="4716016" y="1720552"/>
            <a:ext cx="4032448" cy="4708981"/>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initiate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GPU</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Declare variables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 *B, *C;</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allocate unified memory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cudaMallocManaged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(&amp;A, N*sizeof(</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cudaMallocManaged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(&amp;B, N*sizeof(</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cudaMallocManaged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(&amp;C, N*sizeof(</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host data</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for(size_t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f=0; f&lt;N; f++)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run CUDA kernel for vector add</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vector_add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&lt;&lt;&lt;1,1&gt;&gt;&gt;(C, A, B);</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Wait for GPU to finish before </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accessing on the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host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FF0000"/>
                </a:solidFill>
                <a:latin typeface="Courier New" panose="02070309020205020404" pitchFamily="49" charset="0"/>
                <a:ea typeface="SimSun" panose="02010600030101010101" pitchFamily="2" charset="-122"/>
                <a:cs typeface="Courier New" panose="02070309020205020404" pitchFamily="49" charset="0"/>
              </a:rPr>
              <a:t>cudaDeviceSynchronize</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free memory on the host and the device</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return</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Tree>
    <p:extLst>
      <p:ext uri="{BB962C8B-B14F-4D97-AF65-F5344CB8AC3E}">
        <p14:creationId xmlns:p14="http://schemas.microsoft.com/office/powerpoint/2010/main" val="167562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1D vector addition</a:t>
            </a:r>
            <a:endParaRPr lang="en-GB" b="1" dirty="0">
              <a:solidFill>
                <a:schemeClr val="bg1"/>
              </a:solidFill>
              <a:latin typeface="Arial" panose="020B0604020202020204" pitchFamily="34" charset="0"/>
            </a:endParaRPr>
          </a:p>
        </p:txBody>
      </p:sp>
      <p:sp>
        <p:nvSpPr>
          <p:cNvPr id="3" name="TextBox 2"/>
          <p:cNvSpPr txBox="1"/>
          <p:nvPr/>
        </p:nvSpPr>
        <p:spPr>
          <a:xfrm>
            <a:off x="467544" y="1603077"/>
            <a:ext cx="3744416" cy="4185761"/>
          </a:xfrm>
          <a:prstGeom prst="rect">
            <a:avLst/>
          </a:prstGeom>
          <a:noFill/>
        </p:spPr>
        <p:txBody>
          <a:bodyPr wrap="square" rtlCol="0">
            <a:spAutoFit/>
          </a:bodyPr>
          <a:lstStyle/>
          <a:p>
            <a:r>
              <a:rPr lang="en-US" sz="1400" dirty="0" smtClean="0">
                <a:latin typeface="+mn-lt"/>
              </a:rPr>
              <a:t>Each thread has access to pre-set three dimensional variables:</a:t>
            </a: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threadIdx</a:t>
            </a:r>
            <a:endParaRPr lang="en-US" sz="1400" b="1"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blockIdx</a:t>
            </a:r>
            <a:endParaRPr lang="en-US" sz="1400" b="1" dirty="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blockDim</a:t>
            </a:r>
            <a:endParaRPr lang="en-US" sz="1400" b="1"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gridDim</a:t>
            </a:r>
            <a:endParaRPr lang="en-US" sz="1400" b="1" dirty="0" smtClean="0">
              <a:solidFill>
                <a:srgbClr val="000000"/>
              </a:solidFill>
              <a:latin typeface="Courier New" panose="02070309020205020404" pitchFamily="49" charset="0"/>
              <a:cs typeface="Courier New" panose="02070309020205020404" pitchFamily="49" charset="0"/>
            </a:endParaRPr>
          </a:p>
          <a:p>
            <a:endParaRPr lang="en-US" sz="1400" dirty="0" smtClean="0">
              <a:latin typeface="+mn-lt"/>
            </a:endParaRPr>
          </a:p>
          <a:p>
            <a:r>
              <a:rPr lang="en-US" sz="1400" dirty="0" smtClean="0">
                <a:latin typeface="+mn-lt"/>
              </a:rPr>
              <a:t>Using these we can assign work for each thread.</a:t>
            </a:r>
            <a:endParaRPr lang="en-GB" sz="1400" dirty="0" smtClean="0">
              <a:latin typeface="+mn-lt"/>
            </a:endParaRPr>
          </a:p>
          <a:p>
            <a:endParaRPr lang="en-GB" sz="1400" dirty="0">
              <a:latin typeface="+mn-lt"/>
            </a:endParaRPr>
          </a:p>
          <a:p>
            <a:r>
              <a:rPr lang="en-GB" sz="1400" b="1" dirty="0" smtClean="0">
                <a:latin typeface="+mn-lt"/>
              </a:rPr>
              <a:t>Example of vector addition:</a:t>
            </a:r>
          </a:p>
          <a:p>
            <a:r>
              <a:rPr lang="en-US" sz="1400" dirty="0" smtClean="0">
                <a:latin typeface="+mn-lt"/>
              </a:rPr>
              <a:t>Input is 1D array of floats</a:t>
            </a:r>
          </a:p>
          <a:p>
            <a:r>
              <a:rPr lang="en-US" sz="1400" dirty="0" smtClean="0">
                <a:latin typeface="+mn-lt"/>
              </a:rPr>
              <a:t>    </a:t>
            </a:r>
            <a:r>
              <a:rPr lang="en-US" sz="1400" b="1" dirty="0" smtClean="0">
                <a:solidFill>
                  <a:srgbClr val="66CCFF"/>
                </a:solidFill>
                <a:latin typeface="Courier New" panose="02070309020205020404" pitchFamily="49" charset="0"/>
                <a:cs typeface="Courier New" panose="02070309020205020404" pitchFamily="49" charset="0"/>
              </a:rPr>
              <a:t>float</a:t>
            </a:r>
            <a:r>
              <a:rPr lang="en-US" sz="1400" b="1" dirty="0" smtClean="0">
                <a:solidFill>
                  <a:srgbClr val="000000"/>
                </a:solidFill>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endParaRPr lang="en-GB" sz="1400" dirty="0">
              <a:latin typeface="+mn-lt"/>
            </a:endParaRPr>
          </a:p>
          <a:p>
            <a:r>
              <a:rPr lang="en-US" sz="1400" dirty="0" smtClean="0">
                <a:latin typeface="+mn-lt"/>
                <a:cs typeface="Courier New" panose="02070309020205020404" pitchFamily="49" charset="0"/>
              </a:rPr>
              <a:t>If we launch </a:t>
            </a:r>
            <a:r>
              <a:rPr lang="en-US" sz="1400" b="1" dirty="0" err="1" smtClean="0">
                <a:solidFill>
                  <a:srgbClr val="000000"/>
                </a:solidFill>
                <a:latin typeface="Courier New" panose="02070309020205020404" pitchFamily="49" charset="0"/>
                <a:cs typeface="Courier New" panose="02070309020205020404" pitchFamily="49" charset="0"/>
              </a:rPr>
              <a:t>vector_add</a:t>
            </a:r>
            <a:r>
              <a:rPr lang="en-US" sz="1400" dirty="0" smtClean="0">
                <a:latin typeface="+mn-lt"/>
                <a:cs typeface="Courier New" panose="02070309020205020404" pitchFamily="49" charset="0"/>
              </a:rPr>
              <a:t> kernel like this:</a:t>
            </a:r>
          </a:p>
          <a:p>
            <a:r>
              <a:rPr lang="en-US" sz="1400" b="1" dirty="0" smtClean="0">
                <a:solidFill>
                  <a:srgbClr val="000000"/>
                </a:solidFill>
                <a:latin typeface="Courier New" panose="02070309020205020404" pitchFamily="49" charset="0"/>
                <a:cs typeface="Courier New" panose="02070309020205020404" pitchFamily="49" charset="0"/>
              </a:rPr>
              <a:t>    </a:t>
            </a:r>
            <a:r>
              <a:rPr lang="en-US" sz="1400" b="1" dirty="0" err="1" smtClean="0">
                <a:solidFill>
                  <a:srgbClr val="000000"/>
                </a:solidFill>
                <a:latin typeface="Courier New" panose="02070309020205020404" pitchFamily="49" charset="0"/>
                <a:cs typeface="Courier New" panose="02070309020205020404" pitchFamily="49" charset="0"/>
              </a:rPr>
              <a:t>vector_add</a:t>
            </a:r>
            <a:r>
              <a:rPr lang="en-US" sz="1400" b="1" dirty="0" smtClean="0">
                <a:solidFill>
                  <a:srgbClr val="000000"/>
                </a:solidFill>
                <a:latin typeface="Courier New" panose="02070309020205020404" pitchFamily="49" charset="0"/>
                <a:cs typeface="Courier New" panose="02070309020205020404" pitchFamily="49" charset="0"/>
              </a:rPr>
              <a:t>&lt;&lt;&lt;N/5,5&gt;&gt;&gt;(…)</a:t>
            </a:r>
          </a:p>
          <a:p>
            <a:endParaRPr lang="en-US" sz="1400" dirty="0">
              <a:latin typeface="+mn-lt"/>
              <a:cs typeface="Courier New" panose="02070309020205020404" pitchFamily="49" charset="0"/>
            </a:endParaRPr>
          </a:p>
          <a:p>
            <a:r>
              <a:rPr lang="en-US" sz="1400" dirty="0" smtClean="0">
                <a:latin typeface="+mn-lt"/>
                <a:cs typeface="Courier New" panose="02070309020205020404" pitchFamily="49" charset="0"/>
              </a:rPr>
              <a:t>For </a:t>
            </a:r>
            <a:r>
              <a:rPr lang="en-US" sz="1400" b="1" dirty="0" smtClean="0">
                <a:solidFill>
                  <a:srgbClr val="000000"/>
                </a:solidFill>
                <a:latin typeface="Courier New" panose="02070309020205020404" pitchFamily="49" charset="0"/>
                <a:cs typeface="Courier New" panose="02070309020205020404" pitchFamily="49" charset="0"/>
              </a:rPr>
              <a:t>N=100</a:t>
            </a:r>
            <a:r>
              <a:rPr lang="en-US" sz="1400" dirty="0" smtClean="0">
                <a:latin typeface="+mn-lt"/>
                <a:cs typeface="Courier New" panose="02070309020205020404" pitchFamily="49" charset="0"/>
              </a:rPr>
              <a:t> grid will have 20 blocks each with 5 threads.</a:t>
            </a:r>
          </a:p>
        </p:txBody>
      </p:sp>
      <p:sp>
        <p:nvSpPr>
          <p:cNvPr id="6" name="TextBox 5"/>
          <p:cNvSpPr txBox="1"/>
          <p:nvPr/>
        </p:nvSpPr>
        <p:spPr>
          <a:xfrm>
            <a:off x="4713188" y="4162153"/>
            <a:ext cx="4032448" cy="2246769"/>
          </a:xfrm>
          <a:prstGeom prst="rect">
            <a:avLst/>
          </a:prstGeom>
          <a:noFill/>
        </p:spPr>
        <p:txBody>
          <a:bodyPr wrap="square" rtlCol="0">
            <a:spAutoFit/>
          </a:bodyPr>
          <a:lstStyle/>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for vector addition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index=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blockDim</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 + </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threadIdx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index has different value for each thread</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for 0th block, 3rd thread index=3</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for 1st block, 3rd thread index=8</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857204" y="2564904"/>
            <a:ext cx="3744416" cy="1384995"/>
          </a:xfrm>
          <a:prstGeom prst="rect">
            <a:avLst/>
          </a:prstGeom>
          <a:noFill/>
        </p:spPr>
        <p:txBody>
          <a:bodyPr wrap="square" rtlCol="0">
            <a:spAutoFit/>
          </a:bodyPr>
          <a:lstStyle/>
          <a:p>
            <a:r>
              <a:rPr lang="en-US" sz="1400" dirty="0" smtClean="0">
                <a:latin typeface="+mn-lt"/>
              </a:rPr>
              <a:t>Indexing data like this:</a:t>
            </a:r>
          </a:p>
          <a:p>
            <a:r>
              <a:rPr lang="pt-BR" sz="14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index=</a:t>
            </a:r>
            <a:r>
              <a:rPr lang="pt-BR" sz="14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blockIdx</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4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blockDim</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 + </a:t>
            </a:r>
            <a:r>
              <a:rPr lang="pt-BR" sz="14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threadIdx</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en-US" sz="1400" dirty="0" smtClean="0">
                <a:latin typeface="+mn-lt"/>
              </a:rPr>
              <a:t>Assign 0</a:t>
            </a:r>
            <a:r>
              <a:rPr lang="en-US" sz="1400" baseline="30000" dirty="0" smtClean="0">
                <a:latin typeface="+mn-lt"/>
              </a:rPr>
              <a:t>th</a:t>
            </a:r>
            <a:r>
              <a:rPr lang="en-US" sz="1400" dirty="0" smtClean="0">
                <a:latin typeface="+mn-lt"/>
              </a:rPr>
              <a:t> block to first 5 elements, 2</a:t>
            </a:r>
            <a:r>
              <a:rPr lang="en-US" sz="1400" baseline="30000" dirty="0" smtClean="0">
                <a:latin typeface="+mn-lt"/>
              </a:rPr>
              <a:t>nd</a:t>
            </a:r>
            <a:r>
              <a:rPr lang="en-US" sz="1400" dirty="0" smtClean="0">
                <a:latin typeface="+mn-lt"/>
              </a:rPr>
              <a:t> block to next 5 elements (starting with 5</a:t>
            </a:r>
            <a:r>
              <a:rPr lang="en-US" sz="1400" baseline="30000" dirty="0" smtClean="0">
                <a:latin typeface="+mn-lt"/>
              </a:rPr>
              <a:t>th</a:t>
            </a:r>
            <a:r>
              <a:rPr lang="en-US" sz="1400" dirty="0" smtClean="0">
                <a:latin typeface="+mn-lt"/>
              </a:rPr>
              <a:t> element) and so on.</a:t>
            </a:r>
            <a:endParaRPr lang="en-US" sz="1400" dirty="0" smtClean="0">
              <a:solidFill>
                <a:srgbClr val="E2A88C"/>
              </a:solidFill>
              <a:latin typeface="+mn-lt"/>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3334"/>
          <a:stretch/>
        </p:blipFill>
        <p:spPr>
          <a:xfrm>
            <a:off x="4258220" y="1603077"/>
            <a:ext cx="4343400" cy="745803"/>
          </a:xfrm>
          <a:prstGeom prst="rect">
            <a:avLst/>
          </a:prstGeom>
        </p:spPr>
      </p:pic>
    </p:spTree>
    <p:extLst>
      <p:ext uri="{BB962C8B-B14F-4D97-AF65-F5344CB8AC3E}">
        <p14:creationId xmlns:p14="http://schemas.microsoft.com/office/powerpoint/2010/main" val="3808852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Two other ways of doing vector addition</a:t>
            </a:r>
            <a:endParaRPr lang="en-GB" b="1" dirty="0">
              <a:solidFill>
                <a:schemeClr val="bg1"/>
              </a:solidFill>
              <a:latin typeface="Arial" panose="020B0604020202020204" pitchFamily="34" charset="0"/>
            </a:endParaRPr>
          </a:p>
        </p:txBody>
      </p:sp>
      <p:sp>
        <p:nvSpPr>
          <p:cNvPr id="3" name="TextBox 2"/>
          <p:cNvSpPr txBox="1"/>
          <p:nvPr/>
        </p:nvSpPr>
        <p:spPr>
          <a:xfrm>
            <a:off x="467544" y="1603077"/>
            <a:ext cx="4032448" cy="4401205"/>
          </a:xfrm>
          <a:prstGeom prst="rect">
            <a:avLst/>
          </a:prstGeom>
          <a:noFill/>
        </p:spPr>
        <p:txBody>
          <a:bodyPr wrap="square" rtlCol="0">
            <a:spAutoFit/>
          </a:bodyPr>
          <a:lstStyle/>
          <a:p>
            <a:r>
              <a:rPr lang="en-US" sz="1400" dirty="0" smtClean="0">
                <a:latin typeface="+mn-lt"/>
              </a:rPr>
              <a:t>The difference between two other ways of mapping vector addition onto a GPU is that a single thread is processing </a:t>
            </a:r>
            <a:r>
              <a:rPr lang="en-US" sz="1400" b="1" dirty="0" smtClean="0">
                <a:latin typeface="+mn-lt"/>
              </a:rPr>
              <a:t>m</a:t>
            </a:r>
            <a:r>
              <a:rPr lang="en-US" sz="1400" dirty="0" smtClean="0">
                <a:latin typeface="+mn-lt"/>
              </a:rPr>
              <a:t> elements but with different step size.</a:t>
            </a:r>
          </a:p>
          <a:p>
            <a:endParaRPr lang="en-US" sz="1400" dirty="0">
              <a:latin typeface="+mn-lt"/>
            </a:endParaRPr>
          </a:p>
          <a:p>
            <a:r>
              <a:rPr lang="en-US" sz="1400" dirty="0" smtClean="0">
                <a:latin typeface="+mn-lt"/>
              </a:rPr>
              <a:t>The step size is important because it determines if threads are accessing memory in </a:t>
            </a:r>
            <a:r>
              <a:rPr lang="en-US" sz="1400" b="1" dirty="0" smtClean="0">
                <a:latin typeface="+mn-lt"/>
              </a:rPr>
              <a:t>coalesced</a:t>
            </a:r>
            <a:r>
              <a:rPr lang="en-US" sz="1400" dirty="0" smtClean="0">
                <a:latin typeface="+mn-lt"/>
              </a:rPr>
              <a:t> or </a:t>
            </a:r>
            <a:r>
              <a:rPr lang="en-US" sz="1400" b="1" dirty="0" err="1" smtClean="0">
                <a:latin typeface="+mn-lt"/>
              </a:rPr>
              <a:t>uncoalesced</a:t>
            </a:r>
            <a:r>
              <a:rPr lang="en-US" sz="1400" dirty="0" smtClean="0">
                <a:latin typeface="+mn-lt"/>
              </a:rPr>
              <a:t> manner.</a:t>
            </a:r>
          </a:p>
          <a:p>
            <a:endParaRPr lang="en-US" sz="1400" dirty="0">
              <a:latin typeface="+mn-lt"/>
            </a:endParaRPr>
          </a:p>
          <a:p>
            <a:r>
              <a:rPr lang="en-US" sz="1400" dirty="0" smtClean="0">
                <a:latin typeface="+mn-lt"/>
              </a:rPr>
              <a:t>We say that threads from one warp (threads which are next to each other 0, 1, 2, …) has coalesced memory access, if they are accessing data which are next to each other.</a:t>
            </a:r>
          </a:p>
          <a:p>
            <a:endParaRPr lang="en-US" sz="1400" dirty="0">
              <a:latin typeface="+mn-lt"/>
            </a:endParaRPr>
          </a:p>
          <a:p>
            <a:r>
              <a:rPr lang="en-US" sz="1400" dirty="0" smtClean="0">
                <a:latin typeface="+mn-lt"/>
              </a:rPr>
              <a:t>This is because memory delivers data in chunks of N bytes. We call these chunks </a:t>
            </a:r>
            <a:r>
              <a:rPr lang="en-US" sz="1400" b="1" dirty="0" err="1" smtClean="0">
                <a:latin typeface="+mn-lt"/>
              </a:rPr>
              <a:t>cachelines</a:t>
            </a:r>
            <a:r>
              <a:rPr lang="en-US" sz="1400" dirty="0" smtClean="0">
                <a:latin typeface="+mn-lt"/>
              </a:rPr>
              <a:t>. Every time a thread requests data, surrounding data comes along with it, even if we do not used them. If we can process these data as well we have them for ‘free’.</a:t>
            </a:r>
            <a:endParaRPr lang="en-US" sz="1400" dirty="0" smtClean="0">
              <a:latin typeface="+mn-lt"/>
              <a:cs typeface="Courier New" panose="02070309020205020404" pitchFamily="49" charset="0"/>
            </a:endParaRPr>
          </a:p>
        </p:txBody>
      </p:sp>
      <p:sp>
        <p:nvSpPr>
          <p:cNvPr id="6" name="TextBox 5"/>
          <p:cNvSpPr txBox="1"/>
          <p:nvPr/>
        </p:nvSpPr>
        <p:spPr>
          <a:xfrm>
            <a:off x="4709616" y="1756965"/>
            <a:ext cx="4110856" cy="4247317"/>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#define M 32</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definition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for vector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addition where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thread access data with step 1</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vector_add_step1(</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f=0; f&lt;M; f++){</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index=M*blockIdx.x*blockDim.x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M*threadIdx.x + f;</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 d_A[index] + d_B[index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Kernel definition for vector addition where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thread access data with step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blockDim.x</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vector_add_stepbig(</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f=0; f&lt;M; f++){</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index=M*blockIdx.x*blockDim.x + threadIdx.x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f*blockDim.x;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configuration is same for both</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vector_add_*&lt;&lt;&lt;N/(M*M),M&gt;&gt;&gt;(...)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709616" y="1449188"/>
            <a:ext cx="3744416" cy="307777"/>
          </a:xfrm>
          <a:prstGeom prst="rect">
            <a:avLst/>
          </a:prstGeom>
          <a:noFill/>
        </p:spPr>
        <p:txBody>
          <a:bodyPr wrap="square" rtlCol="0">
            <a:spAutoFit/>
          </a:bodyPr>
          <a:lstStyle/>
          <a:p>
            <a:r>
              <a:rPr lang="en-US" sz="1400" dirty="0" smtClean="0">
                <a:latin typeface="+mn-lt"/>
              </a:rPr>
              <a:t>Indexing data will be similar.</a:t>
            </a:r>
            <a:endParaRPr lang="en-US" sz="1400" dirty="0" smtClean="0">
              <a:solidFill>
                <a:srgbClr val="E2A88C"/>
              </a:solidFill>
              <a:latin typeface="+mn-lt"/>
            </a:endParaRPr>
          </a:p>
        </p:txBody>
      </p:sp>
    </p:spTree>
    <p:extLst>
      <p:ext uri="{BB962C8B-B14F-4D97-AF65-F5344CB8AC3E}">
        <p14:creationId xmlns:p14="http://schemas.microsoft.com/office/powerpoint/2010/main" val="165677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Performance difference</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38250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Visual profiler - </a:t>
            </a:r>
            <a:r>
              <a:rPr lang="en-US" b="1" dirty="0" err="1" smtClean="0">
                <a:solidFill>
                  <a:schemeClr val="bg1"/>
                </a:solidFill>
                <a:latin typeface="Arial" panose="020B0604020202020204" pitchFamily="34" charset="0"/>
              </a:rPr>
              <a:t>nvvp</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r>
              <a:rPr lang="en-GB" sz="1400" dirty="0" smtClean="0">
                <a:latin typeface="+mn-lt"/>
              </a:rPr>
              <a:t>Great tool for evaluating performance bottlenecks. It provides you with graphical interface in which you can explore performance of your code.</a:t>
            </a:r>
          </a:p>
          <a:p>
            <a:endParaRPr lang="en-US" sz="1400" dirty="0" smtClean="0">
              <a:latin typeface="+mn-lt"/>
            </a:endParaRPr>
          </a:p>
          <a:p>
            <a:pPr marL="285750" indent="-285750">
              <a:buFont typeface="Arial" panose="020B0604020202020204" pitchFamily="34" charset="0"/>
              <a:buChar char="•"/>
            </a:pPr>
            <a:r>
              <a:rPr lang="en-US" sz="1400" dirty="0" smtClean="0">
                <a:latin typeface="+mn-lt"/>
              </a:rPr>
              <a:t>Compute bound or memory bound?</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Occupancy calculation</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Memory bandwidth </a:t>
            </a:r>
            <a:r>
              <a:rPr lang="en-US" sz="1400" dirty="0" err="1" smtClean="0">
                <a:latin typeface="+mn-lt"/>
              </a:rPr>
              <a:t>utilisation</a:t>
            </a:r>
            <a:endParaRPr lang="en-US" sz="1400" dirty="0" smtClean="0">
              <a:latin typeface="+mn-lt"/>
            </a:endParaRP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Compute </a:t>
            </a:r>
            <a:r>
              <a:rPr lang="en-US" sz="1400" dirty="0" err="1" smtClean="0">
                <a:latin typeface="+mn-lt"/>
              </a:rPr>
              <a:t>utilisation</a:t>
            </a:r>
            <a:endParaRPr lang="en-US" sz="1400" dirty="0" smtClean="0">
              <a:latin typeface="+mn-lt"/>
            </a:endParaRP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Stall reasons</a:t>
            </a:r>
            <a:endParaRPr lang="en-GB" sz="1400" dirty="0">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371791"/>
            <a:ext cx="4139952" cy="21738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4293096"/>
            <a:ext cx="3635896" cy="178292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5121642"/>
            <a:ext cx="3223765" cy="104496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7951" y="3212976"/>
            <a:ext cx="2488170" cy="1797673"/>
          </a:xfrm>
          <a:prstGeom prst="rect">
            <a:avLst/>
          </a:prstGeom>
        </p:spPr>
      </p:pic>
    </p:spTree>
    <p:extLst>
      <p:ext uri="{BB962C8B-B14F-4D97-AF65-F5344CB8AC3E}">
        <p14:creationId xmlns:p14="http://schemas.microsoft.com/office/powerpoint/2010/main" val="204860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sp>
        <p:nvSpPr>
          <p:cNvPr id="4" name="TextBox 3"/>
          <p:cNvSpPr txBox="1"/>
          <p:nvPr/>
        </p:nvSpPr>
        <p:spPr>
          <a:xfrm>
            <a:off x="1619672" y="2204864"/>
            <a:ext cx="5904656"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n-lt"/>
              </a:rPr>
              <a:t>How to write a basic code with GPU kernels</a:t>
            </a:r>
            <a:r>
              <a:rPr lang="en-US" sz="1400" dirty="0" smtClean="0">
                <a:latin typeface="+mn-lt"/>
              </a:rPr>
              <a:t>.</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Basics of how to use Unified memory or manage memory ourselves</a:t>
            </a:r>
            <a:r>
              <a:rPr lang="en-US" sz="1400" dirty="0" smtClean="0">
                <a:latin typeface="+mn-lt"/>
              </a:rPr>
              <a:t>.</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How to launch kernels using blocks and threads</a:t>
            </a:r>
            <a:r>
              <a:rPr lang="en-US" sz="1400" dirty="0" smtClean="0">
                <a:latin typeface="+mn-lt"/>
              </a:rPr>
              <a:t>.</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Basics of how to use blocks and threads ids to map data to threads</a:t>
            </a:r>
            <a:r>
              <a:rPr lang="en-US" sz="1400" dirty="0" smtClean="0">
                <a:latin typeface="+mn-lt"/>
              </a:rPr>
              <a:t>.</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That NVIDIA visual profiler is a good thing to have.</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endParaRPr lang="en-US" sz="1400" dirty="0" smtClean="0">
              <a:latin typeface="+mn-lt"/>
            </a:endParaRPr>
          </a:p>
        </p:txBody>
      </p:sp>
    </p:spTree>
    <p:extLst>
      <p:ext uri="{BB962C8B-B14F-4D97-AF65-F5344CB8AC3E}">
        <p14:creationId xmlns:p14="http://schemas.microsoft.com/office/powerpoint/2010/main" val="31471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is CUDA</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n-lt"/>
              </a:rPr>
              <a:t>Is abbreviation for </a:t>
            </a:r>
            <a:r>
              <a:rPr lang="en-US" sz="1400" dirty="0">
                <a:latin typeface="+mn-lt"/>
              </a:rPr>
              <a:t>“Compute Unified Device </a:t>
            </a:r>
            <a:r>
              <a:rPr lang="en-US" sz="1400" dirty="0" smtClean="0">
                <a:latin typeface="+mn-lt"/>
              </a:rPr>
              <a:t>Architecture”</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smtClean="0">
                <a:latin typeface="+mn-lt"/>
              </a:rPr>
              <a:t>Language based on C/C++ </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Exposes GPU parallel capabilities for general purpose computing, while retaining high performance</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Enables heterogeneous computations and programming</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API allows to manage GPUs and their memory (allocate, copy, free)</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smtClean="0">
                <a:latin typeface="+mn-lt"/>
              </a:rPr>
              <a:t>Fortran is supported as well</a:t>
            </a:r>
            <a:endParaRPr lang="en-GB" sz="1400" dirty="0" smtClean="0">
              <a:latin typeface="+mn-lt"/>
            </a:endParaRPr>
          </a:p>
        </p:txBody>
      </p:sp>
      <p:sp>
        <p:nvSpPr>
          <p:cNvPr id="5" name="TextBox 4"/>
          <p:cNvSpPr txBox="1"/>
          <p:nvPr/>
        </p:nvSpPr>
        <p:spPr>
          <a:xfrm>
            <a:off x="4932040" y="1773396"/>
            <a:ext cx="3456384" cy="3970318"/>
          </a:xfrm>
          <a:prstGeom prst="rect">
            <a:avLst/>
          </a:prstGeom>
          <a:noFill/>
        </p:spPr>
        <p:txBody>
          <a:bodyPr wrap="square" rtlCol="0">
            <a:spAutoFit/>
          </a:bodyPr>
          <a:lstStyle/>
          <a:p>
            <a:r>
              <a:rPr lang="en-GB" sz="1400" b="1" dirty="0" smtClean="0">
                <a:latin typeface="+mn-lt"/>
              </a:rPr>
              <a:t>General purpose computing on GPU </a:t>
            </a:r>
          </a:p>
          <a:p>
            <a:r>
              <a:rPr lang="en-US" sz="1400" dirty="0">
                <a:latin typeface="+mn-lt"/>
              </a:rPr>
              <a:t>o</a:t>
            </a:r>
            <a:r>
              <a:rPr lang="en-US" sz="1400" dirty="0" smtClean="0">
                <a:latin typeface="+mn-lt"/>
              </a:rPr>
              <a:t>r GPGPU means that GPU can be used for computations as well as for graphics. First introduced into GPU to improve image quality.</a:t>
            </a:r>
          </a:p>
          <a:p>
            <a:endParaRPr lang="en-US" sz="1400" dirty="0">
              <a:latin typeface="+mn-lt"/>
            </a:endParaRPr>
          </a:p>
          <a:p>
            <a:r>
              <a:rPr lang="en-US" sz="1400" b="1" dirty="0" smtClean="0">
                <a:latin typeface="+mn-lt"/>
              </a:rPr>
              <a:t>Heterogeneous computing</a:t>
            </a:r>
          </a:p>
          <a:p>
            <a:r>
              <a:rPr lang="en-US" sz="1400" dirty="0">
                <a:latin typeface="+mn-lt"/>
              </a:rPr>
              <a:t>r</a:t>
            </a:r>
            <a:r>
              <a:rPr lang="en-US" sz="1400" dirty="0" smtClean="0">
                <a:latin typeface="+mn-lt"/>
              </a:rPr>
              <a:t>efers to systems which use different kinds of processor architectures to achieve higher performance or energy efficiency. Different architectures are better suited for different tasks.</a:t>
            </a:r>
          </a:p>
          <a:p>
            <a:endParaRPr lang="en-US" sz="1400" dirty="0">
              <a:latin typeface="+mn-lt"/>
            </a:endParaRPr>
          </a:p>
          <a:p>
            <a:r>
              <a:rPr lang="en-US" sz="1400" b="1" dirty="0" smtClean="0">
                <a:latin typeface="+mn-lt"/>
              </a:rPr>
              <a:t>API</a:t>
            </a:r>
          </a:p>
          <a:p>
            <a:r>
              <a:rPr lang="en-US" sz="1400" dirty="0" smtClean="0">
                <a:latin typeface="+mn-lt"/>
              </a:rPr>
              <a:t>is “application </a:t>
            </a:r>
            <a:r>
              <a:rPr lang="en-US" sz="1400" dirty="0">
                <a:latin typeface="+mn-lt"/>
              </a:rPr>
              <a:t>programming </a:t>
            </a:r>
            <a:r>
              <a:rPr lang="en-US" sz="1400" dirty="0" smtClean="0">
                <a:latin typeface="+mn-lt"/>
              </a:rPr>
              <a:t>interface” and in this case it is a piece of software which simplifies communication with the GPU.</a:t>
            </a:r>
            <a:endParaRPr lang="en-GB" sz="1400" dirty="0" smtClean="0">
              <a:latin typeface="+mn-lt"/>
            </a:endParaRPr>
          </a:p>
        </p:txBody>
      </p:sp>
    </p:spTree>
    <p:extLst>
      <p:ext uri="{BB962C8B-B14F-4D97-AF65-F5344CB8AC3E}">
        <p14:creationId xmlns:p14="http://schemas.microsoft.com/office/powerpoint/2010/main" val="233203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sp>
        <p:nvSpPr>
          <p:cNvPr id="3" name="TextBox 2"/>
          <p:cNvSpPr txBox="1"/>
          <p:nvPr/>
        </p:nvSpPr>
        <p:spPr>
          <a:xfrm>
            <a:off x="2663788" y="2420888"/>
            <a:ext cx="3816424"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n-lt"/>
              </a:rPr>
              <a:t>CUDA Toolkit Documentation (</a:t>
            </a:r>
            <a:r>
              <a:rPr lang="en-US" sz="1400" dirty="0">
                <a:latin typeface="+mn-lt"/>
                <a:hlinkClick r:id="rId3"/>
              </a:rPr>
              <a:t>https://</a:t>
            </a:r>
            <a:r>
              <a:rPr lang="en-US" sz="1400" dirty="0" smtClean="0">
                <a:latin typeface="+mn-lt"/>
                <a:hlinkClick r:id="rId3"/>
              </a:rPr>
              <a:t>docs.nvidia.com/cuda/index.html</a:t>
            </a:r>
            <a:r>
              <a:rPr lang="en-US" sz="1400" dirty="0" smtClean="0">
                <a:latin typeface="+mn-lt"/>
              </a:rPr>
              <a:t> )</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a:latin typeface="+mn-lt"/>
              </a:rPr>
              <a:t>NVIDIA whitepapers (</a:t>
            </a:r>
            <a:r>
              <a:rPr lang="en-US" sz="1400" dirty="0">
                <a:latin typeface="+mn-lt"/>
                <a:hlinkClick r:id="rId4"/>
              </a:rPr>
              <a:t>https://</a:t>
            </a:r>
            <a:r>
              <a:rPr lang="en-US" sz="1400" dirty="0" smtClean="0">
                <a:latin typeface="+mn-lt"/>
                <a:hlinkClick r:id="rId4"/>
              </a:rPr>
              <a:t>images.nvidia.com/content/pdf/tesla/whitepaper/pascal-architecture-whitepaper.pdf</a:t>
            </a:r>
            <a:r>
              <a:rPr lang="en-US" sz="1400" dirty="0">
                <a:latin typeface="+mn-lt"/>
              </a:rPr>
              <a:t>, </a:t>
            </a:r>
            <a:r>
              <a:rPr lang="en-US" sz="1400" dirty="0">
                <a:latin typeface="+mn-lt"/>
                <a:hlinkClick r:id="rId5"/>
              </a:rPr>
              <a:t>https://</a:t>
            </a:r>
            <a:r>
              <a:rPr lang="en-US" sz="1400" dirty="0" smtClean="0">
                <a:latin typeface="+mn-lt"/>
                <a:hlinkClick r:id="rId5"/>
              </a:rPr>
              <a:t>images.nvidia.com/content/volta-architecture/pdf/volta-architecture-whitepaper.pdf</a:t>
            </a:r>
            <a:r>
              <a:rPr lang="en-US" sz="1400" dirty="0" smtClean="0">
                <a:latin typeface="+mn-lt"/>
              </a:rPr>
              <a:t> )</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Code samples from SDK</a:t>
            </a:r>
          </a:p>
        </p:txBody>
      </p:sp>
    </p:spTree>
    <p:extLst>
      <p:ext uri="{BB962C8B-B14F-4D97-AF65-F5344CB8AC3E}">
        <p14:creationId xmlns:p14="http://schemas.microsoft.com/office/powerpoint/2010/main" val="38233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708920"/>
            <a:ext cx="3312368" cy="523220"/>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&lt;A synopsis of the next lecture&gt;</a:t>
            </a:r>
          </a:p>
          <a:p>
            <a:endParaRPr lang="en-GB" sz="1400" dirty="0" smtClean="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8515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err="1" smtClean="0">
                <a:solidFill>
                  <a:schemeClr val="bg1"/>
                </a:solidFill>
                <a:latin typeface="Arial" panose="020B0604020202020204" pitchFamily="34" charset="0"/>
              </a:rPr>
              <a:t>Linearisation</a:t>
            </a:r>
            <a:r>
              <a:rPr lang="en-US" b="1" dirty="0" smtClean="0">
                <a:solidFill>
                  <a:schemeClr val="bg1"/>
                </a:solidFill>
                <a:latin typeface="Arial" panose="020B0604020202020204" pitchFamily="34" charset="0"/>
              </a:rPr>
              <a:t> (flattening) of an array</a:t>
            </a:r>
            <a:endParaRPr lang="en-GB" b="1" dirty="0">
              <a:solidFill>
                <a:schemeClr val="bg1"/>
              </a:solidFill>
              <a:latin typeface="Arial" panose="020B0604020202020204" pitchFamily="34" charset="0"/>
            </a:endParaRPr>
          </a:p>
        </p:txBody>
      </p:sp>
      <p:sp>
        <p:nvSpPr>
          <p:cNvPr id="3" name="TextBox 2"/>
          <p:cNvSpPr txBox="1"/>
          <p:nvPr/>
        </p:nvSpPr>
        <p:spPr>
          <a:xfrm>
            <a:off x="467544" y="1321023"/>
            <a:ext cx="3456384" cy="307777"/>
          </a:xfrm>
          <a:prstGeom prst="rect">
            <a:avLst/>
          </a:prstGeom>
          <a:noFill/>
        </p:spPr>
        <p:txBody>
          <a:bodyPr wrap="square" rtlCol="0">
            <a:spAutoFit/>
          </a:bodyPr>
          <a:lstStyle/>
          <a:p>
            <a:r>
              <a:rPr lang="en-US" sz="1400" dirty="0" smtClean="0">
                <a:latin typeface="+mn-lt"/>
              </a:rPr>
              <a:t>Matrix</a:t>
            </a:r>
          </a:p>
        </p:txBody>
      </p:sp>
      <p:sp>
        <p:nvSpPr>
          <p:cNvPr id="5" name="TextBox 4"/>
          <p:cNvSpPr txBox="1"/>
          <p:nvPr/>
        </p:nvSpPr>
        <p:spPr>
          <a:xfrm>
            <a:off x="4644008" y="1451495"/>
            <a:ext cx="4032448" cy="4401205"/>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nRows=3;</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nColumn=4;</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M[nRows][nColumns];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M[1][2]==7;</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numbers from rows are next to each other</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M[nRows*nColumns];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M[1*nColumns + 2] == 7;</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numbers from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columns are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next to each other</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M[nRows*nColumns];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M[2*nRows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7;</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628800"/>
            <a:ext cx="1057275" cy="7524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021111"/>
            <a:ext cx="2533650" cy="10287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605" y="5013176"/>
            <a:ext cx="2457450" cy="1038225"/>
          </a:xfrm>
          <a:prstGeom prst="rect">
            <a:avLst/>
          </a:prstGeom>
        </p:spPr>
      </p:pic>
      <p:sp>
        <p:nvSpPr>
          <p:cNvPr id="9" name="TextBox 8"/>
          <p:cNvSpPr txBox="1"/>
          <p:nvPr/>
        </p:nvSpPr>
        <p:spPr>
          <a:xfrm>
            <a:off x="518741" y="2689052"/>
            <a:ext cx="3456384" cy="307777"/>
          </a:xfrm>
          <a:prstGeom prst="rect">
            <a:avLst/>
          </a:prstGeom>
          <a:noFill/>
        </p:spPr>
        <p:txBody>
          <a:bodyPr wrap="square" rtlCol="0">
            <a:spAutoFit/>
          </a:bodyPr>
          <a:lstStyle/>
          <a:p>
            <a:r>
              <a:rPr lang="en-US" sz="1400" dirty="0" smtClean="0">
                <a:latin typeface="+mn-lt"/>
              </a:rPr>
              <a:t>Row major format</a:t>
            </a:r>
          </a:p>
        </p:txBody>
      </p:sp>
      <p:sp>
        <p:nvSpPr>
          <p:cNvPr id="10" name="TextBox 9"/>
          <p:cNvSpPr txBox="1"/>
          <p:nvPr/>
        </p:nvSpPr>
        <p:spPr>
          <a:xfrm>
            <a:off x="518741" y="4673971"/>
            <a:ext cx="3456384" cy="307777"/>
          </a:xfrm>
          <a:prstGeom prst="rect">
            <a:avLst/>
          </a:prstGeom>
          <a:noFill/>
        </p:spPr>
        <p:txBody>
          <a:bodyPr wrap="square" rtlCol="0">
            <a:spAutoFit/>
          </a:bodyPr>
          <a:lstStyle/>
          <a:p>
            <a:r>
              <a:rPr lang="en-US" sz="1400" dirty="0" smtClean="0">
                <a:latin typeface="+mn-lt"/>
              </a:rPr>
              <a:t>Column major format</a:t>
            </a:r>
          </a:p>
        </p:txBody>
      </p:sp>
    </p:spTree>
    <p:extLst>
      <p:ext uri="{BB962C8B-B14F-4D97-AF65-F5344CB8AC3E}">
        <p14:creationId xmlns:p14="http://schemas.microsoft.com/office/powerpoint/2010/main" val="430175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2D matrix addition</a:t>
            </a:r>
            <a:endParaRPr lang="en-GB" b="1" dirty="0">
              <a:solidFill>
                <a:schemeClr val="bg1"/>
              </a:solidFill>
              <a:latin typeface="Arial" panose="020B0604020202020204" pitchFamily="34" charset="0"/>
            </a:endParaRPr>
          </a:p>
        </p:txBody>
      </p:sp>
      <p:sp>
        <p:nvSpPr>
          <p:cNvPr id="5" name="TextBox 4"/>
          <p:cNvSpPr txBox="1"/>
          <p:nvPr/>
        </p:nvSpPr>
        <p:spPr>
          <a:xfrm>
            <a:off x="4644008" y="1451495"/>
            <a:ext cx="4032448" cy="4862870"/>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nBlocks,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 columns, M rows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 M;</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linear indexing = we ignore that it is a matrix</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index=blockIdx.x*blockDim.x + threadIdx.x;</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nThreads=3;</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matrix_add&lt;&lt;&lt;(N*M)/</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2D indexing, we selecting sub-matrices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threadIdx.x</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blockIdx.y*blockDim.y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threadIdx.y;</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index_y*N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nThreads(2,2,1);</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N/nThreads.x;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1;</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&lt;&lt;&lt; nBlocks,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reading row major as column major</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index_x = blockIdx.x*blockDim.x + threadIdx.x;</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index_y = blockIdx.y*blockDim.y + threadIdx.y;</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index   = index_y*N + index_x;</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nThreads(1,3,1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2" y="1540210"/>
            <a:ext cx="3686175" cy="1257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1" y="3204685"/>
            <a:ext cx="3686175" cy="1257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3" y="4869160"/>
            <a:ext cx="3686175" cy="1257300"/>
          </a:xfrm>
          <a:prstGeom prst="rect">
            <a:avLst/>
          </a:prstGeom>
        </p:spPr>
      </p:pic>
    </p:spTree>
    <p:extLst>
      <p:ext uri="{BB962C8B-B14F-4D97-AF65-F5344CB8AC3E}">
        <p14:creationId xmlns:p14="http://schemas.microsoft.com/office/powerpoint/2010/main" val="109029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3D tensor addition</a:t>
            </a:r>
            <a:endParaRPr lang="en-GB" b="1" dirty="0">
              <a:solidFill>
                <a:schemeClr val="bg1"/>
              </a:solidFill>
              <a:latin typeface="Arial" panose="020B0604020202020204" pitchFamily="34" charset="0"/>
            </a:endParaRPr>
          </a:p>
        </p:txBody>
      </p:sp>
      <p:sp>
        <p:nvSpPr>
          <p:cNvPr id="3" name="TextBox 2"/>
          <p:cNvSpPr txBox="1"/>
          <p:nvPr/>
        </p:nvSpPr>
        <p:spPr>
          <a:xfrm>
            <a:off x="395536" y="5236630"/>
            <a:ext cx="3780210" cy="1169551"/>
          </a:xfrm>
          <a:prstGeom prst="rect">
            <a:avLst/>
          </a:prstGeom>
          <a:noFill/>
        </p:spPr>
        <p:txBody>
          <a:bodyPr wrap="square" rtlCol="0">
            <a:spAutoFit/>
          </a:bodyPr>
          <a:lstStyle/>
          <a:p>
            <a:r>
              <a:rPr lang="en-US" sz="1400" dirty="0" smtClean="0">
                <a:latin typeface="+mn-lt"/>
              </a:rPr>
              <a:t>Why use anything else then linear indexing?</a:t>
            </a:r>
          </a:p>
          <a:p>
            <a:pPr marL="285750" indent="-285750">
              <a:buFont typeface="Arial" panose="020B0604020202020204" pitchFamily="34" charset="0"/>
              <a:buChar char="•"/>
            </a:pPr>
            <a:r>
              <a:rPr lang="en-US" sz="1400" dirty="0" smtClean="0">
                <a:latin typeface="+mn-lt"/>
              </a:rPr>
              <a:t>Because getting coordinates </a:t>
            </a:r>
            <a:r>
              <a:rPr lang="en-US" sz="1400" dirty="0" err="1" smtClean="0">
                <a:latin typeface="+mn-lt"/>
              </a:rPr>
              <a:t>x,y,z</a:t>
            </a:r>
            <a:r>
              <a:rPr lang="en-US" sz="1400" dirty="0" smtClean="0">
                <a:latin typeface="+mn-lt"/>
              </a:rPr>
              <a:t> from linear index when you need them is a pain.</a:t>
            </a:r>
          </a:p>
          <a:p>
            <a:pPr marL="285750" indent="-285750">
              <a:buFont typeface="Arial" panose="020B0604020202020204" pitchFamily="34" charset="0"/>
              <a:buChar char="•"/>
            </a:pPr>
            <a:endParaRPr lang="en-GB" sz="1400" dirty="0" smtClean="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628800"/>
            <a:ext cx="3686175" cy="12573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717032"/>
            <a:ext cx="3686175" cy="1257300"/>
          </a:xfrm>
          <a:prstGeom prst="rect">
            <a:avLst/>
          </a:prstGeom>
        </p:spPr>
      </p:pic>
      <p:sp>
        <p:nvSpPr>
          <p:cNvPr id="8" name="TextBox 7"/>
          <p:cNvSpPr txBox="1"/>
          <p:nvPr/>
        </p:nvSpPr>
        <p:spPr>
          <a:xfrm>
            <a:off x="4644008" y="1451495"/>
            <a:ext cx="4032448" cy="4708981"/>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nBlocks,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 columns, M rows, K matrices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 M, K;</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linear indexing = we ignore that it is a tensor</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index=blockIdx.x*blockDim.x + threadIdx.x;</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nThreads=4;</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matrix_add&lt;&lt;&lt;(N*M*K)/</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3D indexing, we selecting sub-tensors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threadIdx.x</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blockIdx.y*blockDim.y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threadIdx.y;</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blockIdx.z*blockDim.z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threadIdx.z;</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index_z*N*M + index_y*N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nThreads(2,2,2);</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N/nThreads.x;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K/nThreads.z;</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&lt;&lt;&lt; nBlocks,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nThreads&gt;&gt;&gt;(...)</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getting coordinates x,y,z from linear index</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index%(N*M);</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y = (index – z*N*M)%N;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z*N*M – y*N;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078250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Dealing with arbitrary size data</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246769"/>
          </a:xfrm>
          <a:prstGeom prst="rect">
            <a:avLst/>
          </a:prstGeom>
          <a:noFill/>
        </p:spPr>
        <p:txBody>
          <a:bodyPr wrap="square" rtlCol="0">
            <a:spAutoFit/>
          </a:bodyPr>
          <a:lstStyle/>
          <a:p>
            <a:r>
              <a:rPr lang="en-US" sz="1400" dirty="0" smtClean="0">
                <a:latin typeface="+mn-lt"/>
              </a:rPr>
              <a:t>What if we have data which are not multiple of our number of threads?</a:t>
            </a:r>
          </a:p>
          <a:p>
            <a:endParaRPr lang="en-US" sz="1400" dirty="0">
              <a:latin typeface="+mn-lt"/>
            </a:endParaRPr>
          </a:p>
          <a:p>
            <a:pPr marL="285750" indent="-285750">
              <a:buFont typeface="Arial" panose="020B0604020202020204" pitchFamily="34" charset="0"/>
              <a:buChar char="•"/>
            </a:pPr>
            <a:r>
              <a:rPr lang="en-US" sz="1400" dirty="0" smtClean="0">
                <a:latin typeface="+mn-lt"/>
              </a:rPr>
              <a:t>Round number of blocks up</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Inside kernel check is threads are reading or writing inside allocated memory</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smtClean="0">
                <a:latin typeface="+mn-lt"/>
              </a:rPr>
              <a:t>It depends on indexing scheme used</a:t>
            </a:r>
            <a:endParaRPr lang="en-GB" sz="1400" dirty="0" smtClean="0">
              <a:latin typeface="+mn-lt"/>
            </a:endParaRPr>
          </a:p>
        </p:txBody>
      </p:sp>
      <p:sp>
        <p:nvSpPr>
          <p:cNvPr id="5" name="TextBox 4"/>
          <p:cNvSpPr txBox="1"/>
          <p:nvPr/>
        </p:nvSpPr>
        <p:spPr>
          <a:xfrm>
            <a:off x="4644008" y="1451495"/>
            <a:ext cx="4248472" cy="4093428"/>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for tensor addition</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vector_add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*d_B,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K){</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 threadIdx.x;</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index_y = blockIdx.y*blockDim.y + threadIdx.y;</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index_z = blockIdx.z*blockDim.z + threadIdx.z;</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index_z*N*M + index_y*N + index_x;</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since number of blocks is rounded up some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threads might read or write outside allocated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memory. We have to check the boundaries.</a:t>
            </a:r>
          </a:p>
          <a:p>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&lt; N &amp;&amp; index_y &lt; M &amp;&amp; index_z &lt;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K)</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d_C[index</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d_A[index] + d_B[index];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N=113, M=113, K=113;</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nThreads(32,4,4);</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nBlocks;</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round number of blocks up</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N+nThreads.x-1)/</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K+nThreads.z-1)/</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nThreads.z;</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Tensor_add&lt;&lt;&lt;nBlocks, nThreads&gt;&gt;&gt;(...);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58321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3D tensor addition</a:t>
            </a:r>
            <a:endParaRPr lang="en-GB" b="1" dirty="0">
              <a:solidFill>
                <a:schemeClr val="bg1"/>
              </a:solidFill>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628800"/>
            <a:ext cx="3686175" cy="12573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717032"/>
            <a:ext cx="3686175" cy="1257300"/>
          </a:xfrm>
          <a:prstGeom prst="rect">
            <a:avLst/>
          </a:prstGeom>
        </p:spPr>
      </p:pic>
      <p:sp>
        <p:nvSpPr>
          <p:cNvPr id="8" name="TextBox 7"/>
          <p:cNvSpPr txBox="1"/>
          <p:nvPr/>
        </p:nvSpPr>
        <p:spPr>
          <a:xfrm>
            <a:off x="4644008" y="1451495"/>
            <a:ext cx="4032448" cy="4708981"/>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nBlocks,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 columns, M rows, K matrices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 M, K;</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linear indexing = we ignore that it is a tensor</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index=blockIdx.x*blockDim.x + threadIdx.x;</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nThreads=4;</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matrix_add&lt;&lt;&lt;(N*M*K)/</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3D indexing, we selecting sub-tensors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threadIdx.x</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blockIdx.y*blockDim.y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threadIdx.y;</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blockIdx.z*blockDim.z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threadIdx.z;</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index_z*N*M + index_y*N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nThreads(2,2,2);</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N/nThreads.x;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K/nThreads.z;</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&lt;&lt;&lt; nBlocks,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nThreads&gt;&gt;&gt;(...)</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getting coordinates x,y,z from linear index</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index%(N*M);</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y = (index – z*N*M)%N;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z*N*M – y*N;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9" name="TextBox 8"/>
          <p:cNvSpPr txBox="1"/>
          <p:nvPr/>
        </p:nvSpPr>
        <p:spPr>
          <a:xfrm>
            <a:off x="395536" y="5236630"/>
            <a:ext cx="3780210" cy="1169551"/>
          </a:xfrm>
          <a:prstGeom prst="rect">
            <a:avLst/>
          </a:prstGeom>
          <a:noFill/>
        </p:spPr>
        <p:txBody>
          <a:bodyPr wrap="square" rtlCol="0">
            <a:spAutoFit/>
          </a:bodyPr>
          <a:lstStyle/>
          <a:p>
            <a:r>
              <a:rPr lang="en-US" sz="1400" dirty="0" smtClean="0">
                <a:latin typeface="+mn-lt"/>
              </a:rPr>
              <a:t>Why use anything else then linear indexing?</a:t>
            </a:r>
          </a:p>
          <a:p>
            <a:pPr marL="285750" indent="-285750">
              <a:buFont typeface="Arial" panose="020B0604020202020204" pitchFamily="34" charset="0"/>
              <a:buChar char="•"/>
            </a:pPr>
            <a:r>
              <a:rPr lang="en-US" sz="1400" dirty="0" smtClean="0">
                <a:latin typeface="+mn-lt"/>
              </a:rPr>
              <a:t>Because getting coordinates </a:t>
            </a:r>
            <a:r>
              <a:rPr lang="en-US" sz="1400" dirty="0" err="1" smtClean="0">
                <a:latin typeface="+mn-lt"/>
              </a:rPr>
              <a:t>x,y,z</a:t>
            </a:r>
            <a:r>
              <a:rPr lang="en-US" sz="1400" dirty="0" smtClean="0">
                <a:latin typeface="+mn-lt"/>
              </a:rPr>
              <a:t> from linear index when you need them is a pain.</a:t>
            </a:r>
          </a:p>
          <a:p>
            <a:pPr marL="285750" indent="-285750">
              <a:buFont typeface="Arial" panose="020B0604020202020204" pitchFamily="34" charset="0"/>
              <a:buChar char="•"/>
            </a:pPr>
            <a:endParaRPr lang="en-GB" sz="1400" dirty="0" smtClean="0">
              <a:latin typeface="+mn-lt"/>
            </a:endParaRPr>
          </a:p>
        </p:txBody>
      </p:sp>
    </p:spTree>
    <p:extLst>
      <p:ext uri="{BB962C8B-B14F-4D97-AF65-F5344CB8AC3E}">
        <p14:creationId xmlns:p14="http://schemas.microsoft.com/office/powerpoint/2010/main" val="3796472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Where is CUDA</a:t>
            </a:r>
            <a:endParaRPr lang="en-GB" b="1" dirty="0">
              <a:solidFill>
                <a:schemeClr val="bg1"/>
              </a:solidFill>
              <a:latin typeface="Arial" panose="020B0604020202020204" pitchFamily="34" charset="0"/>
            </a:endParaRPr>
          </a:p>
        </p:txBody>
      </p:sp>
      <p:sp>
        <p:nvSpPr>
          <p:cNvPr id="3" name="TextBox 2"/>
          <p:cNvSpPr txBox="1"/>
          <p:nvPr/>
        </p:nvSpPr>
        <p:spPr>
          <a:xfrm>
            <a:off x="935596" y="1484784"/>
            <a:ext cx="7272808" cy="4955203"/>
          </a:xfrm>
          <a:prstGeom prst="rect">
            <a:avLst/>
          </a:prstGeom>
          <a:noFill/>
        </p:spPr>
        <p:txBody>
          <a:bodyPr wrap="square" rtlCol="0">
            <a:spAutoFit/>
          </a:bodyPr>
          <a:lstStyle/>
          <a:p>
            <a:r>
              <a:rPr lang="en-GB" sz="1800" b="1" dirty="0" smtClean="0">
                <a:latin typeface="+mn-lt"/>
              </a:rPr>
              <a:t>What do you need?</a:t>
            </a:r>
          </a:p>
          <a:p>
            <a:r>
              <a:rPr lang="en-US" sz="1400" dirty="0" smtClean="0">
                <a:latin typeface="+mn-lt"/>
              </a:rPr>
              <a:t>NVIDIA driver</a:t>
            </a:r>
          </a:p>
          <a:p>
            <a:r>
              <a:rPr lang="en-GB" sz="1400" dirty="0" smtClean="0">
                <a:latin typeface="+mn-lt"/>
              </a:rPr>
              <a:t>CUDA toolkit</a:t>
            </a:r>
          </a:p>
          <a:p>
            <a:endParaRPr lang="en-US" sz="1400" dirty="0">
              <a:latin typeface="+mn-lt"/>
            </a:endParaRPr>
          </a:p>
          <a:p>
            <a:r>
              <a:rPr lang="en-US" sz="1800" b="1" dirty="0" smtClean="0">
                <a:latin typeface="+mn-lt"/>
              </a:rPr>
              <a:t>What do you get?</a:t>
            </a:r>
          </a:p>
          <a:p>
            <a:r>
              <a:rPr lang="en-GB" sz="1400" b="1" dirty="0" smtClean="0">
                <a:latin typeface="+mn-lt"/>
              </a:rPr>
              <a:t>Driver</a:t>
            </a:r>
            <a:r>
              <a:rPr lang="en-GB" sz="1400" dirty="0" smtClean="0">
                <a:latin typeface="+mn-lt"/>
              </a:rPr>
              <a:t> is a low-level </a:t>
            </a:r>
            <a:r>
              <a:rPr lang="en-GB" sz="1400" dirty="0">
                <a:latin typeface="+mn-lt"/>
              </a:rPr>
              <a:t>software that controls the graphics card</a:t>
            </a:r>
          </a:p>
          <a:p>
            <a:endParaRPr lang="en-GB" sz="1400" b="1" dirty="0" smtClean="0">
              <a:latin typeface="+mn-lt"/>
            </a:endParaRPr>
          </a:p>
          <a:p>
            <a:r>
              <a:rPr lang="en-GB" sz="1400" b="1" dirty="0" smtClean="0">
                <a:latin typeface="+mn-lt"/>
              </a:rPr>
              <a:t>Toolkit:</a:t>
            </a:r>
            <a:r>
              <a:rPr lang="en-GB" sz="1400" dirty="0" smtClean="0">
                <a:latin typeface="+mn-lt"/>
              </a:rPr>
              <a:t> </a:t>
            </a:r>
            <a:endParaRPr lang="en-GB" sz="1400" dirty="0">
              <a:latin typeface="+mn-lt"/>
            </a:endParaRPr>
          </a:p>
          <a:p>
            <a:pPr marL="285750" indent="-285750">
              <a:buFont typeface="Arial" panose="020B0604020202020204" pitchFamily="34" charset="0"/>
              <a:buChar char="•"/>
            </a:pPr>
            <a:r>
              <a:rPr lang="en-GB" sz="1400" dirty="0" err="1">
                <a:latin typeface="+mn-lt"/>
              </a:rPr>
              <a:t>nvcc</a:t>
            </a:r>
            <a:r>
              <a:rPr lang="en-GB" sz="1400" dirty="0">
                <a:latin typeface="+mn-lt"/>
              </a:rPr>
              <a:t> CUDA compiler</a:t>
            </a:r>
          </a:p>
          <a:p>
            <a:pPr marL="285750" indent="-285750">
              <a:buFont typeface="Arial" panose="020B0604020202020204" pitchFamily="34" charset="0"/>
              <a:buChar char="•"/>
            </a:pPr>
            <a:r>
              <a:rPr lang="en-GB" sz="1400" dirty="0" err="1">
                <a:latin typeface="+mn-lt"/>
              </a:rPr>
              <a:t>Nsight</a:t>
            </a:r>
            <a:r>
              <a:rPr lang="en-GB" sz="1400" dirty="0">
                <a:latin typeface="+mn-lt"/>
              </a:rPr>
              <a:t> IDE plugin for Eclipse or Visual Studio</a:t>
            </a:r>
          </a:p>
          <a:p>
            <a:pPr marL="285750" indent="-285750">
              <a:buFont typeface="Arial" panose="020B0604020202020204" pitchFamily="34" charset="0"/>
              <a:buChar char="•"/>
            </a:pPr>
            <a:r>
              <a:rPr lang="en-GB" sz="1400" dirty="0" err="1">
                <a:latin typeface="+mn-lt"/>
              </a:rPr>
              <a:t>n</a:t>
            </a:r>
            <a:r>
              <a:rPr lang="en-GB" sz="1400" dirty="0" err="1" smtClean="0">
                <a:latin typeface="+mn-lt"/>
              </a:rPr>
              <a:t>vvp</a:t>
            </a:r>
            <a:r>
              <a:rPr lang="en-GB" sz="1400" dirty="0" smtClean="0">
                <a:latin typeface="+mn-lt"/>
              </a:rPr>
              <a:t>  - profiling tools</a:t>
            </a:r>
          </a:p>
          <a:p>
            <a:pPr marL="285750" indent="-285750">
              <a:buFont typeface="Arial" panose="020B0604020202020204" pitchFamily="34" charset="0"/>
              <a:buChar char="•"/>
            </a:pPr>
            <a:r>
              <a:rPr lang="en-GB" sz="1400" dirty="0" err="1">
                <a:latin typeface="+mn-lt"/>
              </a:rPr>
              <a:t>c</a:t>
            </a:r>
            <a:r>
              <a:rPr lang="en-GB" sz="1400" dirty="0" err="1" smtClean="0">
                <a:latin typeface="+mn-lt"/>
              </a:rPr>
              <a:t>uda-gdb</a:t>
            </a:r>
            <a:r>
              <a:rPr lang="en-GB" sz="1400" dirty="0" smtClean="0">
                <a:latin typeface="+mn-lt"/>
              </a:rPr>
              <a:t> - debugging </a:t>
            </a:r>
            <a:r>
              <a:rPr lang="en-GB" sz="1400" dirty="0">
                <a:latin typeface="+mn-lt"/>
              </a:rPr>
              <a:t>tools</a:t>
            </a:r>
          </a:p>
          <a:p>
            <a:pPr marL="285750" indent="-285750">
              <a:buFont typeface="Arial" panose="020B0604020202020204" pitchFamily="34" charset="0"/>
              <a:buChar char="•"/>
            </a:pPr>
            <a:r>
              <a:rPr lang="en-GB" sz="1400" dirty="0">
                <a:latin typeface="+mn-lt"/>
              </a:rPr>
              <a:t>several </a:t>
            </a:r>
            <a:r>
              <a:rPr lang="en-GB" sz="1400" dirty="0" smtClean="0">
                <a:latin typeface="+mn-lt"/>
              </a:rPr>
              <a:t>libraries (</a:t>
            </a:r>
            <a:r>
              <a:rPr lang="en-GB" sz="1400" dirty="0" err="1" smtClean="0">
                <a:latin typeface="+mn-lt"/>
              </a:rPr>
              <a:t>cuFFT</a:t>
            </a:r>
            <a:r>
              <a:rPr lang="en-GB" sz="1400" dirty="0" smtClean="0">
                <a:latin typeface="+mn-lt"/>
              </a:rPr>
              <a:t>, </a:t>
            </a:r>
            <a:r>
              <a:rPr lang="en-GB" sz="1400" dirty="0" err="1" smtClean="0">
                <a:latin typeface="+mn-lt"/>
              </a:rPr>
              <a:t>cuBLAS</a:t>
            </a:r>
            <a:r>
              <a:rPr lang="en-GB" sz="1400" dirty="0" smtClean="0">
                <a:latin typeface="+mn-lt"/>
              </a:rPr>
              <a:t>, </a:t>
            </a:r>
            <a:r>
              <a:rPr lang="en-GB" sz="1400" dirty="0" err="1" smtClean="0">
                <a:latin typeface="+mn-lt"/>
              </a:rPr>
              <a:t>cuRAND</a:t>
            </a:r>
            <a:r>
              <a:rPr lang="en-GB" sz="1400" dirty="0" smtClean="0">
                <a:latin typeface="+mn-lt"/>
              </a:rPr>
              <a:t>, ... )</a:t>
            </a:r>
            <a:endParaRPr lang="en-GB" sz="1400" dirty="0">
              <a:latin typeface="+mn-lt"/>
            </a:endParaRPr>
          </a:p>
          <a:p>
            <a:endParaRPr lang="en-GB" sz="1400" dirty="0" smtClean="0">
              <a:latin typeface="+mn-lt"/>
            </a:endParaRPr>
          </a:p>
          <a:p>
            <a:r>
              <a:rPr lang="en-GB" sz="1400" b="1" dirty="0" smtClean="0">
                <a:latin typeface="+mn-lt"/>
              </a:rPr>
              <a:t>SDK:</a:t>
            </a:r>
            <a:endParaRPr lang="en-GB" sz="1400" b="1" dirty="0">
              <a:latin typeface="+mn-lt"/>
            </a:endParaRPr>
          </a:p>
          <a:p>
            <a:pPr marL="285750" indent="-285750">
              <a:buFont typeface="Arial" panose="020B0604020202020204" pitchFamily="34" charset="0"/>
              <a:buChar char="•"/>
            </a:pPr>
            <a:r>
              <a:rPr lang="en-GB" sz="1400" dirty="0">
                <a:latin typeface="+mn-lt"/>
              </a:rPr>
              <a:t>lots of demonstration examples</a:t>
            </a:r>
          </a:p>
          <a:p>
            <a:pPr marL="285750" indent="-285750">
              <a:buFont typeface="Arial" panose="020B0604020202020204" pitchFamily="34" charset="0"/>
              <a:buChar char="•"/>
            </a:pPr>
            <a:r>
              <a:rPr lang="en-GB" sz="1400" dirty="0">
                <a:latin typeface="+mn-lt"/>
              </a:rPr>
              <a:t>some error-checking utilities</a:t>
            </a:r>
          </a:p>
          <a:p>
            <a:pPr marL="285750" indent="-285750">
              <a:buFont typeface="Arial" panose="020B0604020202020204" pitchFamily="34" charset="0"/>
              <a:buChar char="•"/>
            </a:pPr>
            <a:r>
              <a:rPr lang="en-GB" sz="1400" dirty="0">
                <a:latin typeface="+mn-lt"/>
              </a:rPr>
              <a:t>not officially supported by NVIDIA</a:t>
            </a:r>
          </a:p>
          <a:p>
            <a:pPr marL="285750" indent="-285750">
              <a:buFont typeface="Arial" panose="020B0604020202020204" pitchFamily="34" charset="0"/>
              <a:buChar char="•"/>
            </a:pPr>
            <a:r>
              <a:rPr lang="en-GB" sz="1400" dirty="0">
                <a:latin typeface="+mn-lt"/>
              </a:rPr>
              <a:t>almost no documentation</a:t>
            </a:r>
            <a:endParaRPr lang="en-GB" sz="1400" dirty="0" smtClean="0">
              <a:latin typeface="+mn-lt"/>
            </a:endParaRPr>
          </a:p>
          <a:p>
            <a:endParaRPr lang="en-US" sz="1400" dirty="0">
              <a:latin typeface="+mn-lt"/>
            </a:endParaRPr>
          </a:p>
          <a:p>
            <a:endParaRPr lang="en-GB" sz="1400" dirty="0" smtClean="0">
              <a:latin typeface="+mn-lt"/>
            </a:endParaRPr>
          </a:p>
          <a:p>
            <a:endParaRPr lang="en-GB" sz="1400" dirty="0" smtClean="0">
              <a:latin typeface="+mn-lt"/>
            </a:endParaRPr>
          </a:p>
        </p:txBody>
      </p:sp>
    </p:spTree>
    <p:extLst>
      <p:ext uri="{BB962C8B-B14F-4D97-AF65-F5344CB8AC3E}">
        <p14:creationId xmlns:p14="http://schemas.microsoft.com/office/powerpoint/2010/main" val="142627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Hardware perspective</a:t>
            </a:r>
            <a:endParaRPr lang="en-GB" b="1" dirty="0">
              <a:solidFill>
                <a:schemeClr val="bg1"/>
              </a:solidFill>
              <a:latin typeface="Arial" panose="020B0604020202020204" pitchFamily="34" charset="0"/>
            </a:endParaRPr>
          </a:p>
        </p:txBody>
      </p:sp>
      <p:sp>
        <p:nvSpPr>
          <p:cNvPr id="3" name="TextBox 2"/>
          <p:cNvSpPr txBox="1"/>
          <p:nvPr/>
        </p:nvSpPr>
        <p:spPr>
          <a:xfrm>
            <a:off x="899592" y="1700808"/>
            <a:ext cx="3456384" cy="4185761"/>
          </a:xfrm>
          <a:prstGeom prst="rect">
            <a:avLst/>
          </a:prstGeom>
          <a:noFill/>
        </p:spPr>
        <p:txBody>
          <a:bodyPr wrap="square" rtlCol="0">
            <a:spAutoFit/>
          </a:bodyPr>
          <a:lstStyle/>
          <a:p>
            <a:r>
              <a:rPr lang="en-GB" sz="1400" dirty="0" smtClean="0">
                <a:latin typeface="+mn-lt"/>
              </a:rPr>
              <a:t>A typical node (computer) configuration is to have a CPU communicating with one or more GPUs through </a:t>
            </a:r>
            <a:r>
              <a:rPr lang="en-GB" sz="1400" dirty="0" err="1" smtClean="0">
                <a:latin typeface="+mn-lt"/>
              </a:rPr>
              <a:t>PCIe</a:t>
            </a:r>
            <a:r>
              <a:rPr lang="en-GB" sz="1400" dirty="0" smtClean="0">
                <a:latin typeface="+mn-lt"/>
              </a:rPr>
              <a:t>.</a:t>
            </a:r>
          </a:p>
          <a:p>
            <a:endParaRPr lang="en-US" sz="1400" dirty="0">
              <a:latin typeface="+mn-lt"/>
            </a:endParaRPr>
          </a:p>
          <a:p>
            <a:r>
              <a:rPr lang="en-US" sz="1400" dirty="0" smtClean="0">
                <a:latin typeface="+mn-lt"/>
              </a:rPr>
              <a:t>In general</a:t>
            </a:r>
          </a:p>
          <a:p>
            <a:endParaRPr lang="en-US" sz="1400" dirty="0">
              <a:latin typeface="+mn-lt"/>
            </a:endParaRPr>
          </a:p>
          <a:p>
            <a:r>
              <a:rPr lang="en-US" sz="1400" b="1" dirty="0" smtClean="0">
                <a:latin typeface="+mn-lt"/>
              </a:rPr>
              <a:t>CPU (host)</a:t>
            </a:r>
            <a:r>
              <a:rPr lang="en-US" sz="1400" dirty="0" smtClean="0">
                <a:latin typeface="+mn-lt"/>
              </a:rPr>
              <a:t> has lower bandwidth to memory, less cores but much more memory available.</a:t>
            </a:r>
          </a:p>
          <a:p>
            <a:endParaRPr lang="en-US" sz="1400" dirty="0">
              <a:latin typeface="+mn-lt"/>
            </a:endParaRPr>
          </a:p>
          <a:p>
            <a:r>
              <a:rPr lang="en-US" sz="1400" b="1" dirty="0" smtClean="0">
                <a:latin typeface="+mn-lt"/>
              </a:rPr>
              <a:t>GPU (device)</a:t>
            </a:r>
            <a:r>
              <a:rPr lang="en-US" sz="1400" dirty="0" smtClean="0">
                <a:latin typeface="+mn-lt"/>
              </a:rPr>
              <a:t> has higher bandwidth, many more cores, less memory.</a:t>
            </a:r>
          </a:p>
          <a:p>
            <a:endParaRPr lang="en-US" sz="1400" dirty="0">
              <a:latin typeface="+mn-lt"/>
            </a:endParaRPr>
          </a:p>
          <a:p>
            <a:r>
              <a:rPr lang="en-US" sz="1400" dirty="0" smtClean="0">
                <a:latin typeface="+mn-lt"/>
              </a:rPr>
              <a:t>CPU is optimized to minimize latency, ideal for command and control and some computations.</a:t>
            </a:r>
          </a:p>
          <a:p>
            <a:endParaRPr lang="en-US" sz="1400" dirty="0">
              <a:latin typeface="+mn-lt"/>
            </a:endParaRPr>
          </a:p>
          <a:p>
            <a:r>
              <a:rPr lang="en-US" sz="1400" dirty="0" smtClean="0">
                <a:latin typeface="+mn-lt"/>
              </a:rPr>
              <a:t>GPU is optimized for throughput, ideal for data parallel computations.</a:t>
            </a:r>
            <a:endParaRPr lang="en-GB" sz="1400" dirty="0" smtClean="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2460" y="1628800"/>
            <a:ext cx="4235020" cy="25594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76056" y="4293096"/>
            <a:ext cx="3456384" cy="1384995"/>
          </a:xfrm>
          <a:prstGeom prst="rect">
            <a:avLst/>
          </a:prstGeom>
          <a:noFill/>
        </p:spPr>
        <p:txBody>
          <a:bodyPr wrap="square" rtlCol="0">
            <a:spAutoFit/>
          </a:bodyPr>
          <a:lstStyle/>
          <a:p>
            <a:r>
              <a:rPr lang="en-US" sz="1400" b="1" dirty="0" err="1" smtClean="0">
                <a:latin typeface="+mn-lt"/>
              </a:rPr>
              <a:t>PCIe</a:t>
            </a:r>
            <a:endParaRPr lang="en-US" sz="1400" b="1" dirty="0" smtClean="0">
              <a:latin typeface="+mn-lt"/>
            </a:endParaRPr>
          </a:p>
          <a:p>
            <a:r>
              <a:rPr lang="en-US" sz="1400" dirty="0">
                <a:latin typeface="+mn-lt"/>
              </a:rPr>
              <a:t>i</a:t>
            </a:r>
            <a:r>
              <a:rPr lang="en-US" sz="1400" dirty="0" smtClean="0">
                <a:latin typeface="+mn-lt"/>
              </a:rPr>
              <a:t>s a bus connecting the host and device, it has the potential to be a problem:</a:t>
            </a:r>
          </a:p>
          <a:p>
            <a:r>
              <a:rPr lang="en-US" sz="1400" dirty="0" smtClean="0">
                <a:latin typeface="+mn-lt"/>
              </a:rPr>
              <a:t>CPU bandwidth: ~300GB/s</a:t>
            </a:r>
          </a:p>
          <a:p>
            <a:r>
              <a:rPr lang="en-US" sz="1400" dirty="0" smtClean="0">
                <a:latin typeface="+mn-lt"/>
              </a:rPr>
              <a:t>GPU bandwidth: ~900GB/s</a:t>
            </a:r>
          </a:p>
          <a:p>
            <a:r>
              <a:rPr lang="en-US" sz="1400" dirty="0" err="1" smtClean="0">
                <a:latin typeface="+mn-lt"/>
              </a:rPr>
              <a:t>PCIe</a:t>
            </a:r>
            <a:r>
              <a:rPr lang="en-US" sz="1400" dirty="0" smtClean="0">
                <a:latin typeface="+mn-lt"/>
              </a:rPr>
              <a:t> bandwidth: ~16GB/s</a:t>
            </a:r>
            <a:endParaRPr lang="en-GB" sz="1400" dirty="0" smtClean="0">
              <a:latin typeface="+mn-lt"/>
            </a:endParaRPr>
          </a:p>
        </p:txBody>
      </p:sp>
    </p:spTree>
    <p:extLst>
      <p:ext uri="{BB962C8B-B14F-4D97-AF65-F5344CB8AC3E}">
        <p14:creationId xmlns:p14="http://schemas.microsoft.com/office/powerpoint/2010/main" val="2406910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How this affects us?</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323987"/>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latin typeface="+mn-lt"/>
              </a:rPr>
              <a:t>Code is divided into host part and device part (</a:t>
            </a:r>
            <a:r>
              <a:rPr lang="en-US" sz="1400" dirty="0">
                <a:latin typeface="+mn-lt"/>
              </a:rPr>
              <a:t>b</a:t>
            </a:r>
            <a:r>
              <a:rPr lang="en-US" sz="1400" dirty="0" smtClean="0">
                <a:latin typeface="+mn-lt"/>
              </a:rPr>
              <a:t>oth can </a:t>
            </a:r>
            <a:r>
              <a:rPr lang="en-US" sz="1400" dirty="0">
                <a:latin typeface="+mn-lt"/>
              </a:rPr>
              <a:t>be in one </a:t>
            </a:r>
            <a:r>
              <a:rPr lang="en-US" sz="1400" dirty="0" smtClean="0">
                <a:latin typeface="+mn-lt"/>
              </a:rPr>
              <a:t>file)</a:t>
            </a:r>
            <a:endParaRPr lang="en-GB" sz="1400" dirty="0" smtClean="0">
              <a:latin typeface="+mn-lt"/>
            </a:endParaRPr>
          </a:p>
          <a:p>
            <a:pPr marL="285750" indent="-285750">
              <a:buFont typeface="Arial" panose="020B0604020202020204" pitchFamily="34" charset="0"/>
              <a:buChar char="•"/>
            </a:pPr>
            <a:endParaRPr lang="en-GB" sz="1400" dirty="0" smtClean="0">
              <a:latin typeface="+mn-lt"/>
            </a:endParaRPr>
          </a:p>
          <a:p>
            <a:pPr marL="285750" indent="-285750">
              <a:buFont typeface="Arial" panose="020B0604020202020204" pitchFamily="34" charset="0"/>
              <a:buChar char="•"/>
            </a:pPr>
            <a:r>
              <a:rPr lang="en-US" sz="1400" dirty="0" smtClean="0">
                <a:latin typeface="+mn-lt"/>
              </a:rPr>
              <a:t>Any device code must be in the form of a CUDA kernel</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Host code constitutes the rest of the application</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Host operations include: memory management, host&lt;-&gt;device interactions, computations</a:t>
            </a:r>
          </a:p>
          <a:p>
            <a:pPr marL="285750" indent="-285750">
              <a:buFont typeface="Arial" panose="020B0604020202020204" pitchFamily="34" charset="0"/>
              <a:buChar char="•"/>
            </a:pPr>
            <a:endParaRPr lang="en-GB" sz="1400" dirty="0" smtClean="0">
              <a:latin typeface="+mn-lt"/>
            </a:endParaRPr>
          </a:p>
          <a:p>
            <a:pPr marL="285750" indent="-285750">
              <a:buFont typeface="Arial" panose="020B0604020202020204" pitchFamily="34" charset="0"/>
              <a:buChar char="•"/>
            </a:pPr>
            <a:r>
              <a:rPr lang="en-US" sz="1400" dirty="0" smtClean="0">
                <a:latin typeface="+mn-lt"/>
              </a:rPr>
              <a:t>Device operations are parallel computations</a:t>
            </a:r>
            <a:r>
              <a:rPr lang="en-GB" sz="1400" dirty="0" smtClean="0">
                <a:latin typeface="+mn-lt"/>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08104" y="1844824"/>
            <a:ext cx="2736304" cy="395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750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‘Hello world’ in CUDA</a:t>
            </a:r>
            <a:endParaRPr lang="en-GB" b="1" dirty="0">
              <a:solidFill>
                <a:schemeClr val="bg1"/>
              </a:solidFill>
              <a:latin typeface="Arial" panose="020B0604020202020204" pitchFamily="34" charset="0"/>
            </a:endParaRPr>
          </a:p>
        </p:txBody>
      </p:sp>
      <p:sp>
        <p:nvSpPr>
          <p:cNvPr id="3" name="TextBox 2"/>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GPU code for ‘Hello world’</a:t>
            </a:r>
            <a:endParaRPr lang="en-GB" sz="1400" dirty="0" smtClean="0">
              <a:latin typeface="+mn-lt"/>
            </a:endParaRPr>
          </a:p>
        </p:txBody>
      </p:sp>
      <p:sp>
        <p:nvSpPr>
          <p:cNvPr id="8" name="TextBox 7"/>
          <p:cNvSpPr txBox="1"/>
          <p:nvPr/>
        </p:nvSpPr>
        <p:spPr>
          <a:xfrm>
            <a:off x="4716016" y="1700808"/>
            <a:ext cx="4032448" cy="3170099"/>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a:t>
            </a:r>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&gt;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we have to include few more things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helloworld_GPU(</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run CUDA kernel</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helloworld_GPU&lt;&lt;&lt;1,1&gt;&gt;&gt;();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return</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10" name="TextBox 9"/>
          <p:cNvSpPr txBox="1"/>
          <p:nvPr/>
        </p:nvSpPr>
        <p:spPr>
          <a:xfrm>
            <a:off x="773595" y="4058030"/>
            <a:ext cx="3456384" cy="2246769"/>
          </a:xfrm>
          <a:prstGeom prst="rect">
            <a:avLst/>
          </a:prstGeom>
          <a:noFill/>
        </p:spPr>
        <p:txBody>
          <a:bodyPr wrap="square" rtlCol="0">
            <a:spAutoFit/>
          </a:bodyPr>
          <a:lstStyle/>
          <a:p>
            <a:r>
              <a:rPr lang="en-US" sz="1400" dirty="0" smtClean="0">
                <a:latin typeface="+mn-lt"/>
              </a:rPr>
              <a:t>GPU does things bit differently:</a:t>
            </a:r>
          </a:p>
          <a:p>
            <a:pPr marL="285750" indent="-285750">
              <a:buFont typeface="Arial" panose="020B0604020202020204" pitchFamily="34" charset="0"/>
              <a:buChar char="•"/>
            </a:pPr>
            <a:r>
              <a:rPr lang="en-US" sz="1400" dirty="0" smtClean="0">
                <a:latin typeface="+mn-lt"/>
              </a:rPr>
              <a:t>The function </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helloworld_GPU </a:t>
            </a:r>
            <a:r>
              <a:rPr lang="en-US" sz="1400" dirty="0" smtClean="0">
                <a:latin typeface="+mn-lt"/>
              </a:rPr>
              <a:t>is special function which is run on GPU and it is called </a:t>
            </a:r>
            <a:r>
              <a:rPr lang="en-US" sz="1400" b="1" dirty="0" smtClean="0">
                <a:latin typeface="+mn-lt"/>
              </a:rPr>
              <a:t>kernel</a:t>
            </a:r>
            <a:r>
              <a:rPr lang="en-US" sz="1400" dirty="0" smtClean="0">
                <a:latin typeface="+mn-lt"/>
              </a:rPr>
              <a:t>.</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Before we launch any GPU kernel it needs to be configured. This is done by </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&lt;&lt;&lt; ... &gt;&gt;&gt;</a:t>
            </a:r>
            <a:r>
              <a:rPr lang="en-US" sz="1400" dirty="0" smtClean="0">
                <a:latin typeface="+mn-lt"/>
              </a:rPr>
              <a:t> syntax.</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Run CUDA kernel</a:t>
            </a:r>
            <a:endParaRPr lang="en-GB" sz="1400" dirty="0" smtClean="0">
              <a:latin typeface="+mn-lt"/>
            </a:endParaRPr>
          </a:p>
        </p:txBody>
      </p:sp>
      <p:sp>
        <p:nvSpPr>
          <p:cNvPr id="11" name="TextBox 10"/>
          <p:cNvSpPr txBox="1"/>
          <p:nvPr/>
        </p:nvSpPr>
        <p:spPr>
          <a:xfrm>
            <a:off x="467544" y="1720552"/>
            <a:ext cx="3441809" cy="2092881"/>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66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12" name="TextBox 11"/>
          <p:cNvSpPr txBox="1"/>
          <p:nvPr/>
        </p:nvSpPr>
        <p:spPr>
          <a:xfrm>
            <a:off x="560946" y="1412776"/>
            <a:ext cx="3456384" cy="307777"/>
          </a:xfrm>
          <a:prstGeom prst="rect">
            <a:avLst/>
          </a:prstGeom>
          <a:noFill/>
        </p:spPr>
        <p:txBody>
          <a:bodyPr wrap="square" rtlCol="0">
            <a:spAutoFit/>
          </a:bodyPr>
          <a:lstStyle/>
          <a:p>
            <a:r>
              <a:rPr lang="en-US" sz="1400" dirty="0" smtClean="0">
                <a:latin typeface="+mn-lt"/>
              </a:rPr>
              <a:t>CPU code for fancy ‘Hello world’</a:t>
            </a:r>
            <a:endParaRPr lang="en-GB" sz="1400" dirty="0" smtClean="0">
              <a:latin typeface="+mn-lt"/>
            </a:endParaRPr>
          </a:p>
        </p:txBody>
      </p:sp>
    </p:spTree>
    <p:extLst>
      <p:ext uri="{BB962C8B-B14F-4D97-AF65-F5344CB8AC3E}">
        <p14:creationId xmlns:p14="http://schemas.microsoft.com/office/powerpoint/2010/main" val="393478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‘Hello world’ in CUDA – device initialisation</a:t>
            </a:r>
            <a:endParaRPr lang="en-GB" b="1" dirty="0">
              <a:solidFill>
                <a:schemeClr val="bg1"/>
              </a:solidFill>
              <a:latin typeface="Arial" panose="020B0604020202020204" pitchFamily="34" charset="0"/>
            </a:endParaRPr>
          </a:p>
        </p:txBody>
      </p:sp>
      <p:sp>
        <p:nvSpPr>
          <p:cNvPr id="3" name="TextBox 2"/>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GPU code for ‘Hello world’</a:t>
            </a:r>
            <a:endParaRPr lang="en-GB" sz="1400" dirty="0" smtClean="0">
              <a:latin typeface="+mn-lt"/>
            </a:endParaRPr>
          </a:p>
        </p:txBody>
      </p:sp>
      <p:sp>
        <p:nvSpPr>
          <p:cNvPr id="8" name="TextBox 7"/>
          <p:cNvSpPr txBox="1"/>
          <p:nvPr/>
        </p:nvSpPr>
        <p:spPr>
          <a:xfrm>
            <a:off x="4716016" y="1700808"/>
            <a:ext cx="4032448" cy="4708981"/>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we have to include few more things</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helloworld_GPU(</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GPU</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deviceid = 0</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using GPU with id 0</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devCount;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gets number of GPU available</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cudaGetDeviceCount(&amp;</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devCount);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check if we have enough GPUs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(deviceid&lt;devCount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tell CUDA that we want to use GPU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cudaSetDevice(deviceid);</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else</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 run CUDA kernel</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helloworld_GPU&lt;&lt;&lt;1,1&gt;&gt;&gt;();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  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(0);</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10" name="TextBox 9"/>
          <p:cNvSpPr txBox="1"/>
          <p:nvPr/>
        </p:nvSpPr>
        <p:spPr>
          <a:xfrm>
            <a:off x="560946" y="2132856"/>
            <a:ext cx="1562782" cy="2031325"/>
          </a:xfrm>
          <a:prstGeom prst="rect">
            <a:avLst/>
          </a:prstGeom>
          <a:noFill/>
        </p:spPr>
        <p:txBody>
          <a:bodyPr wrap="square" rtlCol="0">
            <a:spAutoFit/>
          </a:bodyPr>
          <a:lstStyle/>
          <a:p>
            <a:r>
              <a:rPr lang="en-US" sz="1400" dirty="0" smtClean="0">
                <a:latin typeface="+mn-lt"/>
              </a:rPr>
              <a:t>A node (or PC) can have more then one GPU. That is why each GPU has its id.</a:t>
            </a:r>
          </a:p>
          <a:p>
            <a:r>
              <a:rPr lang="en-US" sz="1400" dirty="0" smtClean="0">
                <a:latin typeface="+mn-lt"/>
              </a:rPr>
              <a:t>In our code we want to use GPU with id 0.</a:t>
            </a:r>
          </a:p>
          <a:p>
            <a:endParaRPr lang="en-GB" sz="1400" dirty="0" smtClean="0">
              <a:latin typeface="+mn-lt"/>
            </a:endParaRPr>
          </a:p>
        </p:txBody>
      </p:sp>
      <p:sp>
        <p:nvSpPr>
          <p:cNvPr id="12" name="TextBox 11"/>
          <p:cNvSpPr txBox="1"/>
          <p:nvPr/>
        </p:nvSpPr>
        <p:spPr>
          <a:xfrm>
            <a:off x="560946" y="1412776"/>
            <a:ext cx="3456384" cy="523220"/>
          </a:xfrm>
          <a:prstGeom prst="rect">
            <a:avLst/>
          </a:prstGeom>
          <a:noFill/>
        </p:spPr>
        <p:txBody>
          <a:bodyPr wrap="square" rtlCol="0">
            <a:spAutoFit/>
          </a:bodyPr>
          <a:lstStyle/>
          <a:p>
            <a:r>
              <a:rPr lang="en-US" sz="1400" dirty="0" smtClean="0">
                <a:latin typeface="+mn-lt"/>
              </a:rPr>
              <a:t>Before we can run our code we have to initialize the device first!</a:t>
            </a:r>
            <a:endParaRPr lang="en-GB" sz="1400" dirty="0" smtClean="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992447"/>
            <a:ext cx="2250696" cy="1756177"/>
          </a:xfrm>
          <a:prstGeom prst="rect">
            <a:avLst/>
          </a:prstGeom>
        </p:spPr>
      </p:pic>
      <p:sp>
        <p:nvSpPr>
          <p:cNvPr id="13" name="TextBox 12"/>
          <p:cNvSpPr txBox="1"/>
          <p:nvPr/>
        </p:nvSpPr>
        <p:spPr>
          <a:xfrm>
            <a:off x="575829" y="4146198"/>
            <a:ext cx="3456384" cy="738664"/>
          </a:xfrm>
          <a:prstGeom prst="rect">
            <a:avLst/>
          </a:prstGeom>
          <a:noFill/>
        </p:spPr>
        <p:txBody>
          <a:bodyPr wrap="square" rtlCol="0">
            <a:spAutoFit/>
          </a:bodyPr>
          <a:lstStyle/>
          <a:p>
            <a:r>
              <a:rPr lang="en-US" sz="1400" dirty="0" smtClean="0">
                <a:latin typeface="+mn-lt"/>
              </a:rPr>
              <a:t>How to get information about what GPU are available? Run </a:t>
            </a:r>
            <a:r>
              <a:rPr lang="en-US" sz="1400" b="1" dirty="0" err="1" smtClean="0">
                <a:solidFill>
                  <a:srgbClr val="000000"/>
                </a:solidFill>
                <a:latin typeface="Courier New" panose="02070309020205020404" pitchFamily="49" charset="0"/>
                <a:cs typeface="Courier New" panose="02070309020205020404" pitchFamily="49" charset="0"/>
              </a:rPr>
              <a:t>nvidia-smi</a:t>
            </a:r>
            <a:r>
              <a:rPr lang="en-US" sz="1400" b="1" dirty="0" smtClean="0">
                <a:solidFill>
                  <a:srgbClr val="000000"/>
                </a:solidFill>
                <a:latin typeface="Courier New" panose="02070309020205020404" pitchFamily="49" charset="0"/>
                <a:cs typeface="Courier New" panose="02070309020205020404" pitchFamily="49" charset="0"/>
              </a:rPr>
              <a:t> </a:t>
            </a:r>
            <a:r>
              <a:rPr lang="en-US" sz="1400" dirty="0" smtClean="0">
                <a:solidFill>
                  <a:srgbClr val="C2470C"/>
                </a:solidFill>
                <a:latin typeface="Arial" panose="020B0604020202020204"/>
              </a:rPr>
              <a:t>on </a:t>
            </a:r>
            <a:r>
              <a:rPr lang="en-US" sz="1400" dirty="0" err="1" smtClean="0">
                <a:solidFill>
                  <a:srgbClr val="C2470C"/>
                </a:solidFill>
                <a:latin typeface="Arial" panose="020B0604020202020204"/>
              </a:rPr>
              <a:t>linux</a:t>
            </a:r>
            <a:r>
              <a:rPr lang="en-US" sz="1400" dirty="0" smtClean="0">
                <a:solidFill>
                  <a:srgbClr val="C2470C"/>
                </a:solidFill>
                <a:latin typeface="Arial" panose="020B0604020202020204"/>
              </a:rPr>
              <a:t>.</a:t>
            </a:r>
            <a:endParaRPr lang="en-GB" sz="1400" b="1" dirty="0" smtClean="0">
              <a:solidFill>
                <a:srgbClr val="000000"/>
              </a:solidFill>
              <a:latin typeface="+mn-lt"/>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9" r="44519" b="38933"/>
          <a:stretch/>
        </p:blipFill>
        <p:spPr>
          <a:xfrm>
            <a:off x="1342336" y="4791069"/>
            <a:ext cx="2844000" cy="1484068"/>
          </a:xfrm>
          <a:prstGeom prst="rect">
            <a:avLst/>
          </a:prstGeom>
        </p:spPr>
      </p:pic>
    </p:spTree>
    <p:extLst>
      <p:ext uri="{BB962C8B-B14F-4D97-AF65-F5344CB8AC3E}">
        <p14:creationId xmlns:p14="http://schemas.microsoft.com/office/powerpoint/2010/main" val="2222856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Expressing parallelism in CUDA</a:t>
            </a:r>
            <a:endParaRPr lang="en-GB" b="1" dirty="0">
              <a:solidFill>
                <a:schemeClr val="bg1"/>
              </a:solidFill>
              <a:latin typeface="Arial" panose="020B0604020202020204" pitchFamily="34" charset="0"/>
            </a:endParaRPr>
          </a:p>
        </p:txBody>
      </p:sp>
      <p:sp>
        <p:nvSpPr>
          <p:cNvPr id="3" name="TextBox 2"/>
          <p:cNvSpPr txBox="1"/>
          <p:nvPr/>
        </p:nvSpPr>
        <p:spPr>
          <a:xfrm>
            <a:off x="3491880" y="1556792"/>
            <a:ext cx="4824536" cy="4616648"/>
          </a:xfrm>
          <a:prstGeom prst="rect">
            <a:avLst/>
          </a:prstGeom>
          <a:noFill/>
        </p:spPr>
        <p:txBody>
          <a:bodyPr wrap="square" rtlCol="0">
            <a:spAutoFit/>
          </a:bodyPr>
          <a:lstStyle/>
          <a:p>
            <a:r>
              <a:rPr lang="en-US" sz="1400" dirty="0" smtClean="0">
                <a:latin typeface="+mn-lt"/>
              </a:rPr>
              <a:t>Kernel is a set of instructions executed by a single thread, </a:t>
            </a:r>
            <a:r>
              <a:rPr lang="en-US" sz="1400" dirty="0" err="1" smtClean="0">
                <a:latin typeface="+mn-lt"/>
              </a:rPr>
              <a:t>i</a:t>
            </a:r>
            <a:r>
              <a:rPr lang="en-US" sz="1400" dirty="0" smtClean="0">
                <a:latin typeface="+mn-lt"/>
              </a:rPr>
              <a:t>,.e. something like a serial code for CPU written in C.</a:t>
            </a:r>
          </a:p>
          <a:p>
            <a:endParaRPr lang="en-US" sz="1400" dirty="0">
              <a:latin typeface="+mn-lt"/>
            </a:endParaRPr>
          </a:p>
          <a:p>
            <a:r>
              <a:rPr lang="en-US" sz="1400" dirty="0" smtClean="0">
                <a:latin typeface="+mn-lt"/>
              </a:rPr>
              <a:t>To achieve parallelism and good performance on GPUs we have to launch a lot of these threads. </a:t>
            </a:r>
            <a:r>
              <a:rPr lang="en-US" sz="1400" dirty="0">
                <a:latin typeface="+mn-lt"/>
              </a:rPr>
              <a:t>Each thread executed same </a:t>
            </a:r>
            <a:r>
              <a:rPr lang="en-US" sz="1400" dirty="0" smtClean="0">
                <a:latin typeface="+mn-lt"/>
              </a:rPr>
              <a:t>kernel.</a:t>
            </a:r>
          </a:p>
          <a:p>
            <a:endParaRPr lang="en-US" sz="1400" dirty="0">
              <a:latin typeface="+mn-lt"/>
            </a:endParaRPr>
          </a:p>
          <a:p>
            <a:pPr lvl="0"/>
            <a:r>
              <a:rPr lang="en-US" sz="1400" dirty="0" smtClean="0">
                <a:latin typeface="+mn-lt"/>
              </a:rPr>
              <a:t>We can control how many threads execute our kernel by setting up a </a:t>
            </a:r>
            <a:r>
              <a:rPr lang="en-US" sz="1400" b="1" dirty="0" smtClean="0">
                <a:latin typeface="+mn-lt"/>
              </a:rPr>
              <a:t>grid</a:t>
            </a:r>
            <a:r>
              <a:rPr lang="en-US" sz="1400" dirty="0" smtClean="0">
                <a:latin typeface="+mn-lt"/>
              </a:rPr>
              <a:t>.</a:t>
            </a:r>
            <a:r>
              <a:rPr lang="en-US" sz="1400" dirty="0">
                <a:solidFill>
                  <a:srgbClr val="C2470C"/>
                </a:solidFill>
                <a:latin typeface="Arial" panose="020B0604020202020204"/>
              </a:rPr>
              <a:t> </a:t>
            </a:r>
            <a:endParaRPr lang="en-US" sz="1400" dirty="0" smtClean="0">
              <a:solidFill>
                <a:srgbClr val="C2470C"/>
              </a:solidFill>
              <a:latin typeface="Arial" panose="020B0604020202020204"/>
            </a:endParaRPr>
          </a:p>
          <a:p>
            <a:pPr lvl="0"/>
            <a:endParaRPr lang="en-US" sz="1400" dirty="0">
              <a:solidFill>
                <a:srgbClr val="C2470C"/>
              </a:solidFill>
              <a:latin typeface="Arial" panose="020B0604020202020204"/>
            </a:endParaRPr>
          </a:p>
          <a:p>
            <a:pPr lvl="0"/>
            <a:r>
              <a:rPr lang="en-US" sz="1400" dirty="0" smtClean="0">
                <a:solidFill>
                  <a:srgbClr val="C2470C"/>
                </a:solidFill>
                <a:latin typeface="Arial" panose="020B0604020202020204"/>
              </a:rPr>
              <a:t>Each </a:t>
            </a:r>
            <a:r>
              <a:rPr lang="en-US" sz="1400" dirty="0">
                <a:solidFill>
                  <a:srgbClr val="C2470C"/>
                </a:solidFill>
                <a:latin typeface="Arial" panose="020B0604020202020204"/>
              </a:rPr>
              <a:t>kernel has its own </a:t>
            </a:r>
            <a:r>
              <a:rPr lang="en-US" sz="1400" dirty="0" smtClean="0">
                <a:solidFill>
                  <a:srgbClr val="C2470C"/>
                </a:solidFill>
                <a:latin typeface="Arial" panose="020B0604020202020204"/>
              </a:rPr>
              <a:t>grid.</a:t>
            </a:r>
            <a:endParaRPr lang="en-US" sz="1400" dirty="0">
              <a:solidFill>
                <a:srgbClr val="C2470C"/>
              </a:solidFill>
              <a:latin typeface="Arial" panose="020B0604020202020204"/>
            </a:endParaRPr>
          </a:p>
          <a:p>
            <a:r>
              <a:rPr lang="en-US" sz="1400" dirty="0" smtClean="0">
                <a:latin typeface="+mn-lt"/>
              </a:rPr>
              <a:t> </a:t>
            </a:r>
            <a:endParaRPr lang="en-US" sz="1400" dirty="0">
              <a:latin typeface="+mn-lt"/>
            </a:endParaRPr>
          </a:p>
          <a:p>
            <a:r>
              <a:rPr lang="en-US" sz="1400" dirty="0" smtClean="0">
                <a:latin typeface="+mn-lt"/>
              </a:rPr>
              <a:t>The hierarchy of threads:</a:t>
            </a:r>
            <a:endParaRPr lang="en-US" sz="1400" dirty="0">
              <a:latin typeface="+mn-lt"/>
            </a:endParaRPr>
          </a:p>
          <a:p>
            <a:pPr marL="285750" indent="-285750">
              <a:buFont typeface="Arial" panose="020B0604020202020204" pitchFamily="34" charset="0"/>
              <a:buChar char="•"/>
            </a:pPr>
            <a:r>
              <a:rPr lang="en-US" sz="1400" dirty="0" smtClean="0">
                <a:latin typeface="+mn-lt"/>
              </a:rPr>
              <a:t>Threads are finest in granularity</a:t>
            </a:r>
          </a:p>
          <a:p>
            <a:pPr marL="285750" indent="-285750">
              <a:buFont typeface="Arial" panose="020B0604020202020204" pitchFamily="34" charset="0"/>
              <a:buChar char="•"/>
            </a:pPr>
            <a:r>
              <a:rPr lang="en-US" sz="1400" dirty="0" smtClean="0">
                <a:latin typeface="+mn-lt"/>
              </a:rPr>
              <a:t>Blocks contain threads which can cooperate with each other</a:t>
            </a:r>
            <a:endParaRPr lang="en-US" sz="1400" dirty="0">
              <a:latin typeface="+mn-lt"/>
            </a:endParaRPr>
          </a:p>
          <a:p>
            <a:pPr marL="285750" indent="-285750">
              <a:buFont typeface="Arial" panose="020B0604020202020204" pitchFamily="34" charset="0"/>
              <a:buChar char="•"/>
            </a:pPr>
            <a:r>
              <a:rPr lang="en-US" sz="1400" dirty="0" smtClean="0">
                <a:latin typeface="+mn-lt"/>
              </a:rPr>
              <a:t>Size of the block is limited to 1024 threads by architecture</a:t>
            </a:r>
          </a:p>
          <a:p>
            <a:pPr marL="285750" indent="-285750">
              <a:buFont typeface="Arial" panose="020B0604020202020204" pitchFamily="34" charset="0"/>
              <a:buChar char="•"/>
            </a:pPr>
            <a:r>
              <a:rPr lang="en-US" sz="1400" dirty="0" smtClean="0">
                <a:latin typeface="+mn-lt"/>
              </a:rPr>
              <a:t>Because 1024 is not enough threads for GPU we create identical blocks to increase parallelism, i.e. increase number of threads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2" y="1556792"/>
            <a:ext cx="2226386" cy="4363972"/>
          </a:xfrm>
          <a:prstGeom prst="rect">
            <a:avLst/>
          </a:prstGeom>
        </p:spPr>
      </p:pic>
      <p:sp>
        <p:nvSpPr>
          <p:cNvPr id="6" name="TextBox 5"/>
          <p:cNvSpPr txBox="1"/>
          <p:nvPr/>
        </p:nvSpPr>
        <p:spPr>
          <a:xfrm>
            <a:off x="323528" y="1700808"/>
            <a:ext cx="1584176" cy="738664"/>
          </a:xfrm>
          <a:prstGeom prst="rect">
            <a:avLst/>
          </a:prstGeom>
          <a:noFill/>
        </p:spPr>
        <p:txBody>
          <a:bodyPr wrap="square" rtlCol="0">
            <a:spAutoFit/>
          </a:bodyPr>
          <a:lstStyle/>
          <a:p>
            <a:r>
              <a:rPr lang="en-US" sz="1400" dirty="0" smtClean="0">
                <a:latin typeface="+mn-lt"/>
              </a:rPr>
              <a:t>A set of threads is called a </a:t>
            </a:r>
            <a:r>
              <a:rPr lang="en-US" sz="1400" b="1" dirty="0" smtClean="0">
                <a:latin typeface="+mn-lt"/>
              </a:rPr>
              <a:t>thread block</a:t>
            </a:r>
            <a:r>
              <a:rPr lang="en-US" sz="1400" dirty="0" smtClean="0">
                <a:latin typeface="+mn-lt"/>
              </a:rPr>
              <a:t> or block</a:t>
            </a:r>
            <a:endParaRPr lang="en-GB" sz="1400" dirty="0">
              <a:latin typeface="+mn-lt"/>
            </a:endParaRPr>
          </a:p>
        </p:txBody>
      </p:sp>
      <p:sp>
        <p:nvSpPr>
          <p:cNvPr id="8" name="TextBox 7"/>
          <p:cNvSpPr txBox="1"/>
          <p:nvPr/>
        </p:nvSpPr>
        <p:spPr>
          <a:xfrm>
            <a:off x="35496" y="3645024"/>
            <a:ext cx="1584176" cy="738664"/>
          </a:xfrm>
          <a:prstGeom prst="rect">
            <a:avLst/>
          </a:prstGeom>
          <a:noFill/>
        </p:spPr>
        <p:txBody>
          <a:bodyPr wrap="square" rtlCol="0">
            <a:spAutoFit/>
          </a:bodyPr>
          <a:lstStyle/>
          <a:p>
            <a:r>
              <a:rPr lang="en-US" sz="1400" dirty="0" smtClean="0">
                <a:latin typeface="+mn-lt"/>
              </a:rPr>
              <a:t>A set of identical blocks is called </a:t>
            </a:r>
            <a:r>
              <a:rPr lang="en-US" sz="1400" b="1" dirty="0" smtClean="0">
                <a:latin typeface="+mn-lt"/>
              </a:rPr>
              <a:t>grid</a:t>
            </a:r>
            <a:endParaRPr lang="en-GB" sz="1400" b="1" dirty="0">
              <a:latin typeface="+mn-lt"/>
            </a:endParaRPr>
          </a:p>
        </p:txBody>
      </p:sp>
      <p:sp>
        <p:nvSpPr>
          <p:cNvPr id="9" name="TextBox 8"/>
          <p:cNvSpPr txBox="1"/>
          <p:nvPr/>
        </p:nvSpPr>
        <p:spPr>
          <a:xfrm>
            <a:off x="1747352" y="5013176"/>
            <a:ext cx="1584176" cy="954107"/>
          </a:xfrm>
          <a:prstGeom prst="rect">
            <a:avLst/>
          </a:prstGeom>
          <a:noFill/>
        </p:spPr>
        <p:txBody>
          <a:bodyPr wrap="square" rtlCol="0">
            <a:spAutoFit/>
          </a:bodyPr>
          <a:lstStyle/>
          <a:p>
            <a:r>
              <a:rPr lang="en-US" sz="1400" dirty="0" smtClean="0">
                <a:latin typeface="+mn-lt"/>
              </a:rPr>
              <a:t>Grid contain all threads which execute our kernel.</a:t>
            </a:r>
            <a:endParaRPr lang="en-GB" sz="1400" b="1" dirty="0">
              <a:latin typeface="+mn-lt"/>
            </a:endParaRPr>
          </a:p>
        </p:txBody>
      </p:sp>
    </p:spTree>
    <p:extLst>
      <p:ext uri="{BB962C8B-B14F-4D97-AF65-F5344CB8AC3E}">
        <p14:creationId xmlns:p14="http://schemas.microsoft.com/office/powerpoint/2010/main" val="3585580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3787E9-855B-43BD-8382-B7C63B9BC33D}">
  <ds:schemaRefs>
    <ds:schemaRef ds:uri="http://schemas.microsoft.com/office/2006/metadata/properties"/>
    <ds:schemaRef ds:uri="http://purl.org/dc/term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29880</TotalTime>
  <Words>4590</Words>
  <Application>Microsoft Office PowerPoint</Application>
  <PresentationFormat>On-screen Show (4:3)</PresentationFormat>
  <Paragraphs>923</Paragraphs>
  <Slides>36</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ＭＳ Ｐゴシック</vt:lpstr>
      <vt:lpstr>SimSun</vt:lpstr>
      <vt:lpstr>Arial</vt:lpstr>
      <vt:lpstr>Cambria Math</vt:lpstr>
      <vt:lpstr>Courier New</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628</cp:revision>
  <dcterms:created xsi:type="dcterms:W3CDTF">2017-09-12T12:30:57Z</dcterms:created>
  <dcterms:modified xsi:type="dcterms:W3CDTF">2018-05-18T08:36:15Z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