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2" r:id="rId4"/>
    <p:sldMasterId id="2147483739" r:id="rId5"/>
  </p:sldMasterIdLst>
  <p:notesMasterIdLst>
    <p:notesMasterId r:id="rId44"/>
  </p:notesMasterIdLst>
  <p:handoutMasterIdLst>
    <p:handoutMasterId r:id="rId45"/>
  </p:handoutMasterIdLst>
  <p:sldIdLst>
    <p:sldId id="261" r:id="rId6"/>
    <p:sldId id="428" r:id="rId7"/>
    <p:sldId id="488" r:id="rId8"/>
    <p:sldId id="489" r:id="rId9"/>
    <p:sldId id="490" r:id="rId10"/>
    <p:sldId id="491" r:id="rId11"/>
    <p:sldId id="492" r:id="rId12"/>
    <p:sldId id="493" r:id="rId13"/>
    <p:sldId id="494" r:id="rId14"/>
    <p:sldId id="462" r:id="rId15"/>
    <p:sldId id="463" r:id="rId16"/>
    <p:sldId id="464" r:id="rId17"/>
    <p:sldId id="465" r:id="rId18"/>
    <p:sldId id="466" r:id="rId19"/>
    <p:sldId id="467" r:id="rId20"/>
    <p:sldId id="468" r:id="rId21"/>
    <p:sldId id="469" r:id="rId22"/>
    <p:sldId id="470" r:id="rId23"/>
    <p:sldId id="471" r:id="rId24"/>
    <p:sldId id="472" r:id="rId25"/>
    <p:sldId id="473" r:id="rId26"/>
    <p:sldId id="475" r:id="rId27"/>
    <p:sldId id="477" r:id="rId28"/>
    <p:sldId id="478" r:id="rId29"/>
    <p:sldId id="476" r:id="rId30"/>
    <p:sldId id="479" r:id="rId31"/>
    <p:sldId id="480" r:id="rId32"/>
    <p:sldId id="481" r:id="rId33"/>
    <p:sldId id="482" r:id="rId34"/>
    <p:sldId id="483" r:id="rId35"/>
    <p:sldId id="474" r:id="rId36"/>
    <p:sldId id="486" r:id="rId37"/>
    <p:sldId id="487" r:id="rId38"/>
    <p:sldId id="484" r:id="rId39"/>
    <p:sldId id="485" r:id="rId40"/>
    <p:sldId id="439" r:id="rId41"/>
    <p:sldId id="495" r:id="rId42"/>
    <p:sldId id="440" r:id="rId43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80808"/>
    <a:srgbClr val="000000"/>
    <a:srgbClr val="66CCFF"/>
    <a:srgbClr val="0033CC"/>
    <a:srgbClr val="0066FF"/>
    <a:srgbClr val="FCEAE8"/>
    <a:srgbClr val="000099"/>
    <a:srgbClr val="0000FF"/>
    <a:srgbClr val="EC4E1B"/>
    <a:srgbClr val="F26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 autoAdjust="0"/>
    <p:restoredTop sz="92953" autoAdjust="0"/>
  </p:normalViewPr>
  <p:slideViewPr>
    <p:cSldViewPr>
      <p:cViewPr varScale="1">
        <p:scale>
          <a:sx n="160" d="100"/>
          <a:sy n="160" d="100"/>
        </p:scale>
        <p:origin x="252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3137" y="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theme" Target="theme/theme1.xml"/><Relationship Id="rId8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Sheet1!$I$28</c:f>
              <c:strCache>
                <c:ptCount val="1"/>
                <c:pt idx="0">
                  <c:v>Speed Up</c:v>
                </c:pt>
              </c:strCache>
            </c:strRef>
          </c:tx>
          <c:spPr>
            <a:ln w="28800">
              <a:solidFill>
                <a:srgbClr val="004586"/>
              </a:solidFill>
            </a:ln>
          </c:spPr>
          <c:marker>
            <c:symbol val="square"/>
            <c:size val="7"/>
          </c:marker>
          <c:xVal>
            <c:numRef>
              <c:f>Sheet1!$C$29:$C$33</c:f>
              <c:numCache>
                <c:formatCode>General</c:formatCode>
                <c:ptCount val="5"/>
                <c:pt idx="0">
                  <c:v>16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</c:numCache>
            </c:numRef>
          </c:xVal>
          <c:yVal>
            <c:numRef>
              <c:f>Sheet1!$I$29:$I$33</c:f>
              <c:numCache>
                <c:formatCode>General</c:formatCode>
                <c:ptCount val="5"/>
                <c:pt idx="0">
                  <c:v>16</c:v>
                </c:pt>
                <c:pt idx="1">
                  <c:v>29.2188338039117</c:v>
                </c:pt>
                <c:pt idx="2">
                  <c:v>53.602808383208412</c:v>
                </c:pt>
                <c:pt idx="3">
                  <c:v>91.24340686799458</c:v>
                </c:pt>
                <c:pt idx="4">
                  <c:v>166.1202833560798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Sheet1!$J$28</c:f>
              <c:strCache>
                <c:ptCount val="1"/>
                <c:pt idx="0">
                  <c:v>Ideal</c:v>
                </c:pt>
              </c:strCache>
            </c:strRef>
          </c:tx>
          <c:spPr>
            <a:ln w="28800">
              <a:solidFill>
                <a:srgbClr val="FF420E"/>
              </a:solidFill>
            </a:ln>
          </c:spPr>
          <c:marker>
            <c:symbol val="diamond"/>
            <c:size val="7"/>
          </c:marker>
          <c:xVal>
            <c:numRef>
              <c:f>Sheet1!$C$29:$C$33</c:f>
              <c:numCache>
                <c:formatCode>General</c:formatCode>
                <c:ptCount val="5"/>
                <c:pt idx="0">
                  <c:v>16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</c:numCache>
            </c:numRef>
          </c:xVal>
          <c:yVal>
            <c:numRef>
              <c:f>Sheet1!$J$29:$J$33</c:f>
              <c:numCache>
                <c:formatCode>General</c:formatCode>
                <c:ptCount val="5"/>
                <c:pt idx="0">
                  <c:v>16</c:v>
                </c:pt>
                <c:pt idx="1">
                  <c:v>32</c:v>
                </c:pt>
                <c:pt idx="2">
                  <c:v>65</c:v>
                </c:pt>
                <c:pt idx="3">
                  <c:v>128</c:v>
                </c:pt>
                <c:pt idx="4">
                  <c:v>256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7311496"/>
        <c:axId val="457302480"/>
      </c:scatterChart>
      <c:valAx>
        <c:axId val="457302480"/>
        <c:scaling>
          <c:orientation val="minMax"/>
          <c:max val="300"/>
          <c:min val="0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 sz="900" b="0"/>
                </a:pPr>
                <a:r>
                  <a:rPr lang="en-GB"/>
                  <a:t>Speed Up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457311496"/>
        <c:crossesAt val="0"/>
        <c:crossBetween val="midCat"/>
      </c:valAx>
      <c:valAx>
        <c:axId val="4573114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900" b="0"/>
                </a:pPr>
                <a:r>
                  <a:rPr lang="en-GB"/>
                  <a:t>Cores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457302480"/>
        <c:crossesAt val="0"/>
        <c:crossBetween val="midCat"/>
      </c:valAx>
      <c:spPr>
        <a:noFill/>
        <a:ln>
          <a:solidFill>
            <a:srgbClr val="B3B3B3"/>
          </a:solidFill>
          <a:prstDash val="solid"/>
        </a:ln>
      </c:spPr>
    </c:plotArea>
    <c:legend>
      <c:legendPos val="r"/>
      <c:overlay val="0"/>
      <c:spPr>
        <a:noFill/>
        <a:ln>
          <a:noFill/>
        </a:ln>
      </c:spPr>
      <c:txPr>
        <a:bodyPr/>
        <a:lstStyle/>
        <a:p>
          <a:pPr>
            <a:defRPr sz="1000" b="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fld id="{E151C65E-6466-4ADA-8F0A-B78620469644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0812375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76200" y="86233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0000" y="86233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fld id="{E8C4F4FF-B66A-4756-8BFF-64F7A865A076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3942492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endParaRPr lang="en-US" altLang="en-US" sz="22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603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2C9D4-D9B2-4E8C-B9D3-967E2EE586A7}" type="slidenum">
              <a:rPr lang="en-US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843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2C9D4-D9B2-4E8C-B9D3-967E2EE586A7}" type="slidenum">
              <a:rPr lang="en-US">
                <a:solidFill>
                  <a:srgbClr val="000000"/>
                </a:solidFill>
              </a:rPr>
              <a:pPr/>
              <a:t>23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053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2C9D4-D9B2-4E8C-B9D3-967E2EE586A7}" type="slidenum">
              <a:rPr lang="en-US">
                <a:solidFill>
                  <a:srgbClr val="000000"/>
                </a:solidFill>
              </a:rPr>
              <a:pPr/>
              <a:t>24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524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endParaRPr lang="en-US" altLang="en-US" sz="22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706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endParaRPr lang="en-US" altLang="en-US" sz="22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504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"/>
          <p:cNvSpPr txBox="1">
            <a:spLocks noChangeArrowheads="1"/>
          </p:cNvSpPr>
          <p:nvPr userDrawn="1"/>
        </p:nvSpPr>
        <p:spPr bwMode="auto">
          <a:xfrm>
            <a:off x="8266113" y="6646863"/>
            <a:ext cx="6477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  <a:defRPr/>
            </a:pPr>
            <a:endParaRPr lang="en-US" altLang="en-US" sz="1000" dirty="0" smtClean="0">
              <a:latin typeface="Arial" panose="020B0604020202020204" pitchFamily="34" charset="0"/>
            </a:endParaRPr>
          </a:p>
        </p:txBody>
      </p:sp>
      <p:pic>
        <p:nvPicPr>
          <p:cNvPr id="5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6040438"/>
            <a:ext cx="9142412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Hi-Res-Logo-Pai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404813"/>
            <a:ext cx="2698750" cy="113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250825" y="6330950"/>
            <a:ext cx="3025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www.oerc.ox.ac.uk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83568" y="3944998"/>
            <a:ext cx="7772400" cy="1362075"/>
          </a:xfrm>
        </p:spPr>
        <p:txBody>
          <a:bodyPr anchor="t"/>
          <a:lstStyle>
            <a:lvl1pPr algn="l">
              <a:defRPr sz="2000" b="0" cap="none" baseline="0">
                <a:solidFill>
                  <a:srgbClr val="F26522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83568" y="2444811"/>
            <a:ext cx="7772400" cy="1500187"/>
          </a:xfrm>
        </p:spPr>
        <p:txBody>
          <a:bodyPr anchor="b"/>
          <a:lstStyle>
            <a:lvl1pPr marL="0" indent="0">
              <a:buNone/>
              <a:defRPr sz="3200" b="1">
                <a:solidFill>
                  <a:srgbClr val="F26522"/>
                </a:solidFill>
                <a:latin typeface="Arial"/>
                <a:cs typeface="Arial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6246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4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661248"/>
            <a:ext cx="5486400" cy="5109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8618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09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2413" y="1412776"/>
            <a:ext cx="2073275" cy="4507012"/>
          </a:xfrm>
        </p:spPr>
        <p:txBody>
          <a:bodyPr vert="eaVert"/>
          <a:lstStyle>
            <a:lvl1pPr>
              <a:defRPr>
                <a:solidFill>
                  <a:srgbClr val="EC4E1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9413" y="1412776"/>
            <a:ext cx="6070600" cy="45070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843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16762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257940" cy="789887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069" y="1405719"/>
            <a:ext cx="8734567" cy="4720444"/>
          </a:xfrm>
        </p:spPr>
        <p:txBody>
          <a:bodyPr/>
          <a:lstStyle>
            <a:lvl1pPr>
              <a:buFont typeface="Wingdings" pitchFamily="2" charset="2"/>
              <a:buChar char="§"/>
              <a:defRPr sz="2400"/>
            </a:lvl1pPr>
            <a:lvl2pPr>
              <a:buFont typeface="Arial" pitchFamily="34" charset="0"/>
              <a:buChar char="•"/>
              <a:defRPr sz="2000"/>
            </a:lvl2pPr>
            <a:lvl3pPr>
              <a:buSzPct val="50000"/>
              <a:buFont typeface="Courier New" pitchFamily="49" charset="0"/>
              <a:buChar char="o"/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816035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58803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ctur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321571" y="2696169"/>
            <a:ext cx="6858023" cy="1323439"/>
          </a:xfrm>
          <a:prstGeom prst="rect">
            <a:avLst/>
          </a:prstGeom>
          <a:ln>
            <a:noFill/>
          </a:ln>
        </p:spPr>
        <p:txBody>
          <a:bodyPr anchor="ctr" anchorCtr="1">
            <a:spAutoFit/>
          </a:bodyPr>
          <a:lstStyle>
            <a:lvl1pPr algn="ctr">
              <a:buNone/>
              <a:defRPr sz="4000" b="1" baseline="0">
                <a:ln>
                  <a:solidFill>
                    <a:srgbClr val="013257"/>
                  </a:solidFill>
                </a:ln>
                <a:solidFill>
                  <a:srgbClr val="002147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8" name="Rounded Rectangle 7"/>
          <p:cNvSpPr/>
          <p:nvPr userDrawn="1"/>
        </p:nvSpPr>
        <p:spPr>
          <a:xfrm>
            <a:off x="1043940" y="2049780"/>
            <a:ext cx="7475220" cy="2590800"/>
          </a:xfrm>
          <a:prstGeom prst="roundRect">
            <a:avLst/>
          </a:prstGeom>
          <a:noFill/>
          <a:ln w="50800">
            <a:solidFill>
              <a:srgbClr val="0021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endParaRPr lang="en-US" sz="1200" dirty="0" smtClean="0">
              <a:solidFill>
                <a:srgbClr val="0C0C0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11562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1639253"/>
      </p:ext>
    </p:extLst>
  </p:cSld>
  <p:clrMapOvr>
    <a:masterClrMapping/>
  </p:clrMapOvr>
  <p:transition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ctur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321571" y="2696169"/>
            <a:ext cx="6858023" cy="1323439"/>
          </a:xfrm>
          <a:prstGeom prst="rect">
            <a:avLst/>
          </a:prstGeom>
          <a:ln>
            <a:noFill/>
          </a:ln>
        </p:spPr>
        <p:txBody>
          <a:bodyPr anchor="ctr" anchorCtr="1">
            <a:spAutoFit/>
          </a:bodyPr>
          <a:lstStyle>
            <a:lvl1pPr algn="ctr">
              <a:buNone/>
              <a:defRPr sz="4000" b="1" baseline="0">
                <a:ln>
                  <a:solidFill>
                    <a:srgbClr val="013257"/>
                  </a:solidFill>
                </a:ln>
                <a:solidFill>
                  <a:srgbClr val="002147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8" name="Rounded Rectangle 7"/>
          <p:cNvSpPr/>
          <p:nvPr userDrawn="1"/>
        </p:nvSpPr>
        <p:spPr>
          <a:xfrm>
            <a:off x="1043940" y="2049780"/>
            <a:ext cx="7475220" cy="2590800"/>
          </a:xfrm>
          <a:prstGeom prst="roundRect">
            <a:avLst/>
          </a:prstGeom>
          <a:noFill/>
          <a:ln w="50800">
            <a:solidFill>
              <a:srgbClr val="0021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endParaRPr lang="en-US" sz="1200" dirty="0" smtClean="0">
              <a:solidFill>
                <a:srgbClr val="0C0C0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188850"/>
      </p:ext>
    </p:extLst>
  </p:cSld>
  <p:clrMapOvr>
    <a:masterClrMapping/>
  </p:clrMapOvr>
  <p:transition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ll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928688" y="1355546"/>
            <a:ext cx="7873200" cy="1482457"/>
          </a:xfrm>
          <a:prstGeom prst="rect">
            <a:avLst/>
          </a:prstGeom>
        </p:spPr>
        <p:txBody>
          <a:bodyPr>
            <a:spAutoFit/>
          </a:bodyPr>
          <a:lstStyle>
            <a:lvl1pPr marL="324000" indent="-324000" algn="l">
              <a:lnSpc>
                <a:spcPct val="100000"/>
              </a:lnSpc>
              <a:spcBef>
                <a:spcPts val="1200"/>
              </a:spcBef>
              <a:buSzPct val="100000"/>
              <a:buFont typeface="Wingdings" pitchFamily="2" charset="2"/>
              <a:buChar char=""/>
              <a:defRPr sz="1800"/>
            </a:lvl1pPr>
            <a:lvl2pPr marL="648000" indent="-324000" algn="l">
              <a:spcBef>
                <a:spcPts val="600"/>
              </a:spcBef>
              <a:buSzPct val="80000"/>
              <a:buFont typeface="Wingdings" pitchFamily="2" charset="2"/>
              <a:buChar char=""/>
              <a:defRPr sz="1600"/>
            </a:lvl2pPr>
            <a:lvl3pPr marL="864000" indent="-216000" algn="l">
              <a:spcBef>
                <a:spcPts val="400"/>
              </a:spcBef>
              <a:buSzPct val="80000"/>
              <a:defRPr sz="1400"/>
            </a:lvl3pPr>
            <a:lvl4pPr marL="1152000" indent="-216000" algn="l">
              <a:spcBef>
                <a:spcPts val="600"/>
              </a:spcBef>
              <a:buFont typeface="Wingdings" pitchFamily="2" charset="2"/>
              <a:buChar char="Ø"/>
              <a:defRPr sz="1200"/>
            </a:lvl4pPr>
            <a:lvl5pPr marL="1368000" indent="-216000" algn="l">
              <a:spcBef>
                <a:spcPts val="600"/>
              </a:spcBef>
              <a:buSzPct val="65000"/>
              <a:buFont typeface="Wingdings" pitchFamily="2" charset="2"/>
              <a:buChar char=""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92357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1169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6948708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3568" y="3944998"/>
            <a:ext cx="7772400" cy="1362075"/>
          </a:xfrm>
        </p:spPr>
        <p:txBody>
          <a:bodyPr anchor="t"/>
          <a:lstStyle>
            <a:lvl1pPr algn="l">
              <a:defRPr sz="2000" b="0" cap="none" baseline="0">
                <a:solidFill>
                  <a:srgbClr val="F26522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683568" y="2444811"/>
            <a:ext cx="7772400" cy="1500187"/>
          </a:xfrm>
        </p:spPr>
        <p:txBody>
          <a:bodyPr anchor="b"/>
          <a:lstStyle>
            <a:lvl1pPr marL="0" indent="0">
              <a:buNone/>
              <a:defRPr sz="3200" b="1">
                <a:solidFill>
                  <a:srgbClr val="F26522"/>
                </a:solidFill>
                <a:latin typeface="Arial"/>
                <a:cs typeface="Arial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551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9413" y="1528763"/>
            <a:ext cx="3665537" cy="439102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7350" y="1528763"/>
            <a:ext cx="3665538" cy="439102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260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68313" y="304800"/>
            <a:ext cx="8207375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51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712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9682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923702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/>
          <a:lstStyle>
            <a:lvl1pPr>
              <a:defRPr sz="2400"/>
            </a:lvl1pPr>
            <a:lvl2pPr marL="360363" indent="0">
              <a:buNone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766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923702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8541"/>
            <a:ext cx="5111750" cy="4691063"/>
          </a:xfrm>
        </p:spPr>
        <p:txBody>
          <a:bodyPr/>
          <a:lstStyle>
            <a:lvl1pPr>
              <a:defRPr sz="2400"/>
            </a:lvl1pPr>
            <a:lvl2pPr marL="360363" indent="0">
              <a:buNone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73065" y="1435099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3728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image" Target="../media/image6.gif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17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16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ChangeArrowheads="1"/>
          </p:cNvSpPr>
          <p:nvPr userDrawn="1"/>
        </p:nvSpPr>
        <p:spPr bwMode="ltGray">
          <a:xfrm>
            <a:off x="179388" y="188913"/>
            <a:ext cx="8785225" cy="10795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9pPr>
          </a:lstStyle>
          <a:p>
            <a:pPr>
              <a:defRPr/>
            </a:pPr>
            <a:endParaRPr lang="en-US" altLang="en-US" dirty="0" smtClean="0"/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04800"/>
            <a:ext cx="82073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" tIns="45720" rIns="3600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9413" y="1528763"/>
            <a:ext cx="7483475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Level 1</a:t>
            </a:r>
          </a:p>
          <a:p>
            <a:pPr lvl="1"/>
            <a:r>
              <a:rPr lang="en-GB" altLang="en-US" smtClean="0"/>
              <a:t>Level 2</a:t>
            </a:r>
          </a:p>
          <a:p>
            <a:pPr lvl="2"/>
            <a:r>
              <a:rPr lang="en-GB" altLang="en-US" smtClean="0"/>
              <a:t>Level 3</a:t>
            </a:r>
          </a:p>
          <a:p>
            <a:pPr lvl="3"/>
            <a:r>
              <a:rPr lang="en-GB" altLang="en-US" smtClean="0"/>
              <a:t>Level 4</a:t>
            </a:r>
          </a:p>
          <a:p>
            <a:pPr lvl="4"/>
            <a:r>
              <a:rPr lang="en-GB" altLang="en-US" smtClean="0"/>
              <a:t>Level 5</a:t>
            </a:r>
          </a:p>
        </p:txBody>
      </p:sp>
      <p:sp>
        <p:nvSpPr>
          <p:cNvPr id="1029" name="Rectangle 9"/>
          <p:cNvSpPr>
            <a:spLocks noChangeArrowheads="1"/>
          </p:cNvSpPr>
          <p:nvPr userDrawn="1"/>
        </p:nvSpPr>
        <p:spPr bwMode="ltGray">
          <a:xfrm>
            <a:off x="179388" y="6330950"/>
            <a:ext cx="7416800" cy="3095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9pPr>
          </a:lstStyle>
          <a:p>
            <a:pPr>
              <a:defRPr/>
            </a:pPr>
            <a:endParaRPr lang="en-US" altLang="en-US" dirty="0" smtClean="0"/>
          </a:p>
        </p:txBody>
      </p:sp>
      <p:pic>
        <p:nvPicPr>
          <p:cNvPr id="1030" name="Picture 2" descr="Logo-Pair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145213"/>
            <a:ext cx="1268413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defRPr sz="2000" b="1">
          <a:solidFill>
            <a:schemeClr val="tx2"/>
          </a:solidFill>
          <a:latin typeface="Arial" panose="020B0604020202020204" pitchFamily="34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defRPr sz="2000" b="1">
          <a:solidFill>
            <a:schemeClr val="tx2"/>
          </a:solidFill>
          <a:latin typeface="Arial" panose="020B0604020202020204" pitchFamily="34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defRPr sz="2000" b="1">
          <a:solidFill>
            <a:schemeClr val="tx2"/>
          </a:solidFill>
          <a:latin typeface="Arial" panose="020B0604020202020204" pitchFamily="34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defRPr sz="2000" b="1">
          <a:solidFill>
            <a:schemeClr val="tx2"/>
          </a:solidFill>
          <a:latin typeface="Arial" panose="020B0604020202020204" pitchFamily="34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defRPr sz="2000">
          <a:solidFill>
            <a:schemeClr val="tx2"/>
          </a:solidFill>
          <a:latin typeface="Georgia" charset="0"/>
          <a:ea typeface="ＭＳ Ｐゴシック" charset="0"/>
        </a:defRPr>
      </a:lvl6pPr>
      <a:lvl7pPr marL="914400"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defRPr sz="2000">
          <a:solidFill>
            <a:schemeClr val="tx2"/>
          </a:solidFill>
          <a:latin typeface="Georgia" charset="0"/>
          <a:ea typeface="ＭＳ Ｐゴシック" charset="0"/>
        </a:defRPr>
      </a:lvl7pPr>
      <a:lvl8pPr marL="1371600"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defRPr sz="2000">
          <a:solidFill>
            <a:schemeClr val="tx2"/>
          </a:solidFill>
          <a:latin typeface="Georgia" charset="0"/>
          <a:ea typeface="ＭＳ Ｐゴシック" charset="0"/>
        </a:defRPr>
      </a:lvl8pPr>
      <a:lvl9pPr marL="1828800"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defRPr sz="2000">
          <a:solidFill>
            <a:schemeClr val="tx2"/>
          </a:solidFill>
          <a:latin typeface="Georgia" charset="0"/>
          <a:ea typeface="ＭＳ Ｐゴシック" charset="0"/>
        </a:defRPr>
      </a:lvl9pPr>
    </p:titleStyle>
    <p:bodyStyle>
      <a:lvl1pPr marL="180975" indent="-180975"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15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41338" indent="-180975" algn="l" rtl="0" eaLnBrk="1" fontAlgn="base" hangingPunct="1">
        <a:lnSpc>
          <a:spcPts val="1900"/>
        </a:lnSpc>
        <a:spcBef>
          <a:spcPts val="300"/>
        </a:spcBef>
        <a:spcAft>
          <a:spcPct val="0"/>
        </a:spcAft>
        <a:buFont typeface="Arial" panose="020B0604020202020204" pitchFamily="34" charset="0"/>
        <a:buChar char="–"/>
        <a:defRPr sz="1300">
          <a:solidFill>
            <a:schemeClr val="accent2"/>
          </a:solidFill>
          <a:latin typeface="+mn-lt"/>
          <a:ea typeface="ＭＳ Ｐゴシック" charset="0"/>
        </a:defRPr>
      </a:lvl2pPr>
      <a:lvl3pPr marL="895350" indent="-174625" algn="l" rtl="0" eaLnBrk="1" fontAlgn="base" hangingPunct="1">
        <a:lnSpc>
          <a:spcPct val="85000"/>
        </a:lnSpc>
        <a:spcBef>
          <a:spcPct val="15000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accent2"/>
          </a:solidFill>
          <a:latin typeface="+mn-lt"/>
          <a:ea typeface="ＭＳ Ｐゴシック" charset="0"/>
        </a:defRPr>
      </a:lvl3pPr>
      <a:lvl4pPr marL="1200150" indent="-285750" algn="l" rtl="0" eaLnBrk="1" fontAlgn="base" hangingPunct="1">
        <a:lnSpc>
          <a:spcPct val="85000"/>
        </a:lnSpc>
        <a:spcBef>
          <a:spcPct val="15000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accent2"/>
          </a:solidFill>
          <a:latin typeface="+mn-lt"/>
          <a:ea typeface="ＭＳ Ｐゴシック" charset="0"/>
        </a:defRPr>
      </a:lvl4pPr>
      <a:lvl5pPr marL="1382713" indent="-285750" algn="l" rtl="0" eaLnBrk="1" fontAlgn="base" hangingPunct="1">
        <a:lnSpc>
          <a:spcPct val="85000"/>
        </a:lnSpc>
        <a:spcBef>
          <a:spcPct val="15000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accent2"/>
          </a:solidFill>
          <a:latin typeface="+mn-lt"/>
          <a:ea typeface="ＭＳ Ｐゴシック" charset="0"/>
        </a:defRPr>
      </a:lvl5pPr>
      <a:lvl6pPr marL="1684338" indent="-130175" algn="l" rtl="0" eaLnBrk="1" fontAlgn="base" hangingPunct="1">
        <a:lnSpc>
          <a:spcPct val="85000"/>
        </a:lnSpc>
        <a:spcBef>
          <a:spcPct val="15000"/>
        </a:spcBef>
        <a:spcAft>
          <a:spcPct val="0"/>
        </a:spcAft>
        <a:buFont typeface="Arial" charset="0"/>
        <a:buChar char="•"/>
        <a:defRPr sz="1300">
          <a:solidFill>
            <a:schemeClr val="accent2"/>
          </a:solidFill>
          <a:latin typeface="+mn-lt"/>
          <a:ea typeface="+mn-ea"/>
        </a:defRPr>
      </a:lvl6pPr>
      <a:lvl7pPr marL="2141538" indent="-130175" algn="l" rtl="0" eaLnBrk="1" fontAlgn="base" hangingPunct="1">
        <a:lnSpc>
          <a:spcPct val="85000"/>
        </a:lnSpc>
        <a:spcBef>
          <a:spcPct val="15000"/>
        </a:spcBef>
        <a:spcAft>
          <a:spcPct val="0"/>
        </a:spcAft>
        <a:buFont typeface="Arial" charset="0"/>
        <a:buChar char="•"/>
        <a:defRPr sz="1300">
          <a:solidFill>
            <a:schemeClr val="accent2"/>
          </a:solidFill>
          <a:latin typeface="+mn-lt"/>
          <a:ea typeface="+mn-ea"/>
        </a:defRPr>
      </a:lvl7pPr>
      <a:lvl8pPr marL="2598738" indent="-130175" algn="l" rtl="0" eaLnBrk="1" fontAlgn="base" hangingPunct="1">
        <a:lnSpc>
          <a:spcPct val="85000"/>
        </a:lnSpc>
        <a:spcBef>
          <a:spcPct val="15000"/>
        </a:spcBef>
        <a:spcAft>
          <a:spcPct val="0"/>
        </a:spcAft>
        <a:buFont typeface="Arial" charset="0"/>
        <a:buChar char="•"/>
        <a:defRPr sz="1300">
          <a:solidFill>
            <a:schemeClr val="accent2"/>
          </a:solidFill>
          <a:latin typeface="+mn-lt"/>
          <a:ea typeface="+mn-ea"/>
        </a:defRPr>
      </a:lvl8pPr>
      <a:lvl9pPr marL="3055938" indent="-130175" algn="l" rtl="0" eaLnBrk="1" fontAlgn="base" hangingPunct="1">
        <a:lnSpc>
          <a:spcPct val="85000"/>
        </a:lnSpc>
        <a:spcBef>
          <a:spcPct val="15000"/>
        </a:spcBef>
        <a:spcAft>
          <a:spcPct val="0"/>
        </a:spcAft>
        <a:buFont typeface="Arial" charset="0"/>
        <a:buChar char="•"/>
        <a:defRPr sz="1300">
          <a:solidFill>
            <a:schemeClr val="accent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2579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249" y="274638"/>
            <a:ext cx="953424" cy="10099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230029"/>
            <a:ext cx="569010" cy="5029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013" y="6188617"/>
            <a:ext cx="585787" cy="58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364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</p:sldLayoutIdLst>
  <p:transition>
    <p:fade thruBlk="1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oxford.imparando.com/accessplan/LMSPortal/UI/Page/Courses/book.aspx?courseid=HP014" TargetMode="External"/><Relationship Id="rId2" Type="http://schemas.openxmlformats.org/officeDocument/2006/relationships/hyperlink" Target="http://www.arc.ox.ac.uk/content/train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hyperlink" Target="http://www.archer.ac.uk/training/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323528" y="2492896"/>
            <a:ext cx="8496944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" tIns="45720" rIns="36000" bIns="4572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 b="0" cap="none" baseline="0">
                <a:solidFill>
                  <a:srgbClr val="F26522"/>
                </a:solidFill>
                <a:latin typeface="Arial"/>
                <a:ea typeface="ＭＳ Ｐゴシック" charset="0"/>
                <a:cs typeface="Arial"/>
              </a:defRPr>
            </a:lvl1pPr>
            <a:lvl2pPr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Georgia" charset="0"/>
                <a:ea typeface="ＭＳ Ｐゴシック" charset="0"/>
              </a:defRPr>
            </a:lvl6pPr>
            <a:lvl7pPr marL="914400"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Georgia" charset="0"/>
                <a:ea typeface="ＭＳ Ｐゴシック" charset="0"/>
              </a:defRPr>
            </a:lvl7pPr>
            <a:lvl8pPr marL="1371600"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Georgia" charset="0"/>
                <a:ea typeface="ＭＳ Ｐゴシック" charset="0"/>
              </a:defRPr>
            </a:lvl8pPr>
            <a:lvl9pPr marL="1828800"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Georgia" charset="0"/>
                <a:ea typeface="ＭＳ Ｐゴシック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3200" kern="0" dirty="0" smtClean="0">
                <a:solidFill>
                  <a:srgbClr val="000000"/>
                </a:solidFill>
              </a:rPr>
              <a:t>An Introduction to HPC and Scientific Computing</a:t>
            </a:r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7370763" y="728663"/>
            <a:ext cx="1857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69400" y="4851157"/>
            <a:ext cx="26052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GB" sz="1600" dirty="0" smtClean="0">
              <a:solidFill>
                <a:srgbClr val="000000"/>
              </a:solidFill>
              <a:latin typeface="+mn-lt"/>
            </a:endParaRPr>
          </a:p>
          <a:p>
            <a:pPr algn="ctr"/>
            <a:r>
              <a:rPr lang="en-GB" sz="1200" dirty="0" smtClean="0">
                <a:solidFill>
                  <a:srgbClr val="000000"/>
                </a:solidFill>
                <a:latin typeface="+mn-lt"/>
              </a:rPr>
              <a:t>Oxford e-Research Centre, </a:t>
            </a:r>
          </a:p>
          <a:p>
            <a:pPr algn="ctr"/>
            <a:r>
              <a:rPr lang="en-GB" sz="1200" dirty="0" smtClean="0">
                <a:solidFill>
                  <a:srgbClr val="000000"/>
                </a:solidFill>
                <a:latin typeface="+mn-lt"/>
              </a:rPr>
              <a:t>Department of Engineering Science</a:t>
            </a:r>
          </a:p>
        </p:txBody>
      </p:sp>
      <p:pic>
        <p:nvPicPr>
          <p:cNvPr id="1028" name="Picture 4" descr="Standard Departmen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4664"/>
            <a:ext cx="2436291" cy="1101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323528" y="3861048"/>
            <a:ext cx="8496944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" tIns="45720" rIns="36000" bIns="4572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 b="0" cap="none" baseline="0">
                <a:solidFill>
                  <a:srgbClr val="F26522"/>
                </a:solidFill>
                <a:latin typeface="Arial"/>
                <a:ea typeface="ＭＳ Ｐゴシック" charset="0"/>
                <a:cs typeface="Arial"/>
              </a:defRPr>
            </a:lvl1pPr>
            <a:lvl2pPr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Georgia" charset="0"/>
                <a:ea typeface="ＭＳ Ｐゴシック" charset="0"/>
              </a:defRPr>
            </a:lvl6pPr>
            <a:lvl7pPr marL="914400"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Georgia" charset="0"/>
                <a:ea typeface="ＭＳ Ｐゴシック" charset="0"/>
              </a:defRPr>
            </a:lvl7pPr>
            <a:lvl8pPr marL="1371600"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Georgia" charset="0"/>
                <a:ea typeface="ＭＳ Ｐゴシック" charset="0"/>
              </a:defRPr>
            </a:lvl8pPr>
            <a:lvl9pPr marL="1828800"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Georgia" charset="0"/>
                <a:ea typeface="ＭＳ Ｐゴシック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2400" kern="0" dirty="0" smtClean="0">
                <a:solidFill>
                  <a:srgbClr val="000000"/>
                </a:solidFill>
              </a:rPr>
              <a:t>Lecture 6: </a:t>
            </a:r>
            <a:r>
              <a:rPr lang="en-GB" sz="2400" dirty="0">
                <a:solidFill>
                  <a:srgbClr val="080808"/>
                </a:solidFill>
                <a:ea typeface="Calibri" panose="020F0502020204030204" pitchFamily="34" charset="0"/>
              </a:rPr>
              <a:t>How to multi-task on CPUs using </a:t>
            </a:r>
            <a:r>
              <a:rPr lang="en-GB" sz="2400" dirty="0" err="1">
                <a:solidFill>
                  <a:srgbClr val="080808"/>
                </a:solidFill>
                <a:ea typeface="Calibri" panose="020F0502020204030204" pitchFamily="34" charset="0"/>
              </a:rPr>
              <a:t>OpenMP</a:t>
            </a:r>
            <a:r>
              <a:rPr lang="en-GB" sz="2400" dirty="0">
                <a:solidFill>
                  <a:srgbClr val="080808"/>
                </a:solidFill>
                <a:ea typeface="Calibri" panose="020F0502020204030204" pitchFamily="34" charset="0"/>
              </a:rPr>
              <a:t>.</a:t>
            </a:r>
          </a:p>
          <a:p>
            <a:pPr algn="ctr">
              <a:lnSpc>
                <a:spcPct val="100000"/>
              </a:lnSpc>
            </a:pPr>
            <a:endParaRPr lang="en-US" sz="2400" kern="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Shared memory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3" y="1528763"/>
            <a:ext cx="2968451" cy="4391025"/>
          </a:xfrm>
        </p:spPr>
        <p:txBody>
          <a:bodyPr/>
          <a:lstStyle/>
          <a:p>
            <a:r>
              <a:rPr lang="en-GB" dirty="0"/>
              <a:t>Represents computing on a multi-processor architecture which links multiple (identical) CPUs to a single unified main memory;</a:t>
            </a:r>
          </a:p>
          <a:p>
            <a:r>
              <a:rPr lang="en-GB" dirty="0"/>
              <a:t>Uses a shared-memory programming model, with data that can be shared between processors</a:t>
            </a:r>
          </a:p>
          <a:p>
            <a:r>
              <a:rPr lang="en-GB" dirty="0"/>
              <a:t>Also called SMP, Symmetric Multi-Processor systems (for historical reasons)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2348880"/>
            <a:ext cx="4304149" cy="193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20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Processes and </a:t>
            </a:r>
            <a:r>
              <a:rPr lang="en-GB" dirty="0" smtClean="0"/>
              <a:t>Threads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3" y="1528763"/>
            <a:ext cx="4048571" cy="439102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In shared-memory computing, an application is a single process, which can manage a number of threads:</a:t>
            </a:r>
          </a:p>
          <a:p>
            <a:r>
              <a:rPr lang="en-GB" dirty="0"/>
              <a:t>the process is also the master thread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the </a:t>
            </a:r>
            <a:r>
              <a:rPr lang="en-GB" dirty="0"/>
              <a:t>master thread  can spawn/destroy other threads (fork/join strategy)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8" y="1498176"/>
            <a:ext cx="4115157" cy="23288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462" y="3861048"/>
            <a:ext cx="3993226" cy="23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99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Thread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Explicit, low-level thread programming:</a:t>
            </a:r>
          </a:p>
          <a:p>
            <a:pPr lvl="1"/>
            <a:r>
              <a:rPr lang="en-GB" dirty="0"/>
              <a:t>start several threads and explicitly tell each what to do</a:t>
            </a:r>
          </a:p>
          <a:p>
            <a:pPr lvl="1"/>
            <a:r>
              <a:rPr lang="en-GB" dirty="0"/>
              <a:t>tedious, difficult to write and difficult to maintain</a:t>
            </a:r>
          </a:p>
          <a:p>
            <a:pPr lvl="1"/>
            <a:r>
              <a:rPr lang="en-GB" dirty="0"/>
              <a:t>standards not universal (POSIX </a:t>
            </a:r>
            <a:r>
              <a:rPr lang="en-GB" dirty="0" err="1"/>
              <a:t>pthreads</a:t>
            </a:r>
            <a:r>
              <a:rPr lang="en-GB" dirty="0"/>
              <a:t>, Windows threads)</a:t>
            </a:r>
          </a:p>
          <a:p>
            <a:pPr lvl="1"/>
            <a:r>
              <a:rPr lang="en-GB" dirty="0"/>
              <a:t>may be suited to task parallelism</a:t>
            </a:r>
          </a:p>
          <a:p>
            <a:r>
              <a:rPr lang="en-GB" dirty="0"/>
              <a:t>High-level programming using the </a:t>
            </a:r>
            <a:r>
              <a:rPr lang="en-GB" dirty="0" err="1"/>
              <a:t>OpenMP</a:t>
            </a:r>
            <a:r>
              <a:rPr lang="en-GB" dirty="0"/>
              <a:t> API:</a:t>
            </a:r>
          </a:p>
          <a:p>
            <a:pPr lvl="1"/>
            <a:r>
              <a:rPr lang="en-GB" dirty="0"/>
              <a:t>instruct the compiler what can be done in parallel and let it do the tedious stuff</a:t>
            </a:r>
          </a:p>
          <a:p>
            <a:pPr lvl="1"/>
            <a:r>
              <a:rPr lang="en-GB" dirty="0"/>
              <a:t>threads are generated automatically at runtime and scheduled by the OS</a:t>
            </a:r>
          </a:p>
          <a:p>
            <a:pPr lvl="1"/>
            <a:r>
              <a:rPr lang="en-GB" dirty="0"/>
              <a:t>standard supported by a large number of compilers and operating systems</a:t>
            </a:r>
          </a:p>
          <a:p>
            <a:pPr lvl="1"/>
            <a:r>
              <a:rPr lang="en-GB" dirty="0"/>
              <a:t>by design, suited to data parallelism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756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OpenMP</a:t>
            </a:r>
            <a:r>
              <a:rPr lang="en-GB" dirty="0"/>
              <a:t>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OpenMP</a:t>
            </a:r>
            <a:r>
              <a:rPr lang="en-GB" dirty="0"/>
              <a:t> specification is an agreement between industrial vendors and users and not a formal standard.</a:t>
            </a:r>
          </a:p>
          <a:p>
            <a:r>
              <a:rPr lang="en-GB" dirty="0"/>
              <a:t>Version 2.5 (May 2005) </a:t>
            </a:r>
          </a:p>
          <a:p>
            <a:r>
              <a:rPr lang="en-GB" dirty="0"/>
              <a:t>Version 3.0 (May </a:t>
            </a:r>
            <a:r>
              <a:rPr lang="en-GB" dirty="0" smtClean="0"/>
              <a:t>2008)</a:t>
            </a:r>
            <a:endParaRPr lang="en-GB" dirty="0"/>
          </a:p>
          <a:p>
            <a:r>
              <a:rPr lang="en-GB" dirty="0" smtClean="0"/>
              <a:t>Version </a:t>
            </a:r>
            <a:r>
              <a:rPr lang="en-GB" dirty="0"/>
              <a:t>3.1 (July 2011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Currently this </a:t>
            </a:r>
            <a:r>
              <a:rPr lang="en-GB" dirty="0"/>
              <a:t>is probably the most common implementation you will </a:t>
            </a:r>
            <a:r>
              <a:rPr lang="en-GB" dirty="0" smtClean="0"/>
              <a:t>meet</a:t>
            </a:r>
            <a:endParaRPr lang="en-GB" dirty="0"/>
          </a:p>
          <a:p>
            <a:r>
              <a:rPr lang="en-GB" dirty="0"/>
              <a:t>Version 4.0 (July 2013)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708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OpenMP</a:t>
            </a:r>
            <a:r>
              <a:rPr lang="en-GB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OpenMP</a:t>
            </a:r>
            <a:r>
              <a:rPr lang="en-GB" dirty="0"/>
              <a:t> is</a:t>
            </a:r>
          </a:p>
          <a:p>
            <a:pPr lvl="1"/>
            <a:r>
              <a:rPr lang="en-GB" dirty="0"/>
              <a:t>An API for portable and scalable shared memory programming</a:t>
            </a:r>
          </a:p>
          <a:p>
            <a:pPr lvl="1"/>
            <a:r>
              <a:rPr lang="en-GB" dirty="0"/>
              <a:t>Defined and supported by a group of major vendors</a:t>
            </a:r>
          </a:p>
          <a:p>
            <a:pPr lvl="1"/>
            <a:r>
              <a:rPr lang="en-GB" dirty="0"/>
              <a:t>Supported by most compilers for </a:t>
            </a:r>
            <a:r>
              <a:rPr lang="en-GB" dirty="0" smtClean="0"/>
              <a:t>Fortran, </a:t>
            </a:r>
            <a:r>
              <a:rPr lang="en-GB" dirty="0"/>
              <a:t>C, C++</a:t>
            </a:r>
          </a:p>
          <a:p>
            <a:endParaRPr lang="en-GB" dirty="0"/>
          </a:p>
          <a:p>
            <a:r>
              <a:rPr lang="en-GB" dirty="0" err="1"/>
              <a:t>OpenMP</a:t>
            </a:r>
            <a:r>
              <a:rPr lang="en-GB" dirty="0"/>
              <a:t> programming is</a:t>
            </a:r>
          </a:p>
          <a:p>
            <a:pPr lvl="1"/>
            <a:r>
              <a:rPr lang="en-GB" dirty="0"/>
              <a:t>Standardised parallelism (fine-grained – loops, coarse-grain – regions)</a:t>
            </a:r>
          </a:p>
          <a:p>
            <a:pPr lvl="1"/>
            <a:r>
              <a:rPr lang="en-GB" dirty="0"/>
              <a:t>If careful usable as serial code (threading ignored by serial compilation)</a:t>
            </a:r>
          </a:p>
          <a:p>
            <a:endParaRPr lang="en-GB" dirty="0"/>
          </a:p>
          <a:p>
            <a:r>
              <a:rPr lang="en-GB" dirty="0" err="1"/>
              <a:t>OpenMP</a:t>
            </a:r>
            <a:r>
              <a:rPr lang="en-GB" dirty="0"/>
              <a:t> API components:</a:t>
            </a:r>
          </a:p>
          <a:p>
            <a:pPr lvl="1"/>
            <a:r>
              <a:rPr lang="en-GB" dirty="0"/>
              <a:t>Compiler directives</a:t>
            </a:r>
          </a:p>
          <a:p>
            <a:pPr lvl="1"/>
            <a:r>
              <a:rPr lang="en-GB" dirty="0"/>
              <a:t>Runtime library routines</a:t>
            </a:r>
          </a:p>
          <a:p>
            <a:pPr lvl="1"/>
            <a:r>
              <a:rPr lang="en-GB" dirty="0"/>
              <a:t>Environment variables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046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OpenMP</a:t>
            </a:r>
            <a:r>
              <a:rPr lang="en-GB" dirty="0"/>
              <a:t> “Hello World” </a:t>
            </a:r>
            <a:r>
              <a:rPr lang="en-GB" dirty="0" smtClean="0"/>
              <a:t>in 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9413" y="1528763"/>
            <a:ext cx="8657083" cy="4780557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include &lt;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omp.h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main( void 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my_thread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/* Scope the variables and create the threads */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parallel default( none ) private(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my_thread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my_thread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omp_get_thread_num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 "Hello from thread %d\n",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my_thread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return EXIT_SUCCESS;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fopenmp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-O 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=c89 -Wall 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-pedantic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hello.c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-o hello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export OMP_NUM_THREADS=5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./hello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Hello from thread 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Hello from thread 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Hello from thread 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Hello from thread 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Hello from thread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export OMP_NUM_THREADS=3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./hello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Hello from thread 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Hello from thread 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Hello from thread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5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In Batch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</a:t>
            </a:r>
          </a:p>
          <a:p>
            <a:pPr marL="0" indent="0">
              <a:lnSpc>
                <a:spcPct val="100000"/>
              </a:lnSpc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set the number of nodes, which is always 1 for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OpenMP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codes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#SBATCH --nodes=1</a:t>
            </a:r>
          </a:p>
          <a:p>
            <a:pPr marL="0" indent="0">
              <a:lnSpc>
                <a:spcPct val="100000"/>
              </a:lnSpc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set number of cores per node -- grab the whole node (why?)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#SBATCH --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ntasks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-per-node=16</a:t>
            </a:r>
          </a:p>
          <a:p>
            <a:pPr marL="0" indent="0">
              <a:lnSpc>
                <a:spcPct val="100000"/>
              </a:lnSpc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set max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wallclock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time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#SBATCH --time=00:10:00</a:t>
            </a:r>
          </a:p>
          <a:p>
            <a:pPr marL="0" indent="0">
              <a:lnSpc>
                <a:spcPct val="100000"/>
              </a:lnSpc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set name of job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#SBATCH --job-name hello</a:t>
            </a:r>
          </a:p>
          <a:p>
            <a:pPr marL="0" indent="0">
              <a:lnSpc>
                <a:spcPct val="100000"/>
              </a:lnSpc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Set up the software environment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module purge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module load intel-compilers</a:t>
            </a:r>
          </a:p>
          <a:p>
            <a:pPr marL="0" indent="0">
              <a:lnSpc>
                <a:spcPct val="100000"/>
              </a:lnSpc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set the number of threads we will use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export OMP_NUM_THREADS=5</a:t>
            </a:r>
          </a:p>
          <a:p>
            <a:pPr marL="0" indent="0">
              <a:lnSpc>
                <a:spcPct val="100000"/>
              </a:lnSpc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run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OpenMP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program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my_prog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54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More Complex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#define N 50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main( void 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double a[ N ], b[ N ], c[ N ];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for(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++ 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b[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] = ( (double) rand() ) / RAND_MAX;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c[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] = ( (double) rand() ) / RAND_MAX;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}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/* Scope the variables for the parallel region and create the threads */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parallel default( none ) shared( a, b, c ) private(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/* A work sharing directive */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for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for(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++ 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a[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] = b[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] + c [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];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return EXIT_SUCCESS;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125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Scoping and Work Sharing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 there are two main steps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Create the threads with a parallel directive and at that point “scope” the </a:t>
            </a:r>
            <a:r>
              <a:rPr lang="en-GB" dirty="0" smtClean="0"/>
              <a:t>variables.</a:t>
            </a:r>
          </a:p>
          <a:p>
            <a:pPr lvl="1"/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none </a:t>
            </a:r>
            <a:r>
              <a:rPr lang="en-GB" dirty="0"/>
              <a:t>forces you to scope all the variables – USE THIS. </a:t>
            </a:r>
            <a:endParaRPr lang="en-GB" dirty="0" smtClean="0"/>
          </a:p>
          <a:p>
            <a:pPr lvl="1"/>
            <a:r>
              <a:rPr lang="en-GB" dirty="0" smtClean="0"/>
              <a:t>Variables </a:t>
            </a:r>
            <a:r>
              <a:rPr lang="en-GB" dirty="0"/>
              <a:t>can be one </a:t>
            </a:r>
            <a:r>
              <a:rPr lang="en-GB" dirty="0" smtClean="0"/>
              <a:t>of </a:t>
            </a:r>
          </a:p>
          <a:p>
            <a:pPr lvl="2"/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Shared</a:t>
            </a:r>
            <a:r>
              <a:rPr lang="en-GB" dirty="0" smtClean="0"/>
              <a:t> 	– </a:t>
            </a:r>
            <a:r>
              <a:rPr lang="en-GB" dirty="0"/>
              <a:t>each thread can access the </a:t>
            </a:r>
            <a:r>
              <a:rPr lang="en-GB" dirty="0" smtClean="0"/>
              <a:t>variable</a:t>
            </a:r>
          </a:p>
          <a:p>
            <a:pPr lvl="2"/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dirty="0" smtClean="0"/>
              <a:t> 	– </a:t>
            </a:r>
            <a:r>
              <a:rPr lang="en-GB" dirty="0"/>
              <a:t>each thread has its </a:t>
            </a:r>
            <a:r>
              <a:rPr lang="en-GB" dirty="0" smtClean="0"/>
              <a:t>own, unique copy</a:t>
            </a:r>
          </a:p>
          <a:p>
            <a:pPr lvl="1"/>
            <a:r>
              <a:rPr lang="en-GB" dirty="0" smtClean="0"/>
              <a:t>Note </a:t>
            </a:r>
            <a:r>
              <a:rPr lang="en-GB" dirty="0"/>
              <a:t>thread creation is </a:t>
            </a:r>
            <a:r>
              <a:rPr lang="en-GB" i="1" dirty="0" smtClean="0"/>
              <a:t>expensive.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Once </a:t>
            </a:r>
            <a:r>
              <a:rPr lang="en-GB" dirty="0"/>
              <a:t>the threads are created you split the work up between them with a “work sharing” directive</a:t>
            </a:r>
          </a:p>
          <a:p>
            <a:pPr lvl="1"/>
            <a:r>
              <a:rPr lang="en-GB" dirty="0"/>
              <a:t>Without a work sharing directive all threads will do exactly the same thing on the same data!</a:t>
            </a:r>
          </a:p>
          <a:p>
            <a:pPr lvl="1"/>
            <a:r>
              <a:rPr lang="en-GB" dirty="0"/>
              <a:t>You can have as many work sharing constructs as you want within a parallel region</a:t>
            </a:r>
          </a:p>
          <a:p>
            <a:pPr lvl="1"/>
            <a:r>
              <a:rPr lang="en-GB" dirty="0"/>
              <a:t>As thread creation is expensive exploit this – don’t create threads every time you need to share work, reuse the threads as many times as you can!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136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 Of Sharing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Shared variables </a:t>
            </a:r>
            <a:r>
              <a:rPr lang="en-GB" dirty="0" smtClean="0"/>
              <a:t>makes </a:t>
            </a:r>
            <a:r>
              <a:rPr lang="en-GB" dirty="0"/>
              <a:t>writing </a:t>
            </a:r>
            <a:r>
              <a:rPr lang="en-GB" dirty="0" smtClean="0"/>
              <a:t>parallel </a:t>
            </a:r>
            <a:r>
              <a:rPr lang="en-GB" dirty="0"/>
              <a:t>code </a:t>
            </a:r>
            <a:r>
              <a:rPr lang="en-GB" dirty="0" smtClean="0"/>
              <a:t>easy</a:t>
            </a:r>
            <a:endParaRPr lang="en-GB" dirty="0"/>
          </a:p>
          <a:p>
            <a:r>
              <a:rPr lang="en-GB" dirty="0" smtClean="0"/>
              <a:t>But </a:t>
            </a:r>
            <a:r>
              <a:rPr lang="en-GB" dirty="0"/>
              <a:t>what happens if multiple threads are trying to update (the same part of) a shared variable at the same time?</a:t>
            </a:r>
          </a:p>
          <a:p>
            <a:pPr lvl="1"/>
            <a:r>
              <a:rPr lang="en-GB" dirty="0"/>
              <a:t>The result is not well defined!</a:t>
            </a:r>
          </a:p>
          <a:p>
            <a:pPr lvl="1"/>
            <a:r>
              <a:rPr lang="en-GB" dirty="0"/>
              <a:t>And will probably vary from run to run!</a:t>
            </a:r>
          </a:p>
          <a:p>
            <a:r>
              <a:rPr lang="en-GB" dirty="0"/>
              <a:t>This is called a “race condition” and </a:t>
            </a:r>
            <a:r>
              <a:rPr lang="en-GB" dirty="0" err="1"/>
              <a:t>OpenMP</a:t>
            </a:r>
            <a:r>
              <a:rPr lang="en-GB" dirty="0"/>
              <a:t> does NOTHING by default to protect you from them</a:t>
            </a:r>
          </a:p>
          <a:p>
            <a:r>
              <a:rPr lang="en-GB" dirty="0"/>
              <a:t>So if multiple threads need to access a shared variable you will need to synchronize the threads somehow</a:t>
            </a:r>
          </a:p>
          <a:p>
            <a:r>
              <a:rPr lang="en-GB" dirty="0"/>
              <a:t>Rule of thumb: </a:t>
            </a:r>
            <a:r>
              <a:rPr lang="en-GB" b="1" dirty="0"/>
              <a:t>If a shared variable is on the left hand side of an = sign it is time to stop and think about thread synchronisation</a:t>
            </a:r>
          </a:p>
          <a:p>
            <a:r>
              <a:rPr lang="en-GB" dirty="0"/>
              <a:t>Race conditions are very easy to write and very hard to debug! Be careful!</a:t>
            </a:r>
          </a:p>
          <a:p>
            <a:pPr lvl="1"/>
            <a:r>
              <a:rPr lang="en-GB" dirty="0"/>
              <a:t>To fully cover this subject we need to have discussed the </a:t>
            </a:r>
            <a:r>
              <a:rPr lang="en-GB" dirty="0" err="1"/>
              <a:t>OpenMP</a:t>
            </a:r>
            <a:r>
              <a:rPr lang="en-GB" dirty="0"/>
              <a:t> memory model, which is well beyond what we have time to cover here.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327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67544" y="476672"/>
            <a:ext cx="7056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Overview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9805" y="1916832"/>
            <a:ext cx="537452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+mn-lt"/>
              </a:rPr>
              <a:t>In this lecture we will learn about:</a:t>
            </a:r>
          </a:p>
          <a:p>
            <a:endParaRPr lang="en-GB" sz="1400" dirty="0" smtClean="0">
              <a:latin typeface="+mn-lt"/>
            </a:endParaRPr>
          </a:p>
          <a:p>
            <a:pPr lvl="1"/>
            <a:endParaRPr lang="en-GB" sz="1400" dirty="0">
              <a:latin typeface="+mn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latin typeface="+mn-lt"/>
              </a:rPr>
              <a:t>The Basic Idea Behind Parallelism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latin typeface="+mn-lt"/>
              </a:rPr>
              <a:t>What </a:t>
            </a:r>
            <a:r>
              <a:rPr lang="en-GB" sz="1400" dirty="0" err="1" smtClean="0">
                <a:latin typeface="+mn-lt"/>
              </a:rPr>
              <a:t>OpenMP</a:t>
            </a:r>
            <a:r>
              <a:rPr lang="en-GB" sz="1400" dirty="0" smtClean="0">
                <a:latin typeface="+mn-lt"/>
              </a:rPr>
              <a:t> 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latin typeface="+mn-lt"/>
              </a:rPr>
              <a:t>How to divide work amongst threads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latin typeface="+mn-lt"/>
              </a:rPr>
              <a:t>How to synchronise threads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latin typeface="+mn-lt"/>
              </a:rPr>
              <a:t>How to go about parallelising a simple program with </a:t>
            </a:r>
            <a:r>
              <a:rPr lang="en-GB" sz="1400" dirty="0" err="1" smtClean="0">
                <a:latin typeface="+mn-lt"/>
              </a:rPr>
              <a:t>OpenMP</a:t>
            </a:r>
            <a:endParaRPr lang="en-GB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6085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Synchronising 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 how can we synchronise threads?</a:t>
            </a:r>
          </a:p>
          <a:p>
            <a:r>
              <a:rPr lang="en-GB" dirty="0" err="1"/>
              <a:t>OpenMP</a:t>
            </a:r>
            <a:r>
              <a:rPr lang="en-GB" dirty="0"/>
              <a:t> provides a number of mechanisms. </a:t>
            </a:r>
            <a:r>
              <a:rPr lang="en-GB" dirty="0" smtClean="0"/>
              <a:t>Here we will cover</a:t>
            </a:r>
            <a:endParaRPr lang="en-GB" dirty="0"/>
          </a:p>
          <a:p>
            <a:pPr lvl="1"/>
            <a:r>
              <a:rPr lang="en-GB" dirty="0"/>
              <a:t>Barrier: a given thread can only proceed once all threads have reached the barrier</a:t>
            </a:r>
          </a:p>
          <a:p>
            <a:pPr lvl="2"/>
            <a:r>
              <a:rPr lang="en-GB" b="1" dirty="0" smtClean="0"/>
              <a:t>Important</a:t>
            </a:r>
            <a:r>
              <a:rPr lang="en-GB" dirty="0" smtClean="0"/>
              <a:t>: By </a:t>
            </a:r>
            <a:r>
              <a:rPr lang="en-GB" dirty="0"/>
              <a:t>default there is an implicit barrier at the end of each </a:t>
            </a:r>
            <a:r>
              <a:rPr lang="en-GB" dirty="0" err="1"/>
              <a:t>worksharing</a:t>
            </a:r>
            <a:r>
              <a:rPr lang="en-GB" dirty="0"/>
              <a:t> construct</a:t>
            </a:r>
          </a:p>
          <a:p>
            <a:pPr lvl="1"/>
            <a:r>
              <a:rPr lang="en-GB" dirty="0"/>
              <a:t>Critical region: Only 1 thread can be executing codes within a critical region. All other threads must wait at the start until the thread executing the region has exited it</a:t>
            </a:r>
          </a:p>
          <a:p>
            <a:pPr lvl="1"/>
            <a:r>
              <a:rPr lang="en-GB" dirty="0"/>
              <a:t>Reduction: Combining multiple private values into a single shared </a:t>
            </a:r>
            <a:r>
              <a:rPr lang="en-GB" dirty="0" smtClean="0"/>
              <a:t>value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279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Summary: </a:t>
            </a:r>
            <a:r>
              <a:rPr lang="en-GB" dirty="0" err="1"/>
              <a:t>O</a:t>
            </a:r>
            <a:r>
              <a:rPr lang="en-GB" dirty="0" err="1" smtClean="0"/>
              <a:t>penMP</a:t>
            </a:r>
            <a:r>
              <a:rPr lang="en-GB" dirty="0" smtClean="0"/>
              <a:t> Directives </a:t>
            </a:r>
            <a:r>
              <a:rPr lang="en-GB" dirty="0"/>
              <a:t>S</a:t>
            </a:r>
            <a:r>
              <a:rPr lang="en-GB" dirty="0" smtClean="0"/>
              <a:t>o </a:t>
            </a:r>
            <a:r>
              <a:rPr lang="en-GB" dirty="0"/>
              <a:t>F</a:t>
            </a:r>
            <a:r>
              <a:rPr lang="en-GB" dirty="0" smtClean="0"/>
              <a:t>ar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313" y="1916832"/>
            <a:ext cx="7483475" cy="232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88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33"/>
          <p:cNvGrpSpPr/>
          <p:nvPr/>
        </p:nvGrpSpPr>
        <p:grpSpPr>
          <a:xfrm>
            <a:off x="1984551" y="1628775"/>
            <a:ext cx="5973458" cy="4486471"/>
            <a:chOff x="1000100" y="962025"/>
            <a:chExt cx="5973458" cy="4486471"/>
          </a:xfrm>
        </p:grpSpPr>
        <p:sp>
          <p:nvSpPr>
            <p:cNvPr id="35" name="Rectangle 34"/>
            <p:cNvSpPr/>
            <p:nvPr/>
          </p:nvSpPr>
          <p:spPr>
            <a:xfrm>
              <a:off x="4229845" y="4438650"/>
              <a:ext cx="2743713" cy="100984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tIns="180000" rIns="180000" bIns="180000" rtlCol="0" anchor="ctr">
              <a:spAutoFit/>
            </a:bodyPr>
            <a:lstStyle/>
            <a:p>
              <a:r>
                <a:rPr lang="en-GB" sz="1400" b="1" dirty="0" smtClean="0">
                  <a:solidFill>
                    <a:schemeClr val="tx1"/>
                  </a:solidFill>
                </a:rPr>
                <a:t>Solution</a:t>
              </a:r>
            </a:p>
            <a:p>
              <a:r>
                <a:rPr lang="en-GB" sz="1400" dirty="0" smtClean="0">
                  <a:solidFill>
                    <a:schemeClr val="tx1"/>
                  </a:solidFill>
                  <a:latin typeface="+mj-lt"/>
                </a:rPr>
                <a:t>Make a global </a:t>
              </a:r>
              <a:r>
                <a:rPr lang="en-GB" sz="1400" b="1" dirty="0" smtClean="0">
                  <a:solidFill>
                    <a:srgbClr val="CC66FF"/>
                  </a:solidFill>
                  <a:latin typeface="+mj-lt"/>
                  <a:cs typeface="Courier New" pitchFamily="49" charset="0"/>
                </a:rPr>
                <a:t>w</a:t>
              </a:r>
              <a:endParaRPr lang="en-GB" sz="1400" dirty="0" smtClean="0">
                <a:solidFill>
                  <a:srgbClr val="CC66FF"/>
                </a:solidFill>
                <a:latin typeface="+mj-lt"/>
                <a:cs typeface="Courier New" pitchFamily="49" charset="0"/>
              </a:endParaRPr>
            </a:p>
            <a:p>
              <a:r>
                <a:rPr lang="en-GB" sz="1400" dirty="0" smtClean="0">
                  <a:solidFill>
                    <a:schemeClr val="tx1"/>
                  </a:solidFill>
                  <a:latin typeface="+mj-lt"/>
                </a:rPr>
                <a:t>Accumulate </a:t>
              </a:r>
              <a:r>
                <a:rPr lang="en-GB" sz="1400" b="1" dirty="0" smtClean="0">
                  <a:solidFill>
                    <a:srgbClr val="0099FF"/>
                  </a:solidFill>
                  <a:latin typeface="+mj-lt"/>
                  <a:cs typeface="Courier New" pitchFamily="49" charset="0"/>
                </a:rPr>
                <a:t>z</a:t>
              </a:r>
              <a:r>
                <a:rPr lang="en-GB" sz="1400" b="1" dirty="0" smtClean="0">
                  <a:solidFill>
                    <a:srgbClr val="FF0000"/>
                  </a:solidFill>
                  <a:latin typeface="+mj-lt"/>
                </a:rPr>
                <a:t> </a:t>
              </a:r>
              <a:r>
                <a:rPr lang="en-GB" sz="1400" dirty="0" smtClean="0">
                  <a:solidFill>
                    <a:schemeClr val="tx1"/>
                  </a:solidFill>
                  <a:latin typeface="+mj-lt"/>
                </a:rPr>
                <a:t>in</a:t>
              </a:r>
              <a:r>
                <a:rPr lang="en-GB" sz="1400" b="1" dirty="0" smtClean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GB" sz="1400" b="1" dirty="0" smtClean="0">
                  <a:solidFill>
                    <a:srgbClr val="CC66FF"/>
                  </a:solidFill>
                  <a:latin typeface="+mj-lt"/>
                  <a:cs typeface="Courier New" pitchFamily="49" charset="0"/>
                </a:rPr>
                <a:t>w</a:t>
              </a:r>
              <a:endParaRPr lang="en-US" sz="1400" dirty="0" smtClean="0">
                <a:solidFill>
                  <a:schemeClr val="tx1"/>
                </a:solidFill>
                <a:latin typeface="+mj-lt"/>
                <a:cs typeface="Courier New" pitchFamily="49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000100" y="962025"/>
              <a:ext cx="2743713" cy="27530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6000" tIns="144000" rIns="216000" bIns="144000" rtlCol="0" anchor="ctr">
              <a:spAutoFit/>
            </a:bodyPr>
            <a:lstStyle/>
            <a:p>
              <a:r>
                <a:rPr lang="en-GB" sz="1600" b="1" dirty="0" smtClean="0">
                  <a:solidFill>
                    <a:schemeClr val="tx1"/>
                  </a:solidFill>
                  <a:cs typeface="Courier New" pitchFamily="49" charset="0"/>
                </a:rPr>
                <a:t>Thread 1</a:t>
              </a:r>
            </a:p>
            <a:p>
              <a:endParaRPr lang="en-GB" sz="1600" b="1" dirty="0" smtClean="0">
                <a:solidFill>
                  <a:schemeClr val="tx1"/>
                </a:solidFill>
                <a:cs typeface="Courier New" pitchFamily="49" charset="0"/>
              </a:endParaRPr>
            </a:p>
            <a:p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0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1 to n/2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+ x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* 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endParaRPr lang="en-GB" sz="1600" b="1" dirty="0" smtClean="0">
                <a:solidFill>
                  <a:srgbClr val="0099FF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end for</a:t>
              </a:r>
            </a:p>
            <a:p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+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endPara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= 1 to n/2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- </a:t>
              </a:r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* x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endParaRPr lang="en-GB" sz="1600" b="1" dirty="0" smtClean="0">
                <a:solidFill>
                  <a:srgbClr val="0099FF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end for</a:t>
              </a:r>
              <a:endPara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229845" y="962025"/>
              <a:ext cx="2743713" cy="27530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6000" tIns="144000" rIns="216000" bIns="144000" rtlCol="0" anchor="ctr">
              <a:spAutoFit/>
            </a:bodyPr>
            <a:lstStyle/>
            <a:p>
              <a:r>
                <a:rPr lang="en-GB" sz="1600" b="1" dirty="0" smtClean="0">
                  <a:solidFill>
                    <a:schemeClr val="tx1"/>
                  </a:solidFill>
                  <a:cs typeface="Courier New" pitchFamily="49" charset="0"/>
                </a:rPr>
                <a:t>Thread 2</a:t>
              </a:r>
            </a:p>
            <a:p>
              <a:endParaRPr lang="en-GB" sz="1600" b="1" dirty="0" smtClean="0">
                <a:solidFill>
                  <a:schemeClr val="tx1"/>
                </a:solidFill>
                <a:cs typeface="Courier New" pitchFamily="49" charset="0"/>
              </a:endParaRPr>
            </a:p>
            <a:p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0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n/2+1 to n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+ x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* 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endParaRPr lang="en-GB" sz="1600" b="1" dirty="0" smtClean="0">
                <a:solidFill>
                  <a:srgbClr val="0099FF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end for</a:t>
              </a:r>
            </a:p>
            <a:p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+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endPara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= n/2+1 to n</a:t>
              </a:r>
              <a:r>
                <a:rPr lang="en-GB" sz="1600" baseline="-250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endPara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- </a:t>
              </a:r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* x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endParaRPr lang="en-GB" sz="1600" b="1" dirty="0" smtClean="0">
                <a:solidFill>
                  <a:srgbClr val="0099FF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end for</a:t>
              </a:r>
              <a:endPara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41"/>
          <p:cNvGrpSpPr/>
          <p:nvPr/>
        </p:nvGrpSpPr>
        <p:grpSpPr>
          <a:xfrm>
            <a:off x="1984552" y="1628775"/>
            <a:ext cx="5973458" cy="4486471"/>
            <a:chOff x="1984551" y="1628775"/>
            <a:chExt cx="5973458" cy="4486471"/>
          </a:xfrm>
        </p:grpSpPr>
        <p:sp>
          <p:nvSpPr>
            <p:cNvPr id="43" name="Rectangle 42"/>
            <p:cNvSpPr/>
            <p:nvPr/>
          </p:nvSpPr>
          <p:spPr>
            <a:xfrm>
              <a:off x="5214295" y="5105400"/>
              <a:ext cx="2743713" cy="100984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tIns="180000" rIns="180000" bIns="180000" rtlCol="0" anchor="ctr">
              <a:spAutoFit/>
            </a:bodyPr>
            <a:lstStyle/>
            <a:p>
              <a:r>
                <a:rPr lang="en-GB" sz="1400" b="1" dirty="0" smtClean="0">
                  <a:solidFill>
                    <a:schemeClr val="tx1"/>
                  </a:solidFill>
                </a:rPr>
                <a:t>Solution</a:t>
              </a:r>
            </a:p>
            <a:p>
              <a:r>
                <a:rPr lang="en-GB" sz="1400" dirty="0" smtClean="0">
                  <a:solidFill>
                    <a:schemeClr val="tx1"/>
                  </a:solidFill>
                  <a:latin typeface="+mj-lt"/>
                </a:rPr>
                <a:t>Protect  [ … ] the update of </a:t>
              </a:r>
              <a:r>
                <a:rPr lang="en-GB" sz="1400" b="1" dirty="0" smtClean="0">
                  <a:solidFill>
                    <a:srgbClr val="CC66FF"/>
                  </a:solidFill>
                  <a:latin typeface="+mj-lt"/>
                  <a:cs typeface="Courier New" pitchFamily="49" charset="0"/>
                </a:rPr>
                <a:t>w</a:t>
              </a:r>
            </a:p>
            <a:p>
              <a:r>
                <a:rPr lang="en-GB" sz="1400" dirty="0" smtClean="0">
                  <a:solidFill>
                    <a:schemeClr val="tx1"/>
                  </a:solidFill>
                  <a:latin typeface="+mj-lt"/>
                  <a:cs typeface="Courier New" pitchFamily="49" charset="0"/>
                </a:rPr>
                <a:t>(Only one thread at a time)</a:t>
              </a:r>
              <a:endParaRPr lang="en-US" sz="1400" dirty="0" smtClean="0">
                <a:solidFill>
                  <a:schemeClr val="tx1"/>
                </a:solidFill>
                <a:latin typeface="+mj-lt"/>
                <a:cs typeface="Courier New" pitchFamily="49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984551" y="1628775"/>
              <a:ext cx="2743713" cy="27530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6000" tIns="144000" rIns="216000" bIns="144000" rtlCol="0" anchor="ctr">
              <a:spAutoFit/>
            </a:bodyPr>
            <a:lstStyle/>
            <a:p>
              <a:r>
                <a:rPr lang="en-GB" sz="1600" b="1" dirty="0" smtClean="0">
                  <a:solidFill>
                    <a:schemeClr val="tx1"/>
                  </a:solidFill>
                  <a:cs typeface="Courier New" pitchFamily="49" charset="0"/>
                </a:rPr>
                <a:t>Thread 1</a:t>
              </a:r>
            </a:p>
            <a:p>
              <a:endParaRPr lang="en-GB" sz="1600" b="1" dirty="0" smtClean="0">
                <a:solidFill>
                  <a:schemeClr val="tx1"/>
                </a:solidFill>
                <a:cs typeface="Courier New" pitchFamily="49" charset="0"/>
              </a:endParaRPr>
            </a:p>
            <a:p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0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1 to n/2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+ x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* 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endParaRPr lang="en-GB" sz="1600" b="1" dirty="0" smtClean="0">
                <a:solidFill>
                  <a:srgbClr val="0099FF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end for</a:t>
              </a:r>
            </a:p>
            <a:p>
              <a:r>
                <a:rPr lang="en-GB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[ </a:t>
              </a:r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+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= 1 to n/2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- </a:t>
              </a:r>
              <a:r>
                <a:rPr lang="en-GB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* x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endParaRPr lang="en-GB" sz="1600" b="1" dirty="0" smtClean="0">
                <a:solidFill>
                  <a:srgbClr val="0099FF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end for</a:t>
              </a:r>
              <a:endPara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214296" y="1628775"/>
              <a:ext cx="2743713" cy="27530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6000" tIns="144000" rIns="216000" bIns="144000" rtlCol="0" anchor="ctr">
              <a:spAutoFit/>
            </a:bodyPr>
            <a:lstStyle/>
            <a:p>
              <a:r>
                <a:rPr lang="en-GB" sz="1600" b="1" dirty="0" smtClean="0">
                  <a:solidFill>
                    <a:schemeClr val="tx1"/>
                  </a:solidFill>
                  <a:cs typeface="Courier New" pitchFamily="49" charset="0"/>
                </a:rPr>
                <a:t>Thread 2</a:t>
              </a:r>
            </a:p>
            <a:p>
              <a:endParaRPr lang="en-GB" sz="1600" b="1" dirty="0" smtClean="0">
                <a:solidFill>
                  <a:schemeClr val="tx1"/>
                </a:solidFill>
                <a:cs typeface="Courier New" pitchFamily="49" charset="0"/>
              </a:endParaRPr>
            </a:p>
            <a:p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0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n/2+1 to n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+ x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* 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endParaRPr lang="en-GB" sz="1600" b="1" dirty="0" smtClean="0">
                <a:solidFill>
                  <a:srgbClr val="0099FF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end for</a:t>
              </a:r>
            </a:p>
            <a:p>
              <a:r>
                <a:rPr lang="en-GB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[ </a:t>
              </a:r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+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 </a:t>
              </a:r>
              <a:r>
                <a:rPr lang="en-GB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]</a:t>
              </a:r>
              <a:endPara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= n/2+1 to n</a:t>
              </a:r>
              <a:r>
                <a:rPr lang="en-GB" sz="1600" baseline="-250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endPara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- </a:t>
              </a:r>
              <a:r>
                <a:rPr lang="en-GB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* x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endParaRPr lang="en-GB" sz="1600" b="1" dirty="0" smtClean="0">
                <a:solidFill>
                  <a:srgbClr val="0099FF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end for</a:t>
              </a:r>
              <a:endPara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52"/>
          <p:cNvGrpSpPr/>
          <p:nvPr/>
        </p:nvGrpSpPr>
        <p:grpSpPr>
          <a:xfrm>
            <a:off x="1984551" y="1628775"/>
            <a:ext cx="5973458" cy="4486471"/>
            <a:chOff x="1527346" y="1238250"/>
            <a:chExt cx="5973458" cy="4486471"/>
          </a:xfrm>
        </p:grpSpPr>
        <p:sp>
          <p:nvSpPr>
            <p:cNvPr id="54" name="Rectangle 53"/>
            <p:cNvSpPr/>
            <p:nvPr/>
          </p:nvSpPr>
          <p:spPr>
            <a:xfrm>
              <a:off x="4757091" y="4714875"/>
              <a:ext cx="2743713" cy="100984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tIns="180000" rIns="180000" bIns="180000" rtlCol="0" anchor="ctr">
              <a:spAutoFit/>
            </a:bodyPr>
            <a:lstStyle/>
            <a:p>
              <a:r>
                <a:rPr lang="en-GB" sz="1400" b="1" dirty="0" smtClean="0">
                  <a:solidFill>
                    <a:schemeClr val="tx1"/>
                  </a:solidFill>
                </a:rPr>
                <a:t>Solution</a:t>
              </a:r>
            </a:p>
            <a:p>
              <a:r>
                <a:rPr lang="en-GB" sz="1400" dirty="0" smtClean="0">
                  <a:solidFill>
                    <a:schemeClr val="tx1"/>
                  </a:solidFill>
                  <a:latin typeface="+mj-lt"/>
                </a:rPr>
                <a:t>Synchronise the process (barrier)</a:t>
              </a:r>
              <a:endParaRPr lang="en-US" sz="1400" dirty="0" smtClean="0">
                <a:solidFill>
                  <a:schemeClr val="tx1"/>
                </a:solidFill>
                <a:latin typeface="+mj-lt"/>
                <a:cs typeface="Courier New" pitchFamily="49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527346" y="1238250"/>
              <a:ext cx="2743713" cy="299924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6000" tIns="144000" rIns="216000" bIns="144000" rtlCol="0" anchor="ctr">
              <a:spAutoFit/>
            </a:bodyPr>
            <a:lstStyle/>
            <a:p>
              <a:r>
                <a:rPr lang="en-GB" sz="1600" b="1" dirty="0" smtClean="0">
                  <a:solidFill>
                    <a:schemeClr val="tx1"/>
                  </a:solidFill>
                  <a:cs typeface="Courier New" pitchFamily="49" charset="0"/>
                </a:rPr>
                <a:t>Thread 1</a:t>
              </a:r>
            </a:p>
            <a:p>
              <a:endParaRPr lang="en-GB" sz="1600" b="1" dirty="0" smtClean="0">
                <a:solidFill>
                  <a:schemeClr val="tx1"/>
                </a:solidFill>
                <a:cs typeface="Courier New" pitchFamily="49" charset="0"/>
              </a:endParaRPr>
            </a:p>
            <a:p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0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1 to n/2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+ x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* 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endParaRPr lang="en-GB" sz="1600" b="1" dirty="0" smtClean="0">
                <a:solidFill>
                  <a:srgbClr val="0099FF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end for</a:t>
              </a:r>
            </a:p>
            <a:p>
              <a:r>
                <a:rPr lang="en-GB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[ </a:t>
              </a:r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+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</a:p>
            <a:p>
              <a:r>
                <a:rPr lang="en-GB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&lt; barrier &gt;</a:t>
              </a:r>
              <a:endPara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= 1 to n/2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- </a:t>
              </a:r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* x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endParaRPr lang="en-GB" sz="1600" b="1" dirty="0" smtClean="0">
                <a:solidFill>
                  <a:srgbClr val="0099FF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end for</a:t>
              </a:r>
              <a:endPara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757091" y="1238250"/>
              <a:ext cx="2743713" cy="299924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6000" tIns="144000" rIns="216000" bIns="144000" rtlCol="0" anchor="ctr">
              <a:spAutoFit/>
            </a:bodyPr>
            <a:lstStyle/>
            <a:p>
              <a:r>
                <a:rPr lang="en-GB" sz="1600" b="1" dirty="0" smtClean="0">
                  <a:solidFill>
                    <a:schemeClr val="tx1"/>
                  </a:solidFill>
                  <a:cs typeface="Courier New" pitchFamily="49" charset="0"/>
                </a:rPr>
                <a:t>Thread 2</a:t>
              </a:r>
            </a:p>
            <a:p>
              <a:endParaRPr lang="en-GB" sz="1600" b="1" dirty="0" smtClean="0">
                <a:solidFill>
                  <a:schemeClr val="tx1"/>
                </a:solidFill>
                <a:cs typeface="Courier New" pitchFamily="49" charset="0"/>
              </a:endParaRPr>
            </a:p>
            <a:p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0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n/2+1 to n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+ x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* 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endParaRPr lang="en-GB" sz="1600" b="1" dirty="0" smtClean="0">
                <a:solidFill>
                  <a:srgbClr val="0099FF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end for</a:t>
              </a:r>
            </a:p>
            <a:p>
              <a:r>
                <a:rPr lang="en-GB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[ </a:t>
              </a:r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+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 </a:t>
              </a:r>
              <a:r>
                <a:rPr lang="en-GB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GB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&lt; barrier &gt;</a:t>
              </a:r>
              <a:endPara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= n/2+1 to n</a:t>
              </a:r>
              <a:r>
                <a:rPr lang="en-GB" sz="1600" baseline="-250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endPara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- </a:t>
              </a:r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GB" sz="1600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* x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endParaRPr lang="en-GB" sz="1600" b="1" dirty="0" smtClean="0">
                <a:solidFill>
                  <a:srgbClr val="0099FF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end for</a:t>
              </a:r>
              <a:endPara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3599424" y="1628775"/>
            <a:ext cx="2743713" cy="27530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6000" tIns="144000" rIns="216000" bIns="144000" rtlCol="0" anchor="ctr">
            <a:spAutoFit/>
          </a:bodyPr>
          <a:lstStyle/>
          <a:p>
            <a:r>
              <a:rPr lang="en-GB" sz="1600" b="1" dirty="0" smtClean="0">
                <a:solidFill>
                  <a:schemeClr val="tx1"/>
                </a:solidFill>
                <a:latin typeface="+mj-lt"/>
                <a:cs typeface="Courier New" pitchFamily="49" charset="0"/>
              </a:rPr>
              <a:t>Serial Code</a:t>
            </a:r>
          </a:p>
          <a:p>
            <a:endParaRPr lang="en-GB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 = 0</a:t>
            </a:r>
          </a:p>
          <a:p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 i = 1 to n</a:t>
            </a:r>
          </a:p>
          <a:p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z = z + x</a:t>
            </a:r>
            <a:r>
              <a:rPr lang="en-GB" sz="1600" baseline="-25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 y</a:t>
            </a:r>
            <a:r>
              <a:rPr lang="en-GB" sz="1600" baseline="-25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GB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 for</a:t>
            </a:r>
          </a:p>
          <a:p>
            <a:endParaRPr lang="en-GB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 i = 1 to n</a:t>
            </a:r>
          </a:p>
          <a:p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y</a:t>
            </a:r>
            <a:r>
              <a:rPr lang="en-GB" sz="1600" baseline="-25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y</a:t>
            </a:r>
            <a:r>
              <a:rPr lang="en-GB" sz="1600" baseline="-25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- z * x</a:t>
            </a:r>
            <a:r>
              <a:rPr lang="en-GB" sz="1600" baseline="-25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GB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 for</a:t>
            </a:r>
            <a:endParaRPr lang="en-US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19"/>
          <p:cNvGrpSpPr/>
          <p:nvPr/>
        </p:nvGrpSpPr>
        <p:grpSpPr>
          <a:xfrm>
            <a:off x="1984551" y="1628775"/>
            <a:ext cx="5973458" cy="2753025"/>
            <a:chOff x="1741535" y="1880809"/>
            <a:chExt cx="5973458" cy="2753025"/>
          </a:xfrm>
        </p:grpSpPr>
        <p:sp>
          <p:nvSpPr>
            <p:cNvPr id="18" name="Rectangle 17"/>
            <p:cNvSpPr/>
            <p:nvPr/>
          </p:nvSpPr>
          <p:spPr>
            <a:xfrm>
              <a:off x="1741535" y="1880809"/>
              <a:ext cx="2743713" cy="27530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6000" tIns="144000" rIns="216000" bIns="144000" rtlCol="0" anchor="ctr">
              <a:spAutoFit/>
            </a:bodyPr>
            <a:lstStyle/>
            <a:p>
              <a:r>
                <a:rPr lang="en-GB" sz="1600" b="1" dirty="0" smtClean="0">
                  <a:solidFill>
                    <a:schemeClr val="tx1"/>
                  </a:solidFill>
                  <a:cs typeface="Courier New" pitchFamily="49" charset="0"/>
                </a:rPr>
                <a:t>Thread 1</a:t>
              </a:r>
            </a:p>
            <a:p>
              <a:endParaRPr lang="en-GB" sz="1600" b="1" dirty="0" smtClean="0">
                <a:solidFill>
                  <a:schemeClr val="tx1"/>
                </a:solidFill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z = 0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for i = 1 to n/2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z = z + x</a:t>
              </a:r>
              <a:r>
                <a:rPr lang="en-GB" sz="1600" baseline="-250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* y</a:t>
              </a:r>
              <a:r>
                <a:rPr lang="en-GB" sz="1600" baseline="-250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endPara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end for</a:t>
              </a:r>
            </a:p>
            <a:p>
              <a:endPara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for i = 1 to n/2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y</a:t>
              </a:r>
              <a:r>
                <a:rPr lang="en-GB" sz="1600" baseline="-250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y</a:t>
              </a:r>
              <a:r>
                <a:rPr lang="en-GB" sz="1600" baseline="-250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- z * x</a:t>
              </a:r>
              <a:r>
                <a:rPr lang="en-GB" sz="1600" baseline="-250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endPara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end for</a:t>
              </a:r>
              <a:endPara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971280" y="1880809"/>
              <a:ext cx="2743713" cy="27530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6000" tIns="144000" rIns="216000" bIns="144000" rtlCol="0" anchor="ctr">
              <a:spAutoFit/>
            </a:bodyPr>
            <a:lstStyle/>
            <a:p>
              <a:r>
                <a:rPr lang="en-GB" sz="1600" b="1" dirty="0" smtClean="0">
                  <a:solidFill>
                    <a:schemeClr val="tx1"/>
                  </a:solidFill>
                  <a:cs typeface="Courier New" pitchFamily="49" charset="0"/>
                </a:rPr>
                <a:t>Thread 2</a:t>
              </a:r>
            </a:p>
            <a:p>
              <a:endParaRPr lang="en-GB" sz="1600" b="1" dirty="0" smtClean="0">
                <a:solidFill>
                  <a:schemeClr val="tx1"/>
                </a:solidFill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z = 0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for i = n/2+1 to n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z = z + x</a:t>
              </a:r>
              <a:r>
                <a:rPr lang="en-GB" sz="1600" baseline="-250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* y</a:t>
              </a:r>
              <a:r>
                <a:rPr lang="en-GB" sz="1600" baseline="-250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endPara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end for</a:t>
              </a:r>
            </a:p>
            <a:p>
              <a:endPara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for i = n/2+1 to n</a:t>
              </a:r>
              <a:r>
                <a:rPr lang="en-GB" sz="1600" baseline="-250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endPara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y</a:t>
              </a:r>
              <a:r>
                <a:rPr lang="en-GB" sz="1600" baseline="-250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y</a:t>
              </a:r>
              <a:r>
                <a:rPr lang="en-GB" sz="1600" baseline="-250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- z * x</a:t>
              </a:r>
              <a:r>
                <a:rPr lang="en-GB" sz="1600" baseline="-250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endPara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end for</a:t>
              </a:r>
              <a:endPara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24"/>
          <p:cNvGrpSpPr/>
          <p:nvPr/>
        </p:nvGrpSpPr>
        <p:grpSpPr>
          <a:xfrm>
            <a:off x="1984551" y="1628775"/>
            <a:ext cx="5973458" cy="4486471"/>
            <a:chOff x="1741535" y="2076678"/>
            <a:chExt cx="5973458" cy="4486471"/>
          </a:xfrm>
        </p:grpSpPr>
        <p:grpSp>
          <p:nvGrpSpPr>
            <p:cNvPr id="7" name="Group 20"/>
            <p:cNvGrpSpPr/>
            <p:nvPr/>
          </p:nvGrpSpPr>
          <p:grpSpPr>
            <a:xfrm>
              <a:off x="1741535" y="2076678"/>
              <a:ext cx="5973458" cy="2753025"/>
              <a:chOff x="1036685" y="3599021"/>
              <a:chExt cx="5973458" cy="2753025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1036685" y="3599021"/>
                <a:ext cx="2743713" cy="275302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216000" tIns="144000" rIns="216000" bIns="144000" rtlCol="0" anchor="ctr">
                <a:spAutoFit/>
              </a:bodyPr>
              <a:lstStyle/>
              <a:p>
                <a:r>
                  <a:rPr lang="en-GB" sz="1600" b="1" dirty="0" smtClean="0">
                    <a:solidFill>
                      <a:schemeClr val="tx1"/>
                    </a:solidFill>
                    <a:cs typeface="Courier New" pitchFamily="49" charset="0"/>
                  </a:rPr>
                  <a:t>Thread 1</a:t>
                </a:r>
              </a:p>
              <a:p>
                <a:endParaRPr lang="en-GB" sz="1600" b="1" dirty="0" smtClean="0">
                  <a:solidFill>
                    <a:schemeClr val="tx1"/>
                  </a:solidFill>
                  <a:cs typeface="Courier New" pitchFamily="49" charset="0"/>
                </a:endParaRPr>
              </a:p>
              <a:p>
                <a:r>
                  <a:rPr lang="en-GB" sz="16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z</a:t>
                </a:r>
                <a:r>
                  <a:rPr lang="en-GB" sz="1600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 = 0</a:t>
                </a:r>
              </a:p>
              <a:p>
                <a:r>
                  <a:rPr lang="en-GB" sz="1600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for </a:t>
                </a:r>
                <a:r>
                  <a:rPr lang="en-GB" sz="16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 </a:t>
                </a:r>
                <a:r>
                  <a:rPr lang="en-GB" sz="1600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= 1 to n/2</a:t>
                </a:r>
              </a:p>
              <a:p>
                <a:r>
                  <a:rPr lang="en-GB" sz="1600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en-GB" sz="16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z</a:t>
                </a:r>
                <a:r>
                  <a:rPr lang="en-GB" sz="1600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GB" sz="16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z</a:t>
                </a:r>
                <a:r>
                  <a:rPr lang="en-GB" sz="1600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 + x</a:t>
                </a:r>
                <a:r>
                  <a:rPr lang="en-GB" sz="1600" b="1" baseline="-250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GB" sz="1600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 * y</a:t>
                </a:r>
                <a:r>
                  <a:rPr lang="en-GB" sz="1600" b="1" baseline="-250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</a:t>
                </a:r>
                <a:endParaRPr lang="en-GB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r>
                  <a:rPr lang="en-GB" sz="1600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end for</a:t>
                </a:r>
              </a:p>
              <a:p>
                <a:endPara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r>
                  <a:rPr lang="en-GB" sz="1600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for </a:t>
                </a:r>
                <a:r>
                  <a:rPr lang="en-GB" sz="16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GB" sz="1600" dirty="0" smtClean="0">
                    <a:solidFill>
                      <a:srgbClr val="0099FF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GB" sz="1600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= 1 to n/2</a:t>
                </a:r>
              </a:p>
              <a:p>
                <a:r>
                  <a:rPr lang="en-GB" sz="1600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 y</a:t>
                </a:r>
                <a:r>
                  <a:rPr lang="en-GB" sz="1600" b="1" baseline="-250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GB" sz="1600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 = y</a:t>
                </a:r>
                <a:r>
                  <a:rPr lang="en-GB" sz="1600" b="1" baseline="-250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GB" sz="1600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 - z * x</a:t>
                </a:r>
                <a:r>
                  <a:rPr lang="en-GB" sz="1600" b="1" baseline="-250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</a:t>
                </a:r>
                <a:endParaRPr lang="en-GB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r>
                  <a:rPr lang="en-GB" sz="1600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end for</a:t>
                </a:r>
                <a:endParaRPr lang="en-US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266430" y="3599021"/>
                <a:ext cx="2743713" cy="275302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216000" tIns="144000" rIns="216000" bIns="144000" rtlCol="0" anchor="ctr">
                <a:spAutoFit/>
              </a:bodyPr>
              <a:lstStyle/>
              <a:p>
                <a:r>
                  <a:rPr lang="en-GB" sz="1600" b="1" dirty="0" smtClean="0">
                    <a:solidFill>
                      <a:schemeClr val="tx1"/>
                    </a:solidFill>
                    <a:cs typeface="Courier New" pitchFamily="49" charset="0"/>
                  </a:rPr>
                  <a:t>Thread 2</a:t>
                </a:r>
              </a:p>
              <a:p>
                <a:endParaRPr lang="en-GB" sz="1600" b="1" dirty="0" smtClean="0">
                  <a:solidFill>
                    <a:schemeClr val="tx1"/>
                  </a:solidFill>
                  <a:cs typeface="Courier New" pitchFamily="49" charset="0"/>
                </a:endParaRPr>
              </a:p>
              <a:p>
                <a:r>
                  <a:rPr lang="en-GB" sz="16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z</a:t>
                </a:r>
                <a:r>
                  <a:rPr lang="en-GB" sz="1600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 = 0</a:t>
                </a:r>
              </a:p>
              <a:p>
                <a:r>
                  <a:rPr lang="en-GB" sz="1600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for </a:t>
                </a:r>
                <a:r>
                  <a:rPr lang="en-GB" sz="16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GB" sz="1600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 = n/2+1 to n</a:t>
                </a:r>
              </a:p>
              <a:p>
                <a:r>
                  <a:rPr lang="en-GB" sz="1600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en-GB" sz="16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z</a:t>
                </a:r>
                <a:r>
                  <a:rPr lang="en-GB" sz="1600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GB" sz="16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z</a:t>
                </a:r>
                <a:r>
                  <a:rPr lang="en-GB" sz="1600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 + x</a:t>
                </a:r>
                <a:r>
                  <a:rPr lang="en-GB" sz="1600" b="1" baseline="-250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GB" sz="1600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 * y</a:t>
                </a:r>
                <a:r>
                  <a:rPr lang="en-GB" sz="1600" b="1" baseline="-250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</a:t>
                </a:r>
                <a:endParaRPr lang="en-GB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r>
                  <a:rPr lang="en-GB" sz="1600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end for</a:t>
                </a:r>
              </a:p>
              <a:p>
                <a:endPara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r>
                  <a:rPr lang="en-GB" sz="1600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for </a:t>
                </a:r>
                <a:r>
                  <a:rPr lang="en-GB" sz="16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GB" sz="1600" dirty="0" smtClean="0">
                    <a:solidFill>
                      <a:srgbClr val="0099FF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GB" sz="1600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= n/2+1 to n</a:t>
                </a:r>
                <a:r>
                  <a:rPr lang="en-GB" sz="1600" baseline="-25000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endPara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r>
                  <a:rPr lang="en-GB" sz="1600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 y</a:t>
                </a:r>
                <a:r>
                  <a:rPr lang="en-GB" sz="1600" b="1" baseline="-250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GB" sz="1600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 = y</a:t>
                </a:r>
                <a:r>
                  <a:rPr lang="en-GB" sz="1600" b="1" baseline="-250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GB" sz="1600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 - z * x</a:t>
                </a:r>
                <a:r>
                  <a:rPr lang="en-GB" sz="1600" b="1" baseline="-250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</a:t>
                </a:r>
                <a:endParaRPr lang="en-GB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r>
                  <a:rPr lang="en-GB" sz="1600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end for</a:t>
                </a:r>
                <a:endParaRPr lang="en-US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1741535" y="5553303"/>
              <a:ext cx="2743713" cy="100984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tIns="180000" rIns="180000" bIns="180000" rtlCol="0" anchor="ctr">
              <a:spAutoFit/>
            </a:bodyPr>
            <a:lstStyle/>
            <a:p>
              <a:r>
                <a:rPr lang="en-GB" sz="1400" b="1" dirty="0" smtClean="0">
                  <a:solidFill>
                    <a:schemeClr val="tx1"/>
                  </a:solidFill>
                </a:rPr>
                <a:t>Problem</a:t>
              </a:r>
            </a:p>
            <a:p>
              <a:r>
                <a:rPr lang="en-GB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 </a:t>
              </a:r>
              <a:r>
                <a:rPr lang="en-GB" sz="1400" dirty="0" smtClean="0">
                  <a:solidFill>
                    <a:schemeClr val="tx1"/>
                  </a:solidFill>
                </a:rPr>
                <a:t>and </a:t>
              </a:r>
              <a:r>
                <a:rPr lang="en-GB" sz="1400" b="1" dirty="0" smtClean="0">
                  <a:solidFill>
                    <a:srgbClr val="FF0000"/>
                  </a:solidFill>
                </a:rPr>
                <a:t>z </a:t>
              </a:r>
              <a:r>
                <a:rPr lang="en-GB" sz="1400" dirty="0" smtClean="0">
                  <a:solidFill>
                    <a:schemeClr val="tx1"/>
                  </a:solidFill>
                </a:rPr>
                <a:t>are updated by both threads (race condition)</a:t>
              </a:r>
              <a:endParaRPr lang="en-US" sz="14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25"/>
          <p:cNvGrpSpPr/>
          <p:nvPr/>
        </p:nvGrpSpPr>
        <p:grpSpPr>
          <a:xfrm>
            <a:off x="1984551" y="1628775"/>
            <a:ext cx="5973458" cy="4271028"/>
            <a:chOff x="884285" y="3446621"/>
            <a:chExt cx="5973458" cy="4271028"/>
          </a:xfrm>
        </p:grpSpPr>
        <p:sp>
          <p:nvSpPr>
            <p:cNvPr id="27" name="Rectangle 26"/>
            <p:cNvSpPr/>
            <p:nvPr/>
          </p:nvSpPr>
          <p:spPr>
            <a:xfrm>
              <a:off x="884285" y="3446621"/>
              <a:ext cx="2743713" cy="27530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6000" tIns="144000" rIns="216000" bIns="144000" rtlCol="0" anchor="ctr">
              <a:spAutoFit/>
            </a:bodyPr>
            <a:lstStyle/>
            <a:p>
              <a:r>
                <a:rPr lang="en-GB" sz="1600" b="1" dirty="0" smtClean="0">
                  <a:solidFill>
                    <a:schemeClr val="tx1"/>
                  </a:solidFill>
                  <a:cs typeface="Courier New" pitchFamily="49" charset="0"/>
                </a:rPr>
                <a:t>Thread 1</a:t>
              </a:r>
            </a:p>
            <a:p>
              <a:endParaRPr lang="en-GB" sz="1600" b="1" dirty="0" smtClean="0">
                <a:solidFill>
                  <a:schemeClr val="tx1"/>
                </a:solidFill>
                <a:cs typeface="Courier New" pitchFamily="49" charset="0"/>
              </a:endParaRPr>
            </a:p>
            <a:p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0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1 to n/2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+ x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* 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endParaRPr lang="en-GB" sz="1600" b="1" dirty="0" smtClean="0">
                <a:solidFill>
                  <a:srgbClr val="0099FF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end for</a:t>
              </a:r>
            </a:p>
            <a:p>
              <a:endPara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= 1 to n/2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-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* x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endParaRPr lang="en-GB" sz="1600" b="1" dirty="0" smtClean="0">
                <a:solidFill>
                  <a:srgbClr val="0099FF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end for</a:t>
              </a:r>
              <a:endPara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114030" y="6923246"/>
              <a:ext cx="2743713" cy="79440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tIns="180000" rIns="180000" bIns="180000" rtlCol="0" anchor="ctr">
              <a:spAutoFit/>
            </a:bodyPr>
            <a:lstStyle/>
            <a:p>
              <a:r>
                <a:rPr lang="en-GB" sz="1400" b="1" dirty="0" smtClean="0">
                  <a:solidFill>
                    <a:schemeClr val="tx1"/>
                  </a:solidFill>
                </a:rPr>
                <a:t>Solution</a:t>
              </a:r>
            </a:p>
            <a:p>
              <a:r>
                <a:rPr lang="en-GB" sz="1400" dirty="0" smtClean="0">
                  <a:solidFill>
                    <a:schemeClr val="tx1"/>
                  </a:solidFill>
                </a:rPr>
                <a:t>make </a:t>
              </a:r>
              <a:r>
                <a:rPr lang="en-GB" sz="14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400" b="1" dirty="0" smtClean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GB" sz="1400" dirty="0" smtClean="0">
                  <a:solidFill>
                    <a:schemeClr val="tx1"/>
                  </a:solidFill>
                </a:rPr>
                <a:t>and </a:t>
              </a:r>
              <a:r>
                <a:rPr lang="en-GB" sz="1400" b="1" dirty="0" smtClean="0">
                  <a:solidFill>
                    <a:srgbClr val="0099FF"/>
                  </a:solidFill>
                </a:rPr>
                <a:t>z</a:t>
              </a:r>
              <a:r>
                <a:rPr lang="en-GB" sz="1400" b="1" dirty="0" smtClean="0">
                  <a:solidFill>
                    <a:srgbClr val="FF0000"/>
                  </a:solidFill>
                </a:rPr>
                <a:t> </a:t>
              </a:r>
              <a:r>
                <a:rPr lang="en-GB" sz="1400" dirty="0" smtClean="0">
                  <a:solidFill>
                    <a:schemeClr val="tx1"/>
                  </a:solidFill>
                </a:rPr>
                <a:t>private</a:t>
              </a:r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114030" y="3446621"/>
              <a:ext cx="2743713" cy="27530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6000" tIns="144000" rIns="216000" bIns="144000" rtlCol="0" anchor="ctr">
              <a:spAutoFit/>
            </a:bodyPr>
            <a:lstStyle/>
            <a:p>
              <a:r>
                <a:rPr lang="en-GB" sz="1600" b="1" dirty="0" smtClean="0">
                  <a:solidFill>
                    <a:schemeClr val="tx1"/>
                  </a:solidFill>
                  <a:cs typeface="Courier New" pitchFamily="49" charset="0"/>
                </a:rPr>
                <a:t>Thread 2</a:t>
              </a:r>
            </a:p>
            <a:p>
              <a:endParaRPr lang="en-GB" sz="1600" b="1" dirty="0" smtClean="0">
                <a:solidFill>
                  <a:schemeClr val="tx1"/>
                </a:solidFill>
                <a:cs typeface="Courier New" pitchFamily="49" charset="0"/>
              </a:endParaRPr>
            </a:p>
            <a:p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0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n/2+1 to n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+ x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* 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endParaRPr lang="en-GB" sz="1600" b="1" dirty="0" smtClean="0">
                <a:solidFill>
                  <a:srgbClr val="0099FF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end for</a:t>
              </a:r>
            </a:p>
            <a:p>
              <a:endPara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= n/2+1 to n</a:t>
              </a:r>
              <a:r>
                <a:rPr lang="en-GB" sz="1600" baseline="-250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endPara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-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* x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endParaRPr lang="en-GB" sz="1600" b="1" dirty="0" smtClean="0">
                <a:solidFill>
                  <a:srgbClr val="0099FF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end for</a:t>
              </a:r>
              <a:endPara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29"/>
          <p:cNvGrpSpPr/>
          <p:nvPr/>
        </p:nvGrpSpPr>
        <p:grpSpPr>
          <a:xfrm>
            <a:off x="1984551" y="1628775"/>
            <a:ext cx="5973458" cy="4486471"/>
            <a:chOff x="1984551" y="1628775"/>
            <a:chExt cx="5973458" cy="4486471"/>
          </a:xfrm>
        </p:grpSpPr>
        <p:sp>
          <p:nvSpPr>
            <p:cNvPr id="31" name="Rectangle 30"/>
            <p:cNvSpPr/>
            <p:nvPr/>
          </p:nvSpPr>
          <p:spPr>
            <a:xfrm>
              <a:off x="1984551" y="5105400"/>
              <a:ext cx="2743713" cy="100984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tIns="180000" rIns="180000" bIns="180000" rtlCol="0" anchor="ctr">
              <a:spAutoFit/>
            </a:bodyPr>
            <a:lstStyle/>
            <a:p>
              <a:r>
                <a:rPr lang="en-GB" sz="1400" b="1" dirty="0" smtClean="0">
                  <a:solidFill>
                    <a:schemeClr val="tx1"/>
                  </a:solidFill>
                </a:rPr>
                <a:t>Problem</a:t>
              </a:r>
            </a:p>
            <a:p>
              <a:r>
                <a:rPr lang="en-GB" sz="1400" b="1" dirty="0" smtClean="0">
                  <a:solidFill>
                    <a:srgbClr val="FF0000"/>
                  </a:solidFill>
                </a:rPr>
                <a:t>z </a:t>
              </a:r>
              <a:r>
                <a:rPr lang="en-GB" sz="1400" dirty="0" smtClean="0">
                  <a:solidFill>
                    <a:schemeClr val="tx1"/>
                  </a:solidFill>
                </a:rPr>
                <a:t>has now different values in the two threads</a:t>
              </a:r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84551" y="1628775"/>
              <a:ext cx="2743713" cy="27530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6000" tIns="144000" rIns="216000" bIns="144000" rtlCol="0" anchor="ctr">
              <a:spAutoFit/>
            </a:bodyPr>
            <a:lstStyle/>
            <a:p>
              <a:r>
                <a:rPr lang="en-GB" sz="1600" b="1" dirty="0" smtClean="0">
                  <a:solidFill>
                    <a:schemeClr val="tx1"/>
                  </a:solidFill>
                  <a:cs typeface="Courier New" pitchFamily="49" charset="0"/>
                </a:rPr>
                <a:t>Thread 1</a:t>
              </a:r>
            </a:p>
            <a:p>
              <a:endParaRPr lang="en-GB" sz="1600" b="1" dirty="0" smtClean="0">
                <a:solidFill>
                  <a:schemeClr val="tx1"/>
                </a:solidFill>
                <a:cs typeface="Courier New" pitchFamily="49" charset="0"/>
              </a:endParaRPr>
            </a:p>
            <a:p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0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1 to n/2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+ x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* 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endParaRPr lang="en-GB" sz="1600" b="1" dirty="0" smtClean="0">
                <a:solidFill>
                  <a:srgbClr val="0099FF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end for</a:t>
              </a:r>
            </a:p>
            <a:p>
              <a:endPara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= 1 to n/2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- </a:t>
              </a:r>
              <a:r>
                <a:rPr lang="en-GB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* x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endParaRPr lang="en-GB" sz="1600" b="1" dirty="0" smtClean="0">
                <a:solidFill>
                  <a:srgbClr val="0099FF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end for</a:t>
              </a:r>
              <a:endPara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214296" y="1628775"/>
              <a:ext cx="2743713" cy="27530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6000" tIns="144000" rIns="216000" bIns="144000" rtlCol="0" anchor="ctr">
              <a:spAutoFit/>
            </a:bodyPr>
            <a:lstStyle/>
            <a:p>
              <a:r>
                <a:rPr lang="en-GB" sz="1600" b="1" dirty="0" smtClean="0">
                  <a:solidFill>
                    <a:schemeClr val="tx1"/>
                  </a:solidFill>
                  <a:cs typeface="Courier New" pitchFamily="49" charset="0"/>
                </a:rPr>
                <a:t>Thread 2</a:t>
              </a:r>
            </a:p>
            <a:p>
              <a:endParaRPr lang="en-GB" sz="1600" b="1" dirty="0" smtClean="0">
                <a:solidFill>
                  <a:schemeClr val="tx1"/>
                </a:solidFill>
                <a:cs typeface="Courier New" pitchFamily="49" charset="0"/>
              </a:endParaRPr>
            </a:p>
            <a:p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0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n/2+1 to n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+ x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* 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endParaRPr lang="en-GB" sz="1600" b="1" dirty="0" smtClean="0">
                <a:solidFill>
                  <a:srgbClr val="0099FF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end for</a:t>
              </a:r>
            </a:p>
            <a:p>
              <a:endPara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= n/2+1 to n</a:t>
              </a:r>
              <a:r>
                <a:rPr lang="en-GB" sz="1600" baseline="-250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endPara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- </a:t>
              </a:r>
              <a:r>
                <a:rPr lang="en-GB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* x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endParaRPr lang="en-GB" sz="1600" b="1" dirty="0" smtClean="0">
                <a:solidFill>
                  <a:srgbClr val="0099FF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end for</a:t>
              </a:r>
              <a:endPara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Group 37"/>
          <p:cNvGrpSpPr/>
          <p:nvPr/>
        </p:nvGrpSpPr>
        <p:grpSpPr>
          <a:xfrm>
            <a:off x="1984551" y="1628775"/>
            <a:ext cx="5973458" cy="4486471"/>
            <a:chOff x="1984551" y="1628775"/>
            <a:chExt cx="5973458" cy="4486471"/>
          </a:xfrm>
        </p:grpSpPr>
        <p:sp>
          <p:nvSpPr>
            <p:cNvPr id="39" name="Rectangle 38"/>
            <p:cNvSpPr/>
            <p:nvPr/>
          </p:nvSpPr>
          <p:spPr>
            <a:xfrm>
              <a:off x="1984551" y="1628775"/>
              <a:ext cx="2743713" cy="27530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6000" tIns="144000" rIns="216000" bIns="144000" rtlCol="0" anchor="ctr">
              <a:spAutoFit/>
            </a:bodyPr>
            <a:lstStyle/>
            <a:p>
              <a:r>
                <a:rPr lang="en-GB" sz="1600" b="1" dirty="0" smtClean="0">
                  <a:solidFill>
                    <a:schemeClr val="tx1"/>
                  </a:solidFill>
                  <a:cs typeface="Courier New" pitchFamily="49" charset="0"/>
                </a:rPr>
                <a:t>Thread 1</a:t>
              </a:r>
            </a:p>
            <a:p>
              <a:endParaRPr lang="en-GB" sz="1600" b="1" dirty="0" smtClean="0">
                <a:solidFill>
                  <a:schemeClr val="tx1"/>
                </a:solidFill>
                <a:cs typeface="Courier New" pitchFamily="49" charset="0"/>
              </a:endParaRPr>
            </a:p>
            <a:p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0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1 to n/2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+ x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* 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endParaRPr lang="en-GB" sz="1600" b="1" dirty="0" smtClean="0">
                <a:solidFill>
                  <a:srgbClr val="0099FF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end for</a:t>
              </a:r>
            </a:p>
            <a:p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+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endPara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= 1 to n/2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- </a:t>
              </a:r>
              <a:r>
                <a:rPr lang="en-GB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* x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endParaRPr lang="en-GB" sz="1600" b="1" dirty="0" smtClean="0">
                <a:solidFill>
                  <a:srgbClr val="0099FF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end for</a:t>
              </a:r>
              <a:endPara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214296" y="1628775"/>
              <a:ext cx="2743713" cy="27530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6000" tIns="144000" rIns="216000" bIns="144000" rtlCol="0" anchor="ctr">
              <a:spAutoFit/>
            </a:bodyPr>
            <a:lstStyle/>
            <a:p>
              <a:r>
                <a:rPr lang="en-GB" sz="1600" b="1" dirty="0" smtClean="0">
                  <a:solidFill>
                    <a:schemeClr val="tx1"/>
                  </a:solidFill>
                  <a:cs typeface="Courier New" pitchFamily="49" charset="0"/>
                </a:rPr>
                <a:t>Thread 2</a:t>
              </a:r>
            </a:p>
            <a:p>
              <a:endParaRPr lang="en-GB" sz="1600" b="1" dirty="0" smtClean="0">
                <a:solidFill>
                  <a:schemeClr val="tx1"/>
                </a:solidFill>
                <a:cs typeface="Courier New" pitchFamily="49" charset="0"/>
              </a:endParaRPr>
            </a:p>
            <a:p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0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n/2+1 to n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+ x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* 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endParaRPr lang="en-GB" sz="1600" b="1" dirty="0" smtClean="0">
                <a:solidFill>
                  <a:srgbClr val="0099FF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end for</a:t>
              </a:r>
            </a:p>
            <a:p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+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endPara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= n/2+1 to n</a:t>
              </a:r>
              <a:r>
                <a:rPr lang="en-GB" sz="1600" baseline="-250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endPara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- </a:t>
              </a:r>
              <a:r>
                <a:rPr lang="en-GB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* x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endParaRPr lang="en-GB" sz="1600" b="1" dirty="0" smtClean="0">
                <a:solidFill>
                  <a:srgbClr val="0099FF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end for</a:t>
              </a:r>
              <a:endPara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984553" y="5105400"/>
              <a:ext cx="2743712" cy="100984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tIns="180000" rIns="180000" bIns="180000" rtlCol="0" anchor="ctr">
              <a:spAutoFit/>
            </a:bodyPr>
            <a:lstStyle/>
            <a:p>
              <a:r>
                <a:rPr lang="en-GB" sz="1400" b="1" dirty="0" smtClean="0">
                  <a:solidFill>
                    <a:schemeClr val="tx1"/>
                  </a:solidFill>
                </a:rPr>
                <a:t>Problem</a:t>
              </a:r>
            </a:p>
            <a:p>
              <a:r>
                <a:rPr lang="en-GB" sz="1400" b="1" dirty="0" smtClean="0">
                  <a:solidFill>
                    <a:srgbClr val="FF0000"/>
                  </a:solidFill>
                </a:rPr>
                <a:t>w </a:t>
              </a:r>
              <a:r>
                <a:rPr lang="en-GB" sz="1400" dirty="0" smtClean="0">
                  <a:solidFill>
                    <a:schemeClr val="tx1"/>
                  </a:solidFill>
                </a:rPr>
                <a:t>may not have the correct value (race condition)</a:t>
              </a:r>
              <a:endParaRPr lang="en-US" sz="14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48"/>
          <p:cNvGrpSpPr/>
          <p:nvPr/>
        </p:nvGrpSpPr>
        <p:grpSpPr>
          <a:xfrm>
            <a:off x="1984551" y="1628775"/>
            <a:ext cx="5973459" cy="4486471"/>
            <a:chOff x="1984550" y="1628775"/>
            <a:chExt cx="5973459" cy="4486471"/>
          </a:xfrm>
        </p:grpSpPr>
        <p:sp>
          <p:nvSpPr>
            <p:cNvPr id="50" name="Rectangle 49"/>
            <p:cNvSpPr/>
            <p:nvPr/>
          </p:nvSpPr>
          <p:spPr>
            <a:xfrm>
              <a:off x="1984551" y="1628775"/>
              <a:ext cx="2743713" cy="27530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6000" tIns="144000" rIns="216000" bIns="144000" rtlCol="0" anchor="ctr">
              <a:spAutoFit/>
            </a:bodyPr>
            <a:lstStyle/>
            <a:p>
              <a:r>
                <a:rPr lang="en-GB" sz="1600" b="1" dirty="0" smtClean="0">
                  <a:solidFill>
                    <a:schemeClr val="tx1"/>
                  </a:solidFill>
                  <a:cs typeface="Courier New" pitchFamily="49" charset="0"/>
                </a:rPr>
                <a:t>Thread 1</a:t>
              </a:r>
            </a:p>
            <a:p>
              <a:endParaRPr lang="en-GB" sz="1600" b="1" dirty="0" smtClean="0">
                <a:solidFill>
                  <a:schemeClr val="tx1"/>
                </a:solidFill>
                <a:cs typeface="Courier New" pitchFamily="49" charset="0"/>
              </a:endParaRPr>
            </a:p>
            <a:p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0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1 to n/2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+ x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* 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endParaRPr lang="en-GB" sz="1600" b="1" dirty="0" smtClean="0">
                <a:solidFill>
                  <a:srgbClr val="0099FF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end for</a:t>
              </a:r>
            </a:p>
            <a:p>
              <a:r>
                <a:rPr lang="en-GB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[ </a:t>
              </a:r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+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= 1 to n/2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- </a:t>
              </a:r>
              <a:r>
                <a:rPr lang="en-GB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* x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endParaRPr lang="en-GB" sz="1600" b="1" dirty="0" smtClean="0">
                <a:solidFill>
                  <a:srgbClr val="0099FF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end for</a:t>
              </a:r>
              <a:endPara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214296" y="1628775"/>
              <a:ext cx="2743713" cy="27530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6000" tIns="144000" rIns="216000" bIns="144000" rtlCol="0" anchor="ctr">
              <a:spAutoFit/>
            </a:bodyPr>
            <a:lstStyle/>
            <a:p>
              <a:r>
                <a:rPr lang="en-GB" sz="1600" b="1" dirty="0" smtClean="0">
                  <a:solidFill>
                    <a:schemeClr val="tx1"/>
                  </a:solidFill>
                  <a:cs typeface="Courier New" pitchFamily="49" charset="0"/>
                </a:rPr>
                <a:t>Thread 2</a:t>
              </a:r>
            </a:p>
            <a:p>
              <a:endParaRPr lang="en-GB" sz="1600" b="1" dirty="0" smtClean="0">
                <a:solidFill>
                  <a:schemeClr val="tx1"/>
                </a:solidFill>
                <a:cs typeface="Courier New" pitchFamily="49" charset="0"/>
              </a:endParaRPr>
            </a:p>
            <a:p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0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n/2+1 to n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+ x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* 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endParaRPr lang="en-GB" sz="1600" b="1" dirty="0" smtClean="0">
                <a:solidFill>
                  <a:srgbClr val="0099FF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end for</a:t>
              </a:r>
            </a:p>
            <a:p>
              <a:r>
                <a:rPr lang="en-GB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[ </a:t>
              </a:r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+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 </a:t>
              </a:r>
              <a:r>
                <a:rPr lang="en-GB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]</a:t>
              </a:r>
              <a:endPara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= n/2+1 to n</a:t>
              </a:r>
              <a:r>
                <a:rPr lang="en-GB" sz="1600" baseline="-250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endPara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- </a:t>
              </a:r>
              <a:r>
                <a:rPr lang="en-GB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* x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endParaRPr lang="en-GB" sz="1600" b="1" dirty="0" smtClean="0">
                <a:solidFill>
                  <a:srgbClr val="0099FF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end for</a:t>
              </a:r>
              <a:endPara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984550" y="5105400"/>
              <a:ext cx="2743713" cy="100984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tIns="180000" rIns="180000" bIns="180000" rtlCol="0" anchor="ctr">
              <a:spAutoFit/>
            </a:bodyPr>
            <a:lstStyle/>
            <a:p>
              <a:r>
                <a:rPr lang="en-GB" sz="1400" b="1" dirty="0" smtClean="0">
                  <a:solidFill>
                    <a:schemeClr val="bg1">
                      <a:lumMod val="50000"/>
                    </a:schemeClr>
                  </a:solidFill>
                </a:rPr>
                <a:t>Problem</a:t>
              </a:r>
            </a:p>
            <a:p>
              <a:r>
                <a:rPr lang="en-GB" sz="1400" dirty="0" smtClean="0">
                  <a:solidFill>
                    <a:schemeClr val="bg1">
                      <a:lumMod val="50000"/>
                    </a:schemeClr>
                  </a:solidFill>
                </a:rPr>
                <a:t>A thread may finish before the other has updated </a:t>
              </a:r>
              <a:r>
                <a:rPr lang="en-GB" sz="1400" b="1" dirty="0" smtClean="0">
                  <a:solidFill>
                    <a:srgbClr val="FF0000"/>
                  </a:solidFill>
                </a:rPr>
                <a:t>w</a:t>
              </a:r>
              <a:endParaRPr lang="en-US" sz="14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56"/>
          <p:cNvGrpSpPr/>
          <p:nvPr/>
        </p:nvGrpSpPr>
        <p:grpSpPr>
          <a:xfrm>
            <a:off x="1984551" y="1573518"/>
            <a:ext cx="5973458" cy="4172397"/>
            <a:chOff x="1527346" y="1238250"/>
            <a:chExt cx="5973458" cy="4117139"/>
          </a:xfrm>
        </p:grpSpPr>
        <p:sp>
          <p:nvSpPr>
            <p:cNvPr id="58" name="Rectangle 57"/>
            <p:cNvSpPr/>
            <p:nvPr/>
          </p:nvSpPr>
          <p:spPr>
            <a:xfrm>
              <a:off x="3508542" y="4714875"/>
              <a:ext cx="2377390" cy="6405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tIns="180000" rIns="180000" bIns="180000" rtlCol="0" anchor="ctr">
              <a:spAutoFit/>
            </a:bodyPr>
            <a:lstStyle/>
            <a:p>
              <a:r>
                <a:rPr lang="en-GB" sz="1800" b="1" dirty="0" smtClean="0">
                  <a:solidFill>
                    <a:schemeClr val="bg1">
                      <a:lumMod val="50000"/>
                    </a:schemeClr>
                  </a:solidFill>
                </a:rPr>
                <a:t>This now  works!</a:t>
              </a:r>
              <a:endParaRPr lang="en-US" sz="18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Courier New" pitchFamily="49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527346" y="1238250"/>
              <a:ext cx="2743713" cy="299924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6000" tIns="144000" rIns="216000" bIns="144000" rtlCol="0" anchor="ctr">
              <a:spAutoFit/>
            </a:bodyPr>
            <a:lstStyle/>
            <a:p>
              <a:r>
                <a:rPr lang="en-GB" sz="1600" b="1" dirty="0" smtClean="0">
                  <a:solidFill>
                    <a:schemeClr val="tx1"/>
                  </a:solidFill>
                  <a:cs typeface="Courier New" pitchFamily="49" charset="0"/>
                </a:rPr>
                <a:t>Thread 1</a:t>
              </a:r>
            </a:p>
            <a:p>
              <a:endParaRPr lang="en-GB" sz="1600" b="1" dirty="0" smtClean="0">
                <a:solidFill>
                  <a:schemeClr val="tx1"/>
                </a:solidFill>
                <a:cs typeface="Courier New" pitchFamily="49" charset="0"/>
              </a:endParaRPr>
            </a:p>
            <a:p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0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1 to </a:t>
              </a:r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/2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+ </a:t>
              </a:r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x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* </a:t>
              </a:r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endParaRPr lang="en-GB" sz="1600" b="1" dirty="0" smtClean="0">
                <a:solidFill>
                  <a:srgbClr val="0099FF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end for</a:t>
              </a:r>
            </a:p>
            <a:p>
              <a:r>
                <a:rPr lang="en-GB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[ </a:t>
              </a:r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+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</a:p>
            <a:p>
              <a:r>
                <a:rPr lang="en-GB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&lt; barrier &gt;</a:t>
              </a:r>
              <a:endPara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= 1 to </a:t>
              </a:r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/2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- </a:t>
              </a:r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* </a:t>
              </a:r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x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endParaRPr lang="en-GB" sz="1600" b="1" dirty="0" smtClean="0">
                <a:solidFill>
                  <a:srgbClr val="0099FF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end for</a:t>
              </a:r>
              <a:endPara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757091" y="1238250"/>
              <a:ext cx="2743713" cy="299924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6000" tIns="144000" rIns="216000" bIns="144000" rtlCol="0" anchor="ctr">
              <a:spAutoFit/>
            </a:bodyPr>
            <a:lstStyle/>
            <a:p>
              <a:r>
                <a:rPr lang="en-GB" sz="1600" b="1" dirty="0" smtClean="0">
                  <a:solidFill>
                    <a:schemeClr val="tx1"/>
                  </a:solidFill>
                  <a:cs typeface="Courier New" pitchFamily="49" charset="0"/>
                </a:rPr>
                <a:t>Thread 2</a:t>
              </a:r>
            </a:p>
            <a:p>
              <a:endParaRPr lang="en-GB" sz="1600" b="1" dirty="0" smtClean="0">
                <a:solidFill>
                  <a:schemeClr val="tx1"/>
                </a:solidFill>
                <a:cs typeface="Courier New" pitchFamily="49" charset="0"/>
              </a:endParaRPr>
            </a:p>
            <a:p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0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/2+1 to </a:t>
              </a:r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n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+ x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* 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endParaRPr lang="en-GB" sz="1600" b="1" dirty="0" smtClean="0">
                <a:solidFill>
                  <a:srgbClr val="0099FF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end for</a:t>
              </a:r>
            </a:p>
            <a:p>
              <a:r>
                <a:rPr lang="en-GB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[ </a:t>
              </a:r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+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 </a:t>
              </a:r>
              <a:r>
                <a:rPr lang="en-GB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GB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&lt; barrier &gt;</a:t>
              </a:r>
              <a:endPara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/2+1 to </a:t>
              </a:r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GB" sz="1600" b="1" baseline="-25000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endParaRPr lang="en-GB" sz="1600" b="1" dirty="0" smtClean="0">
                <a:solidFill>
                  <a:srgbClr val="CC66FF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- </a:t>
              </a:r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* </a:t>
              </a:r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x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endParaRPr lang="en-GB" sz="1600" b="1" dirty="0" smtClean="0">
                <a:solidFill>
                  <a:srgbClr val="0099FF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end for</a:t>
              </a:r>
              <a:endPara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18185" y="1662107"/>
            <a:ext cx="18770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Task: </a:t>
            </a:r>
          </a:p>
          <a:p>
            <a:r>
              <a:rPr lang="en-GB" sz="18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O</a:t>
            </a:r>
            <a:r>
              <a:rPr lang="en-GB" sz="18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rthogonalise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2 NORMALIZED vectors </a:t>
            </a:r>
            <a:r>
              <a:rPr lang="en-GB" sz="1800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x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and </a:t>
            </a:r>
            <a:r>
              <a:rPr lang="en-GB" sz="1800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y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on 2 threads.</a:t>
            </a:r>
          </a:p>
          <a:p>
            <a:endParaRPr lang="en-GB" sz="180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There are several problems to watch out for.</a:t>
            </a:r>
            <a:endParaRPr lang="en-GB" sz="18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Bringing It Together – A More Complex </a:t>
            </a:r>
            <a:r>
              <a:rPr lang="en-GB" dirty="0" smtClean="0"/>
              <a:t>Example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598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41"/>
          <p:cNvGrpSpPr/>
          <p:nvPr/>
        </p:nvGrpSpPr>
        <p:grpSpPr>
          <a:xfrm>
            <a:off x="816848" y="990600"/>
            <a:ext cx="7403649" cy="4333339"/>
            <a:chOff x="816848" y="1000125"/>
            <a:chExt cx="7403649" cy="4333339"/>
          </a:xfrm>
        </p:grpSpPr>
        <p:sp>
          <p:nvSpPr>
            <p:cNvPr id="41" name="Rectangle 40"/>
            <p:cNvSpPr/>
            <p:nvPr/>
          </p:nvSpPr>
          <p:spPr>
            <a:xfrm>
              <a:off x="4813008" y="4609564"/>
              <a:ext cx="3407489" cy="723900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hangingPunct="1"/>
              <a:endParaRPr lang="en-US" sz="1200" dirty="0" smtClean="0">
                <a:solidFill>
                  <a:srgbClr val="0C0C0C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16848" y="4428589"/>
              <a:ext cx="3159839" cy="895350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hangingPunct="1"/>
              <a:endParaRPr lang="en-US" sz="1200" dirty="0" smtClean="0">
                <a:solidFill>
                  <a:srgbClr val="0C0C0C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83628" y="1000125"/>
              <a:ext cx="2254966" cy="3571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hangingPunct="1"/>
              <a:r>
                <a:rPr lang="en-GB" sz="1400" dirty="0" smtClean="0">
                  <a:solidFill>
                    <a:prstClr val="white">
                      <a:lumMod val="50000"/>
                    </a:prstClr>
                  </a:solidFill>
                </a:rPr>
                <a:t>Parallel Loop</a:t>
              </a:r>
              <a:endParaRPr lang="en-US" sz="1400" dirty="0" smtClean="0">
                <a:solidFill>
                  <a:prstClr val="white">
                    <a:lumMod val="50000"/>
                  </a:prstClr>
                </a:solidFill>
              </a:endParaRPr>
            </a:p>
          </p:txBody>
        </p:sp>
      </p:grpSp>
      <p:grpSp>
        <p:nvGrpSpPr>
          <p:cNvPr id="13" name="Group 28"/>
          <p:cNvGrpSpPr/>
          <p:nvPr/>
        </p:nvGrpSpPr>
        <p:grpSpPr>
          <a:xfrm>
            <a:off x="819573" y="990600"/>
            <a:ext cx="7400924" cy="2667000"/>
            <a:chOff x="771525" y="990600"/>
            <a:chExt cx="7400924" cy="2667000"/>
          </a:xfrm>
        </p:grpSpPr>
        <p:sp>
          <p:nvSpPr>
            <p:cNvPr id="27" name="Rectangle 26"/>
            <p:cNvSpPr/>
            <p:nvPr/>
          </p:nvSpPr>
          <p:spPr>
            <a:xfrm>
              <a:off x="4764960" y="2933700"/>
              <a:ext cx="3407489" cy="723900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hangingPunct="1"/>
              <a:endParaRPr lang="en-US" sz="1200" dirty="0" smtClean="0">
                <a:solidFill>
                  <a:srgbClr val="0C0C0C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71525" y="2762250"/>
              <a:ext cx="3159839" cy="895350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hangingPunct="1"/>
              <a:endParaRPr lang="en-US" sz="1200" dirty="0" smtClean="0">
                <a:solidFill>
                  <a:srgbClr val="0C0C0C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135580" y="990600"/>
              <a:ext cx="2254966" cy="35718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hangingPunct="1"/>
              <a:r>
                <a:rPr lang="en-GB" sz="1400" dirty="0" smtClean="0">
                  <a:solidFill>
                    <a:srgbClr val="0C0C0C"/>
                  </a:solidFill>
                </a:rPr>
                <a:t>Parallel Loop</a:t>
              </a:r>
              <a:endParaRPr lang="en-US" sz="1400" dirty="0" smtClean="0">
                <a:solidFill>
                  <a:srgbClr val="0C0C0C"/>
                </a:solidFill>
              </a:endParaRPr>
            </a:p>
          </p:txBody>
        </p:sp>
      </p:grpSp>
      <p:grpSp>
        <p:nvGrpSpPr>
          <p:cNvPr id="14" name="Group 29"/>
          <p:cNvGrpSpPr/>
          <p:nvPr/>
        </p:nvGrpSpPr>
        <p:grpSpPr>
          <a:xfrm>
            <a:off x="816848" y="973931"/>
            <a:ext cx="7401838" cy="3417094"/>
            <a:chOff x="1064498" y="50006"/>
            <a:chExt cx="7401838" cy="3417094"/>
          </a:xfrm>
        </p:grpSpPr>
        <p:sp>
          <p:nvSpPr>
            <p:cNvPr id="33" name="Rectangle 32"/>
            <p:cNvSpPr/>
            <p:nvPr/>
          </p:nvSpPr>
          <p:spPr>
            <a:xfrm>
              <a:off x="1064498" y="2762250"/>
              <a:ext cx="3159839" cy="571500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hangingPunct="1"/>
              <a:endParaRPr lang="en-US" sz="1200" dirty="0" smtClean="0">
                <a:solidFill>
                  <a:srgbClr val="0C0C0C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058847" y="2762250"/>
              <a:ext cx="3407489" cy="704850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hangingPunct="1"/>
              <a:endParaRPr lang="en-US" sz="1200" dirty="0" smtClean="0">
                <a:solidFill>
                  <a:srgbClr val="0C0C0C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431278" y="50006"/>
              <a:ext cx="2254966" cy="35718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hangingPunct="1"/>
              <a:r>
                <a:rPr lang="en-GB" sz="1400" dirty="0" smtClean="0">
                  <a:solidFill>
                    <a:srgbClr val="0C0C0C"/>
                  </a:solidFill>
                </a:rPr>
                <a:t>Update (Critical Section)</a:t>
              </a:r>
              <a:endParaRPr lang="en-US" sz="1400" dirty="0" smtClean="0">
                <a:solidFill>
                  <a:srgbClr val="0C0C0C"/>
                </a:solidFill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4565173" y="990600"/>
            <a:ext cx="3638550" cy="5029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endParaRPr lang="en-US" sz="1200" dirty="0" smtClean="0">
              <a:solidFill>
                <a:srgbClr val="0C0C0C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" y="990600"/>
            <a:ext cx="3638550" cy="5029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endParaRPr lang="en-US" sz="1200" dirty="0" smtClean="0">
              <a:solidFill>
                <a:srgbClr val="0C0C0C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1674"/>
            <a:ext cx="6144936" cy="858926"/>
          </a:xfrm>
        </p:spPr>
        <p:txBody>
          <a:bodyPr>
            <a:normAutofit/>
          </a:bodyPr>
          <a:lstStyle/>
          <a:p>
            <a:pPr algn="l"/>
            <a:r>
              <a:rPr lang="en-GB" sz="3600" dirty="0" err="1" smtClean="0"/>
              <a:t>OpenMP</a:t>
            </a:r>
            <a:r>
              <a:rPr lang="en-GB" sz="3600" dirty="0" smtClean="0"/>
              <a:t> program example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771525" y="1809750"/>
            <a:ext cx="315983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/>
            <a:r>
              <a:rPr lang="en-GB" sz="12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w = 0.0</a:t>
            </a:r>
          </a:p>
          <a:p>
            <a:pPr eaLnBrk="1" hangingPunct="1"/>
            <a:endParaRPr lang="en-GB" sz="1200" dirty="0" smtClean="0">
              <a:solidFill>
                <a:srgbClr val="0C0C0C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/>
            <a:r>
              <a:rPr lang="en-GB" sz="12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!OMP PARALLEL SHARED(n,w,x,y), &amp;</a:t>
            </a:r>
          </a:p>
          <a:p>
            <a:pPr eaLnBrk="1" hangingPunct="1"/>
            <a:r>
              <a:rPr lang="en-GB" sz="12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!OMP          PRIVATE (i,z)</a:t>
            </a:r>
          </a:p>
          <a:p>
            <a:pPr eaLnBrk="1" hangingPunct="1"/>
            <a:r>
              <a:rPr lang="en-GB" sz="12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  z = 0.0</a:t>
            </a:r>
          </a:p>
          <a:p>
            <a:pPr eaLnBrk="1" hangingPunct="1"/>
            <a:r>
              <a:rPr lang="en-GB" sz="12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!OMP DO</a:t>
            </a:r>
          </a:p>
          <a:p>
            <a:pPr eaLnBrk="1" hangingPunct="1"/>
            <a:r>
              <a:rPr lang="en-GB" sz="12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  DO  i = 1, n</a:t>
            </a:r>
          </a:p>
          <a:p>
            <a:pPr eaLnBrk="1" hangingPunct="1"/>
            <a:r>
              <a:rPr lang="en-GB" sz="12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z = z + x(i)*y(i)</a:t>
            </a:r>
          </a:p>
          <a:p>
            <a:pPr eaLnBrk="1" hangingPunct="1"/>
            <a:r>
              <a:rPr lang="en-GB" sz="12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  END DO</a:t>
            </a:r>
          </a:p>
          <a:p>
            <a:pPr eaLnBrk="1" hangingPunct="1"/>
            <a:r>
              <a:rPr lang="en-GB" sz="12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!OMP END DO</a:t>
            </a:r>
          </a:p>
          <a:p>
            <a:pPr eaLnBrk="1" hangingPunct="1"/>
            <a:r>
              <a:rPr lang="en-GB" sz="12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!OMP CRITICAL</a:t>
            </a:r>
          </a:p>
          <a:p>
            <a:pPr eaLnBrk="1" hangingPunct="1"/>
            <a:r>
              <a:rPr lang="en-GB" sz="12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  w = w + z</a:t>
            </a:r>
          </a:p>
          <a:p>
            <a:pPr eaLnBrk="1" hangingPunct="1"/>
            <a:r>
              <a:rPr lang="en-GB" sz="12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!OMP END CRITICAL</a:t>
            </a:r>
          </a:p>
          <a:p>
            <a:pPr eaLnBrk="1" hangingPunct="1"/>
            <a:r>
              <a:rPr lang="en-GB" sz="12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!OMP BARRIER</a:t>
            </a:r>
          </a:p>
          <a:p>
            <a:pPr eaLnBrk="1" hangingPunct="1"/>
            <a:r>
              <a:rPr lang="en-GB" sz="12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!OMP DO</a:t>
            </a:r>
          </a:p>
          <a:p>
            <a:pPr eaLnBrk="1" hangingPunct="1"/>
            <a:r>
              <a:rPr lang="en-GB" sz="12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DO  i = 1, n</a:t>
            </a:r>
          </a:p>
          <a:p>
            <a:pPr eaLnBrk="1" hangingPunct="1"/>
            <a:r>
              <a:rPr lang="en-GB" sz="12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  y(i) = y(i) – w*x(i)</a:t>
            </a:r>
          </a:p>
          <a:p>
            <a:pPr eaLnBrk="1" hangingPunct="1"/>
            <a:r>
              <a:rPr lang="en-GB" sz="12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END DO</a:t>
            </a:r>
          </a:p>
          <a:p>
            <a:pPr eaLnBrk="1" hangingPunct="1"/>
            <a:r>
              <a:rPr lang="en-GB" sz="12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!OMP END DO</a:t>
            </a:r>
          </a:p>
          <a:p>
            <a:pPr eaLnBrk="1" hangingPunct="1"/>
            <a:r>
              <a:rPr lang="en-GB" sz="12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!END PARALLEL</a:t>
            </a:r>
            <a:endParaRPr lang="en-US" sz="1200" dirty="0">
              <a:solidFill>
                <a:srgbClr val="0C0C0C"/>
              </a:solidFill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64961" y="1809750"/>
            <a:ext cx="381065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/>
            <a:r>
              <a:rPr lang="en-GB" sz="12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w = 0.0;</a:t>
            </a:r>
          </a:p>
          <a:p>
            <a:pPr eaLnBrk="1" hangingPunct="1"/>
            <a:endParaRPr lang="en-GB" sz="1200" dirty="0" smtClean="0">
              <a:solidFill>
                <a:srgbClr val="0C0C0C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/>
            <a:r>
              <a:rPr lang="en-GB" sz="12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#pragma </a:t>
            </a:r>
            <a:r>
              <a:rPr lang="en-GB" sz="1200" dirty="0" err="1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omp</a:t>
            </a:r>
            <a:r>
              <a:rPr lang="en-GB" sz="12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parallel shared (n,w,x,y) \</a:t>
            </a:r>
          </a:p>
          <a:p>
            <a:pPr eaLnBrk="1" hangingPunct="1"/>
            <a:r>
              <a:rPr lang="en-GB" sz="12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           private(i,z)</a:t>
            </a:r>
          </a:p>
          <a:p>
            <a:pPr eaLnBrk="1" hangingPunct="1"/>
            <a:r>
              <a:rPr lang="en-GB" sz="12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GB" sz="12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  z = 0.0;</a:t>
            </a:r>
          </a:p>
          <a:p>
            <a:pPr eaLnBrk="1" hangingPunct="1"/>
            <a:r>
              <a:rPr lang="en-GB" sz="12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  #pragma </a:t>
            </a:r>
            <a:r>
              <a:rPr lang="en-GB" sz="1200" dirty="0" err="1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omp</a:t>
            </a:r>
            <a:r>
              <a:rPr lang="en-GB" sz="12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for</a:t>
            </a:r>
          </a:p>
          <a:p>
            <a:pPr eaLnBrk="1" hangingPunct="1"/>
            <a:r>
              <a:rPr lang="en-GB" sz="12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  for (i=0; i&lt;n; i++) {</a:t>
            </a:r>
          </a:p>
          <a:p>
            <a:pPr eaLnBrk="1" hangingPunct="1"/>
            <a:r>
              <a:rPr lang="en-GB" sz="12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z = z + x[i]*y[i];</a:t>
            </a:r>
          </a:p>
          <a:p>
            <a:pPr eaLnBrk="1" hangingPunct="1"/>
            <a:r>
              <a:rPr lang="en-GB" sz="12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  }</a:t>
            </a:r>
          </a:p>
          <a:p>
            <a:pPr eaLnBrk="1" hangingPunct="1"/>
            <a:r>
              <a:rPr lang="en-GB" sz="12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  #pragma omp critical</a:t>
            </a:r>
          </a:p>
          <a:p>
            <a:pPr eaLnBrk="1" hangingPunct="1"/>
            <a:r>
              <a:rPr lang="en-GB" sz="12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  {</a:t>
            </a:r>
          </a:p>
          <a:p>
            <a:pPr eaLnBrk="1" hangingPunct="1"/>
            <a:r>
              <a:rPr lang="en-GB" sz="12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w = w + z;</a:t>
            </a:r>
          </a:p>
          <a:p>
            <a:pPr eaLnBrk="1" hangingPunct="1"/>
            <a:r>
              <a:rPr lang="en-GB" sz="12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  }</a:t>
            </a:r>
          </a:p>
          <a:p>
            <a:pPr eaLnBrk="1" hangingPunct="1"/>
            <a:r>
              <a:rPr lang="en-GB" sz="12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  #pragma omp barrier</a:t>
            </a:r>
          </a:p>
          <a:p>
            <a:pPr eaLnBrk="1" hangingPunct="1"/>
            <a:r>
              <a:rPr lang="en-GB" sz="12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  #pragma </a:t>
            </a:r>
            <a:r>
              <a:rPr lang="en-GB" sz="1200" dirty="0" err="1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omp</a:t>
            </a:r>
            <a:r>
              <a:rPr lang="en-GB" sz="12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for</a:t>
            </a:r>
          </a:p>
          <a:p>
            <a:pPr eaLnBrk="1" hangingPunct="1"/>
            <a:r>
              <a:rPr lang="en-GB" sz="12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  for (i=0; i&lt;n; i++) {</a:t>
            </a:r>
          </a:p>
          <a:p>
            <a:pPr eaLnBrk="1" hangingPunct="1"/>
            <a:r>
              <a:rPr lang="en-GB" sz="12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y(i) = y(i) – w*x(i);</a:t>
            </a:r>
          </a:p>
          <a:p>
            <a:pPr eaLnBrk="1" hangingPunct="1"/>
            <a:r>
              <a:rPr lang="en-GB" sz="12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  }</a:t>
            </a:r>
          </a:p>
          <a:p>
            <a:pPr eaLnBrk="1" hangingPunct="1"/>
            <a:r>
              <a:rPr lang="en-GB" sz="12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sz="1200" dirty="0">
              <a:solidFill>
                <a:srgbClr val="0C0C0C"/>
              </a:solidFill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8662" y="1162050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/>
            <a:r>
              <a:rPr lang="en-GB" sz="1400" b="1" dirty="0" smtClean="0">
                <a:solidFill>
                  <a:prstClr val="white">
                    <a:lumMod val="50000"/>
                  </a:prstClr>
                </a:solidFill>
                <a:latin typeface="Arial" charset="0"/>
                <a:ea typeface="+mn-ea"/>
              </a:rPr>
              <a:t>Fortran</a:t>
            </a:r>
            <a:endParaRPr lang="en-US" sz="1400" b="1" dirty="0">
              <a:solidFill>
                <a:prstClr val="white">
                  <a:lumMod val="50000"/>
                </a:prstClr>
              </a:solidFill>
              <a:latin typeface="Arial" charset="0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64961" y="1162050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/>
            <a:r>
              <a:rPr lang="en-GB" sz="1400" b="1" dirty="0" smtClean="0">
                <a:solidFill>
                  <a:srgbClr val="0C0C0C"/>
                </a:solidFill>
                <a:latin typeface="Arial" charset="0"/>
                <a:ea typeface="+mn-ea"/>
              </a:rPr>
              <a:t>C</a:t>
            </a:r>
            <a:endParaRPr lang="en-US" sz="1400" b="1" dirty="0">
              <a:solidFill>
                <a:srgbClr val="0C0C0C"/>
              </a:solidFill>
              <a:latin typeface="Arial" charset="0"/>
              <a:ea typeface="+mn-ea"/>
            </a:endParaRPr>
          </a:p>
        </p:txBody>
      </p:sp>
      <p:grpSp>
        <p:nvGrpSpPr>
          <p:cNvPr id="2" name="Group 24"/>
          <p:cNvGrpSpPr/>
          <p:nvPr/>
        </p:nvGrpSpPr>
        <p:grpSpPr>
          <a:xfrm>
            <a:off x="816848" y="990600"/>
            <a:ext cx="7400924" cy="4557177"/>
            <a:chOff x="771525" y="990600"/>
            <a:chExt cx="7400924" cy="4557177"/>
          </a:xfrm>
        </p:grpSpPr>
        <p:sp>
          <p:nvSpPr>
            <p:cNvPr id="16" name="Rectangle 15"/>
            <p:cNvSpPr/>
            <p:nvPr/>
          </p:nvSpPr>
          <p:spPr>
            <a:xfrm>
              <a:off x="771525" y="5314189"/>
              <a:ext cx="3159839" cy="204788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hangingPunct="1"/>
              <a:endParaRPr lang="en-US" sz="1200" dirty="0" smtClean="0">
                <a:solidFill>
                  <a:srgbClr val="0C0C0C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764960" y="5342989"/>
              <a:ext cx="3407489" cy="204788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hangingPunct="1"/>
              <a:endParaRPr lang="en-US" sz="1200" dirty="0" smtClean="0">
                <a:solidFill>
                  <a:srgbClr val="0C0C0C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71525" y="2200275"/>
              <a:ext cx="3159839" cy="409575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hangingPunct="1"/>
              <a:endParaRPr lang="en-US" sz="1200" dirty="0" smtClean="0">
                <a:solidFill>
                  <a:srgbClr val="0C0C0C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764959" y="2200274"/>
              <a:ext cx="3407489" cy="409575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hangingPunct="1"/>
              <a:endParaRPr lang="en-US" sz="1200" dirty="0" smtClean="0">
                <a:solidFill>
                  <a:srgbClr val="0C0C0C"/>
                </a:solidFill>
              </a:endParaRPr>
            </a:p>
          </p:txBody>
        </p:sp>
        <p:grpSp>
          <p:nvGrpSpPr>
            <p:cNvPr id="3" name="Group 21"/>
            <p:cNvGrpSpPr/>
            <p:nvPr/>
          </p:nvGrpSpPr>
          <p:grpSpPr>
            <a:xfrm>
              <a:off x="3138304" y="990600"/>
              <a:ext cx="2254967" cy="357188"/>
              <a:chOff x="3547440" y="5848350"/>
              <a:chExt cx="3159841" cy="357188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3547443" y="5848350"/>
                <a:ext cx="3159838" cy="35718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hangingPunct="1"/>
                <a:endParaRPr lang="en-US" sz="1200" dirty="0" smtClean="0">
                  <a:solidFill>
                    <a:srgbClr val="0C0C0C"/>
                  </a:solidFill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547440" y="5848350"/>
                <a:ext cx="3159839" cy="357188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hangingPunct="1"/>
                <a:r>
                  <a:rPr lang="en-GB" sz="1400" dirty="0" smtClean="0">
                    <a:solidFill>
                      <a:srgbClr val="0C0C0C"/>
                    </a:solidFill>
                  </a:rPr>
                  <a:t>Define a parallel region</a:t>
                </a:r>
                <a:endParaRPr lang="en-US" sz="1400" dirty="0" smtClean="0">
                  <a:solidFill>
                    <a:srgbClr val="0C0C0C"/>
                  </a:solidFill>
                </a:endParaRPr>
              </a:p>
            </p:txBody>
          </p:sp>
        </p:grpSp>
      </p:grpSp>
      <p:grpSp>
        <p:nvGrpSpPr>
          <p:cNvPr id="17" name="Group 34"/>
          <p:cNvGrpSpPr/>
          <p:nvPr/>
        </p:nvGrpSpPr>
        <p:grpSpPr>
          <a:xfrm>
            <a:off x="816848" y="990600"/>
            <a:ext cx="7403649" cy="3593902"/>
            <a:chOff x="932722" y="-88702"/>
            <a:chExt cx="7403649" cy="3593902"/>
          </a:xfrm>
        </p:grpSpPr>
        <p:sp>
          <p:nvSpPr>
            <p:cNvPr id="36" name="Rectangle 35"/>
            <p:cNvSpPr/>
            <p:nvPr/>
          </p:nvSpPr>
          <p:spPr>
            <a:xfrm>
              <a:off x="4928882" y="3352800"/>
              <a:ext cx="3407489" cy="152400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hangingPunct="1"/>
              <a:endParaRPr lang="en-US" sz="1200" dirty="0" smtClean="0">
                <a:solidFill>
                  <a:srgbClr val="0C0C0C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932722" y="3178373"/>
              <a:ext cx="3159839" cy="133350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hangingPunct="1"/>
              <a:endParaRPr lang="en-US" sz="1200" dirty="0" smtClean="0">
                <a:solidFill>
                  <a:srgbClr val="0C0C0C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299502" y="-88702"/>
              <a:ext cx="2254966" cy="35718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hangingPunct="1"/>
              <a:r>
                <a:rPr lang="en-GB" sz="1400" dirty="0" smtClean="0">
                  <a:solidFill>
                    <a:srgbClr val="0C0C0C"/>
                  </a:solidFill>
                </a:rPr>
                <a:t>Wait for all Threads (Barrier)</a:t>
              </a:r>
              <a:endParaRPr lang="en-US" sz="1400" dirty="0" smtClean="0">
                <a:solidFill>
                  <a:srgbClr val="0C0C0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672812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100"/>
          <p:cNvSpPr>
            <a:spLocks noGrp="1"/>
          </p:cNvSpPr>
          <p:nvPr>
            <p:ph type="title"/>
          </p:nvPr>
        </p:nvSpPr>
        <p:spPr>
          <a:xfrm>
            <a:off x="457199" y="168561"/>
            <a:ext cx="7237401" cy="866265"/>
          </a:xfrm>
        </p:spPr>
        <p:txBody>
          <a:bodyPr>
            <a:normAutofit/>
          </a:bodyPr>
          <a:lstStyle/>
          <a:p>
            <a:pPr algn="l"/>
            <a:r>
              <a:rPr lang="en-GB" sz="3600" dirty="0" err="1" smtClean="0"/>
              <a:t>OpenMP</a:t>
            </a:r>
            <a:r>
              <a:rPr lang="en-GB" sz="3600" dirty="0" smtClean="0"/>
              <a:t> program example 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457199" y="942015"/>
            <a:ext cx="3774643" cy="45954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lIns="180000" tIns="180000" rIns="180000" bIns="180000" rtlCol="0">
            <a:spAutoFit/>
          </a:bodyPr>
          <a:lstStyle/>
          <a:p>
            <a:pPr eaLnBrk="1" hangingPunct="1"/>
            <a:r>
              <a:rPr lang="en-GB" sz="11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w = 0.0;</a:t>
            </a:r>
          </a:p>
          <a:p>
            <a:pPr eaLnBrk="1" hangingPunct="1"/>
            <a:endParaRPr lang="en-GB" sz="1100" dirty="0" smtClean="0">
              <a:solidFill>
                <a:srgbClr val="0C0C0C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/>
            <a:r>
              <a:rPr lang="en-GB" sz="11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#</a:t>
            </a:r>
            <a:r>
              <a:rPr lang="en-GB" sz="1100" dirty="0" err="1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pragma</a:t>
            </a:r>
            <a:r>
              <a:rPr lang="en-GB" sz="11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GB" sz="1100" dirty="0" err="1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omp</a:t>
            </a:r>
            <a:r>
              <a:rPr lang="en-GB" sz="11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parallel shared (</a:t>
            </a:r>
            <a:r>
              <a:rPr lang="en-GB" sz="1100" dirty="0" err="1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n,w,x,y</a:t>
            </a:r>
            <a:r>
              <a:rPr lang="en-GB" sz="11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) \</a:t>
            </a:r>
          </a:p>
          <a:p>
            <a:pPr eaLnBrk="1" hangingPunct="1"/>
            <a:r>
              <a:rPr lang="en-GB" sz="11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               private(</a:t>
            </a:r>
            <a:r>
              <a:rPr lang="en-GB" sz="1100" dirty="0" err="1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i,z</a:t>
            </a:r>
            <a:r>
              <a:rPr lang="en-GB" sz="11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 eaLnBrk="1" hangingPunct="1"/>
            <a:r>
              <a:rPr lang="en-GB" sz="11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GB" sz="11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  z = 0.0;</a:t>
            </a:r>
          </a:p>
          <a:p>
            <a:pPr eaLnBrk="1" hangingPunct="1"/>
            <a:endParaRPr lang="en-GB" sz="1100" dirty="0" smtClean="0">
              <a:solidFill>
                <a:srgbClr val="0C0C0C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/>
            <a:r>
              <a:rPr lang="en-GB" sz="11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  #pragma </a:t>
            </a:r>
            <a:r>
              <a:rPr lang="en-GB" sz="1100" dirty="0" err="1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omp</a:t>
            </a:r>
            <a:r>
              <a:rPr lang="en-GB" sz="11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for</a:t>
            </a:r>
          </a:p>
          <a:p>
            <a:pPr eaLnBrk="1" hangingPunct="1"/>
            <a:r>
              <a:rPr lang="en-GB" sz="11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  for (</a:t>
            </a:r>
            <a:r>
              <a:rPr lang="en-GB" sz="1100" dirty="0" err="1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GB" sz="11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=0; </a:t>
            </a:r>
            <a:r>
              <a:rPr lang="en-GB" sz="1100" dirty="0" err="1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GB" sz="11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&lt;n; </a:t>
            </a:r>
            <a:r>
              <a:rPr lang="en-GB" sz="1100" dirty="0" err="1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GB" sz="11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++) {</a:t>
            </a:r>
          </a:p>
          <a:p>
            <a:pPr eaLnBrk="1" hangingPunct="1"/>
            <a:r>
              <a:rPr lang="en-GB" sz="11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z = z + x[</a:t>
            </a:r>
            <a:r>
              <a:rPr lang="en-GB" sz="1100" dirty="0" err="1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GB" sz="11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]*y[</a:t>
            </a:r>
            <a:r>
              <a:rPr lang="en-GB" sz="1100" dirty="0" err="1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GB" sz="11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];</a:t>
            </a:r>
          </a:p>
          <a:p>
            <a:pPr eaLnBrk="1" hangingPunct="1"/>
            <a:r>
              <a:rPr lang="en-GB" sz="11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  }</a:t>
            </a:r>
          </a:p>
          <a:p>
            <a:pPr eaLnBrk="1" hangingPunct="1"/>
            <a:endParaRPr lang="en-GB" sz="1100" dirty="0" smtClean="0">
              <a:solidFill>
                <a:srgbClr val="0C0C0C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/>
            <a:r>
              <a:rPr lang="en-GB" sz="11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  #</a:t>
            </a:r>
            <a:r>
              <a:rPr lang="en-GB" sz="1100" dirty="0" err="1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pragma</a:t>
            </a:r>
            <a:r>
              <a:rPr lang="en-GB" sz="11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GB" sz="1100" dirty="0" err="1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omp</a:t>
            </a:r>
            <a:r>
              <a:rPr lang="en-GB" sz="11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critical</a:t>
            </a:r>
          </a:p>
          <a:p>
            <a:pPr eaLnBrk="1" hangingPunct="1"/>
            <a:r>
              <a:rPr lang="en-GB" sz="11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  {</a:t>
            </a:r>
          </a:p>
          <a:p>
            <a:pPr eaLnBrk="1" hangingPunct="1"/>
            <a:r>
              <a:rPr lang="en-GB" sz="11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w = </a:t>
            </a:r>
            <a:r>
              <a:rPr lang="en-GB" sz="1100" dirty="0" err="1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w</a:t>
            </a:r>
            <a:r>
              <a:rPr lang="en-GB" sz="11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+ z;</a:t>
            </a:r>
          </a:p>
          <a:p>
            <a:pPr eaLnBrk="1" hangingPunct="1"/>
            <a:r>
              <a:rPr lang="en-GB" sz="11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  }</a:t>
            </a:r>
          </a:p>
          <a:p>
            <a:pPr eaLnBrk="1" hangingPunct="1"/>
            <a:endParaRPr lang="en-GB" sz="1100" dirty="0" smtClean="0">
              <a:solidFill>
                <a:srgbClr val="0C0C0C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/>
            <a:r>
              <a:rPr lang="en-GB" sz="11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  #</a:t>
            </a:r>
            <a:r>
              <a:rPr lang="en-GB" sz="1100" dirty="0" err="1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pragma</a:t>
            </a:r>
            <a:r>
              <a:rPr lang="en-GB" sz="11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GB" sz="1100" dirty="0" err="1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omp</a:t>
            </a:r>
            <a:r>
              <a:rPr lang="en-GB" sz="11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barrier</a:t>
            </a:r>
          </a:p>
          <a:p>
            <a:pPr eaLnBrk="1" hangingPunct="1"/>
            <a:endParaRPr lang="en-GB" sz="1100" dirty="0" smtClean="0">
              <a:solidFill>
                <a:srgbClr val="0C0C0C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/>
            <a:endParaRPr lang="en-GB" sz="1100" dirty="0" smtClean="0">
              <a:solidFill>
                <a:srgbClr val="0C0C0C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/>
            <a:r>
              <a:rPr lang="en-GB" sz="11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  #pragma </a:t>
            </a:r>
            <a:r>
              <a:rPr lang="en-GB" sz="1100" dirty="0" err="1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omp</a:t>
            </a:r>
            <a:r>
              <a:rPr lang="en-GB" sz="11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for</a:t>
            </a:r>
          </a:p>
          <a:p>
            <a:pPr eaLnBrk="1" hangingPunct="1"/>
            <a:r>
              <a:rPr lang="en-GB" sz="11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  for (</a:t>
            </a:r>
            <a:r>
              <a:rPr lang="en-GB" sz="1100" dirty="0" err="1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GB" sz="11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=0; </a:t>
            </a:r>
            <a:r>
              <a:rPr lang="en-GB" sz="1100" dirty="0" err="1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GB" sz="11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&lt;n; </a:t>
            </a:r>
            <a:r>
              <a:rPr lang="en-GB" sz="1100" dirty="0" err="1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GB" sz="11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++) {</a:t>
            </a:r>
          </a:p>
          <a:p>
            <a:pPr eaLnBrk="1" hangingPunct="1"/>
            <a:r>
              <a:rPr lang="en-GB" sz="11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y[</a:t>
            </a:r>
            <a:r>
              <a:rPr lang="en-GB" sz="1100" dirty="0" err="1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GB" sz="1100" dirty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]</a:t>
            </a:r>
            <a:r>
              <a:rPr lang="en-GB" sz="11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= y[</a:t>
            </a:r>
            <a:r>
              <a:rPr lang="en-GB" sz="1100" dirty="0" err="1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GB" sz="1100" dirty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]</a:t>
            </a:r>
            <a:r>
              <a:rPr lang="en-GB" sz="11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– w*x[</a:t>
            </a:r>
            <a:r>
              <a:rPr lang="en-GB" sz="1100" dirty="0" err="1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GB" sz="1100" dirty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]</a:t>
            </a:r>
            <a:r>
              <a:rPr lang="en-GB" sz="11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eaLnBrk="1" hangingPunct="1"/>
            <a:r>
              <a:rPr lang="en-GB" sz="11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  }</a:t>
            </a:r>
          </a:p>
          <a:p>
            <a:pPr eaLnBrk="1" hangingPunct="1"/>
            <a:r>
              <a:rPr lang="en-GB" sz="11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sz="1100" dirty="0" smtClean="0">
              <a:solidFill>
                <a:srgbClr val="0C0C0C"/>
              </a:solidFill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cxnSp>
        <p:nvCxnSpPr>
          <p:cNvPr id="18" name="Straight Arrow Connector 17"/>
          <p:cNvCxnSpPr>
            <a:endCxn id="23" idx="0"/>
          </p:cNvCxnSpPr>
          <p:nvPr/>
        </p:nvCxnSpPr>
        <p:spPr>
          <a:xfrm rot="5400000">
            <a:off x="4869656" y="1728447"/>
            <a:ext cx="479425" cy="1588"/>
          </a:xfrm>
          <a:prstGeom prst="straightConnector1">
            <a:avLst/>
          </a:prstGeom>
          <a:ln w="50800">
            <a:solidFill>
              <a:srgbClr val="0099CC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780755" y="1968160"/>
            <a:ext cx="657225" cy="171450"/>
          </a:xfrm>
          <a:prstGeom prst="rect">
            <a:avLst/>
          </a:prstGeom>
          <a:solidFill>
            <a:srgbClr val="0099C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endParaRPr lang="en-US" sz="1200" dirty="0" smtClean="0">
              <a:solidFill>
                <a:srgbClr val="0C0C0C"/>
              </a:solidFill>
            </a:endParaRPr>
          </a:p>
        </p:txBody>
      </p:sp>
      <p:cxnSp>
        <p:nvCxnSpPr>
          <p:cNvPr id="25" name="Straight Arrow Connector 24"/>
          <p:cNvCxnSpPr>
            <a:endCxn id="38" idx="0"/>
          </p:cNvCxnSpPr>
          <p:nvPr/>
        </p:nvCxnSpPr>
        <p:spPr>
          <a:xfrm>
            <a:off x="5109368" y="1488735"/>
            <a:ext cx="1075531" cy="479426"/>
          </a:xfrm>
          <a:prstGeom prst="straightConnector1">
            <a:avLst/>
          </a:prstGeom>
          <a:ln w="508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781551" y="4082711"/>
            <a:ext cx="1732357" cy="131762"/>
          </a:xfrm>
          <a:prstGeom prst="rect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endParaRPr lang="en-US" sz="1200" dirty="0" smtClean="0">
              <a:solidFill>
                <a:srgbClr val="0C0C0C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rot="16200000" flipH="1">
            <a:off x="4846291" y="5941223"/>
            <a:ext cx="524567" cy="1588"/>
          </a:xfrm>
          <a:prstGeom prst="straightConnector1">
            <a:avLst/>
          </a:prstGeom>
          <a:ln w="50800">
            <a:solidFill>
              <a:srgbClr val="0099CC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856286" y="1968161"/>
            <a:ext cx="657225" cy="171450"/>
          </a:xfrm>
          <a:prstGeom prst="rect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endParaRPr lang="en-US" sz="1200" dirty="0" smtClean="0">
              <a:solidFill>
                <a:srgbClr val="0C0C0C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743700" y="859394"/>
            <a:ext cx="950901" cy="4483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t" anchorCtr="0">
            <a:noAutofit/>
          </a:bodyPr>
          <a:lstStyle/>
          <a:p>
            <a:pPr eaLnBrk="1" hangingPunct="1"/>
            <a:r>
              <a:rPr lang="en-GB" sz="1200" dirty="0" smtClean="0">
                <a:solidFill>
                  <a:prstClr val="white">
                    <a:lumMod val="50000"/>
                  </a:prstClr>
                </a:solidFill>
                <a:latin typeface="Arial" charset="0"/>
                <a:ea typeface="+mn-ea"/>
              </a:rPr>
              <a:t>Serial code</a:t>
            </a:r>
            <a:endParaRPr lang="en-US" sz="1200" dirty="0">
              <a:solidFill>
                <a:prstClr val="white">
                  <a:lumMod val="50000"/>
                </a:prstClr>
              </a:solidFill>
              <a:latin typeface="Arial" charset="0"/>
              <a:ea typeface="+mn-ea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rot="5400000">
            <a:off x="4793506" y="1174462"/>
            <a:ext cx="630137" cy="1588"/>
          </a:xfrm>
          <a:prstGeom prst="straightConnector1">
            <a:avLst/>
          </a:prstGeom>
          <a:ln w="50800">
            <a:solidFill>
              <a:srgbClr val="0099CC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743700" y="1452921"/>
            <a:ext cx="1207382" cy="4233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t" anchorCtr="0">
            <a:noAutofit/>
          </a:bodyPr>
          <a:lstStyle/>
          <a:p>
            <a:pPr eaLnBrk="1" hangingPunct="1"/>
            <a:r>
              <a:rPr lang="en-GB" sz="1200" dirty="0" smtClean="0">
                <a:solidFill>
                  <a:prstClr val="white">
                    <a:lumMod val="50000"/>
                  </a:prstClr>
                </a:solidFill>
                <a:latin typeface="Arial" charset="0"/>
                <a:ea typeface="+mn-ea"/>
              </a:rPr>
              <a:t>Spawn threads</a:t>
            </a:r>
            <a:endParaRPr lang="en-US" sz="1200" dirty="0">
              <a:solidFill>
                <a:prstClr val="white">
                  <a:lumMod val="50000"/>
                </a:prstClr>
              </a:solidFill>
              <a:latin typeface="Arial" charset="0"/>
              <a:ea typeface="+mn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743700" y="1876283"/>
            <a:ext cx="96051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t" anchorCtr="0">
            <a:noAutofit/>
          </a:bodyPr>
          <a:lstStyle/>
          <a:p>
            <a:pPr eaLnBrk="1" hangingPunct="1"/>
            <a:r>
              <a:rPr lang="en-GB" sz="1200" dirty="0" smtClean="0">
                <a:solidFill>
                  <a:prstClr val="white">
                    <a:lumMod val="50000"/>
                  </a:prstClr>
                </a:solidFill>
                <a:latin typeface="Arial" charset="0"/>
                <a:ea typeface="+mn-ea"/>
              </a:rPr>
              <a:t>Same code</a:t>
            </a:r>
            <a:endParaRPr lang="en-US" sz="1200" dirty="0">
              <a:solidFill>
                <a:prstClr val="white">
                  <a:lumMod val="50000"/>
                </a:prstClr>
              </a:solidFill>
              <a:latin typeface="Arial" charset="0"/>
              <a:ea typeface="+mn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743700" y="2231686"/>
            <a:ext cx="1685925" cy="871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 anchorCtr="0">
            <a:noAutofit/>
          </a:bodyPr>
          <a:lstStyle/>
          <a:p>
            <a:pPr eaLnBrk="1" hangingPunct="1"/>
            <a:r>
              <a:rPr lang="en-GB" sz="1200" dirty="0" smtClean="0">
                <a:solidFill>
                  <a:prstClr val="white">
                    <a:lumMod val="50000"/>
                  </a:prstClr>
                </a:solidFill>
                <a:latin typeface="Arial" charset="0"/>
                <a:ea typeface="+mn-ea"/>
              </a:rPr>
              <a:t>Do loop</a:t>
            </a:r>
          </a:p>
          <a:p>
            <a:pPr eaLnBrk="1" hangingPunct="1"/>
            <a:r>
              <a:rPr lang="en-GB" sz="1200" dirty="0" smtClean="0">
                <a:solidFill>
                  <a:prstClr val="white">
                    <a:lumMod val="50000"/>
                  </a:prstClr>
                </a:solidFill>
                <a:latin typeface="Arial" charset="0"/>
                <a:ea typeface="+mn-ea"/>
              </a:rPr>
              <a:t>Each thread execute</a:t>
            </a:r>
          </a:p>
          <a:p>
            <a:pPr eaLnBrk="1" hangingPunct="1"/>
            <a:r>
              <a:rPr lang="en-GB" sz="1200" dirty="0" smtClean="0">
                <a:solidFill>
                  <a:prstClr val="white">
                    <a:lumMod val="50000"/>
                  </a:prstClr>
                </a:solidFill>
                <a:latin typeface="Arial" charset="0"/>
                <a:ea typeface="+mn-ea"/>
              </a:rPr>
              <a:t>a different set of loop iterations</a:t>
            </a:r>
            <a:endParaRPr lang="en-US" sz="1200" dirty="0">
              <a:solidFill>
                <a:prstClr val="white">
                  <a:lumMod val="50000"/>
                </a:prstClr>
              </a:solidFill>
              <a:latin typeface="Arial" charset="0"/>
              <a:ea typeface="+mn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743700" y="3224271"/>
            <a:ext cx="1685925" cy="605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 anchorCtr="0">
            <a:noAutofit/>
          </a:bodyPr>
          <a:lstStyle/>
          <a:p>
            <a:pPr eaLnBrk="1" hangingPunct="1"/>
            <a:r>
              <a:rPr lang="en-GB" sz="1200" dirty="0" smtClean="0">
                <a:solidFill>
                  <a:prstClr val="white">
                    <a:lumMod val="50000"/>
                  </a:prstClr>
                </a:solidFill>
                <a:latin typeface="Arial" charset="0"/>
                <a:ea typeface="+mn-ea"/>
              </a:rPr>
              <a:t>Only one thread at a time can execute this</a:t>
            </a:r>
            <a:endParaRPr lang="en-US" sz="1200" dirty="0">
              <a:solidFill>
                <a:prstClr val="white">
                  <a:lumMod val="50000"/>
                </a:prstClr>
              </a:solidFill>
              <a:latin typeface="Arial" charset="0"/>
              <a:ea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753317" y="3952190"/>
            <a:ext cx="1828707" cy="4483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t" anchorCtr="0">
            <a:noAutofit/>
          </a:bodyPr>
          <a:lstStyle/>
          <a:p>
            <a:pPr eaLnBrk="1" hangingPunct="1"/>
            <a:r>
              <a:rPr lang="en-GB" sz="1200" dirty="0" smtClean="0">
                <a:solidFill>
                  <a:prstClr val="white">
                    <a:lumMod val="50000"/>
                  </a:prstClr>
                </a:solidFill>
                <a:latin typeface="Arial" charset="0"/>
                <a:ea typeface="+mn-ea"/>
              </a:rPr>
              <a:t>Barrier</a:t>
            </a:r>
          </a:p>
          <a:p>
            <a:pPr eaLnBrk="1" hangingPunct="1"/>
            <a:r>
              <a:rPr lang="en-GB" sz="1200" dirty="0" smtClean="0">
                <a:solidFill>
                  <a:prstClr val="white">
                    <a:lumMod val="50000"/>
                  </a:prstClr>
                </a:solidFill>
                <a:latin typeface="Arial" charset="0"/>
                <a:ea typeface="+mn-ea"/>
              </a:rPr>
              <a:t>All threads synchronise</a:t>
            </a:r>
            <a:endParaRPr lang="en-US" sz="1200" dirty="0">
              <a:solidFill>
                <a:prstClr val="white">
                  <a:lumMod val="50000"/>
                </a:prstClr>
              </a:solidFill>
              <a:latin typeface="Arial" charset="0"/>
              <a:ea typeface="+mn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753317" y="4479587"/>
            <a:ext cx="1685925" cy="8334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 anchorCtr="0">
            <a:noAutofit/>
          </a:bodyPr>
          <a:lstStyle/>
          <a:p>
            <a:pPr eaLnBrk="1" hangingPunct="1"/>
            <a:r>
              <a:rPr lang="en-GB" sz="1200" dirty="0" smtClean="0">
                <a:solidFill>
                  <a:prstClr val="white">
                    <a:lumMod val="50000"/>
                  </a:prstClr>
                </a:solidFill>
                <a:latin typeface="Arial" charset="0"/>
                <a:ea typeface="+mn-ea"/>
              </a:rPr>
              <a:t>Do loop</a:t>
            </a:r>
          </a:p>
          <a:p>
            <a:pPr eaLnBrk="1" hangingPunct="1"/>
            <a:r>
              <a:rPr lang="en-GB" sz="1200" dirty="0" smtClean="0">
                <a:solidFill>
                  <a:prstClr val="white">
                    <a:lumMod val="50000"/>
                  </a:prstClr>
                </a:solidFill>
                <a:latin typeface="Arial" charset="0"/>
                <a:ea typeface="+mn-ea"/>
              </a:rPr>
              <a:t>Each thread execute</a:t>
            </a:r>
          </a:p>
          <a:p>
            <a:pPr eaLnBrk="1" hangingPunct="1"/>
            <a:r>
              <a:rPr lang="en-GB" sz="1200" dirty="0" smtClean="0">
                <a:solidFill>
                  <a:prstClr val="white">
                    <a:lumMod val="50000"/>
                  </a:prstClr>
                </a:solidFill>
                <a:latin typeface="Arial" charset="0"/>
                <a:ea typeface="+mn-ea"/>
              </a:rPr>
              <a:t>a different set of loop iterations</a:t>
            </a:r>
            <a:endParaRPr lang="en-US" sz="1200" dirty="0">
              <a:solidFill>
                <a:prstClr val="white">
                  <a:lumMod val="50000"/>
                </a:prstClr>
              </a:solidFill>
              <a:latin typeface="Arial" charset="0"/>
              <a:ea typeface="+mn-ea"/>
            </a:endParaRPr>
          </a:p>
        </p:txBody>
      </p:sp>
      <p:grpSp>
        <p:nvGrpSpPr>
          <p:cNvPr id="3" name="Group 96"/>
          <p:cNvGrpSpPr/>
          <p:nvPr/>
        </p:nvGrpSpPr>
        <p:grpSpPr>
          <a:xfrm>
            <a:off x="5103411" y="5287171"/>
            <a:ext cx="1079500" cy="375059"/>
            <a:chOff x="5105399" y="5313024"/>
            <a:chExt cx="1079500" cy="375059"/>
          </a:xfrm>
        </p:grpSpPr>
        <p:cxnSp>
          <p:nvCxnSpPr>
            <p:cNvPr id="44" name="Straight Arrow Connector 43"/>
            <p:cNvCxnSpPr>
              <a:stCxn id="40" idx="2"/>
            </p:cNvCxnSpPr>
            <p:nvPr/>
          </p:nvCxnSpPr>
          <p:spPr>
            <a:xfrm rot="5400000">
              <a:off x="5461794" y="4956629"/>
              <a:ext cx="366710" cy="107950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rot="5400000">
              <a:off x="4922838" y="5503935"/>
              <a:ext cx="366709" cy="1588"/>
            </a:xfrm>
            <a:prstGeom prst="straightConnector1">
              <a:avLst/>
            </a:prstGeom>
            <a:ln w="50800">
              <a:solidFill>
                <a:srgbClr val="0099CC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6753317" y="5313817"/>
            <a:ext cx="1371508" cy="365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t" anchorCtr="0">
            <a:noAutofit/>
          </a:bodyPr>
          <a:lstStyle/>
          <a:p>
            <a:pPr eaLnBrk="1" hangingPunct="1"/>
            <a:r>
              <a:rPr lang="en-GB" sz="1200" dirty="0" smtClean="0">
                <a:solidFill>
                  <a:prstClr val="white">
                    <a:lumMod val="50000"/>
                  </a:prstClr>
                </a:solidFill>
                <a:latin typeface="Arial" charset="0"/>
                <a:ea typeface="+mn-ea"/>
              </a:rPr>
              <a:t>Destroy threads</a:t>
            </a:r>
            <a:endParaRPr lang="en-US" sz="1200" dirty="0">
              <a:solidFill>
                <a:prstClr val="white">
                  <a:lumMod val="50000"/>
                </a:prstClr>
              </a:solidFill>
              <a:latin typeface="Arial" charset="0"/>
              <a:ea typeface="+mn-ea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753318" y="5841660"/>
            <a:ext cx="950901" cy="3731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t" anchorCtr="0">
            <a:noAutofit/>
          </a:bodyPr>
          <a:lstStyle/>
          <a:p>
            <a:pPr eaLnBrk="1" hangingPunct="1"/>
            <a:r>
              <a:rPr lang="en-GB" sz="1200" dirty="0" smtClean="0">
                <a:solidFill>
                  <a:prstClr val="white">
                    <a:lumMod val="50000"/>
                  </a:prstClr>
                </a:solidFill>
                <a:latin typeface="Arial" charset="0"/>
                <a:ea typeface="+mn-ea"/>
              </a:rPr>
              <a:t>Serial code</a:t>
            </a:r>
            <a:endParaRPr lang="en-US" sz="1200" dirty="0">
              <a:solidFill>
                <a:prstClr val="white">
                  <a:lumMod val="50000"/>
                </a:prstClr>
              </a:solidFill>
              <a:latin typeface="Arial" charset="0"/>
              <a:ea typeface="+mn-ea"/>
            </a:endParaRPr>
          </a:p>
        </p:txBody>
      </p:sp>
      <p:grpSp>
        <p:nvGrpSpPr>
          <p:cNvPr id="6" name="Group 84"/>
          <p:cNvGrpSpPr/>
          <p:nvPr/>
        </p:nvGrpSpPr>
        <p:grpSpPr>
          <a:xfrm>
            <a:off x="4780755" y="2132846"/>
            <a:ext cx="1732756" cy="984050"/>
            <a:chOff x="4780755" y="2472911"/>
            <a:chExt cx="1732756" cy="984050"/>
          </a:xfrm>
        </p:grpSpPr>
        <p:sp>
          <p:nvSpPr>
            <p:cNvPr id="30" name="Rectangle 29"/>
            <p:cNvSpPr/>
            <p:nvPr/>
          </p:nvSpPr>
          <p:spPr>
            <a:xfrm>
              <a:off x="4780755" y="2585423"/>
              <a:ext cx="657225" cy="871537"/>
            </a:xfrm>
            <a:prstGeom prst="rect">
              <a:avLst/>
            </a:prstGeom>
            <a:solidFill>
              <a:srgbClr val="0099C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hangingPunct="1"/>
              <a:endParaRPr lang="en-US" sz="1200" dirty="0" smtClean="0">
                <a:solidFill>
                  <a:srgbClr val="0C0C0C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856286" y="2585424"/>
              <a:ext cx="657225" cy="871537"/>
            </a:xfrm>
            <a:prstGeom prst="rect">
              <a:avLst/>
            </a:prstGeom>
            <a:solidFill>
              <a:srgbClr val="C0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hangingPunct="1"/>
              <a:endParaRPr lang="en-US" sz="1200" dirty="0" smtClean="0">
                <a:solidFill>
                  <a:srgbClr val="0C0C0C"/>
                </a:solidFill>
              </a:endParaRPr>
            </a:p>
          </p:txBody>
        </p:sp>
        <p:cxnSp>
          <p:nvCxnSpPr>
            <p:cNvPr id="68" name="Straight Arrow Connector 67"/>
            <p:cNvCxnSpPr>
              <a:stCxn id="23" idx="2"/>
              <a:endCxn id="30" idx="0"/>
            </p:cNvCxnSpPr>
            <p:nvPr/>
          </p:nvCxnSpPr>
          <p:spPr>
            <a:xfrm rot="5400000">
              <a:off x="5052716" y="2528770"/>
              <a:ext cx="113305" cy="1588"/>
            </a:xfrm>
            <a:prstGeom prst="straightConnector1">
              <a:avLst/>
            </a:prstGeom>
            <a:ln w="50800">
              <a:solidFill>
                <a:srgbClr val="0099CC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rot="5400000">
              <a:off x="6132024" y="2532550"/>
              <a:ext cx="105748" cy="158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/>
          <p:cNvSpPr/>
          <p:nvPr/>
        </p:nvSpPr>
        <p:spPr>
          <a:xfrm>
            <a:off x="4781550" y="3224271"/>
            <a:ext cx="657225" cy="302814"/>
          </a:xfrm>
          <a:prstGeom prst="rect">
            <a:avLst/>
          </a:prstGeom>
          <a:solidFill>
            <a:srgbClr val="0099C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endParaRPr lang="en-US" sz="1200" dirty="0" smtClean="0">
              <a:solidFill>
                <a:srgbClr val="0C0C0C"/>
              </a:solidFill>
            </a:endParaRPr>
          </a:p>
        </p:txBody>
      </p:sp>
      <p:grpSp>
        <p:nvGrpSpPr>
          <p:cNvPr id="7" name="Group 98"/>
          <p:cNvGrpSpPr/>
          <p:nvPr/>
        </p:nvGrpSpPr>
        <p:grpSpPr>
          <a:xfrm>
            <a:off x="5108573" y="3070460"/>
            <a:ext cx="1077120" cy="210257"/>
            <a:chOff x="5108573" y="3410525"/>
            <a:chExt cx="1077120" cy="210257"/>
          </a:xfrm>
        </p:grpSpPr>
        <p:cxnSp>
          <p:nvCxnSpPr>
            <p:cNvPr id="80" name="Straight Arrow Connector 79"/>
            <p:cNvCxnSpPr/>
            <p:nvPr/>
          </p:nvCxnSpPr>
          <p:spPr>
            <a:xfrm rot="16200000" flipH="1">
              <a:off x="5025946" y="3493152"/>
              <a:ext cx="166049" cy="795"/>
            </a:xfrm>
            <a:prstGeom prst="straightConnector1">
              <a:avLst/>
            </a:prstGeom>
            <a:ln w="50800">
              <a:solidFill>
                <a:srgbClr val="0099CC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rot="5400000">
              <a:off x="6102988" y="3538078"/>
              <a:ext cx="163821" cy="158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Straight Arrow Connector 81"/>
          <p:cNvCxnSpPr/>
          <p:nvPr/>
        </p:nvCxnSpPr>
        <p:spPr>
          <a:xfrm rot="5400000">
            <a:off x="6033492" y="3373694"/>
            <a:ext cx="302813" cy="3972"/>
          </a:xfrm>
          <a:prstGeom prst="straightConnector1">
            <a:avLst/>
          </a:prstGeom>
          <a:ln w="508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rot="5400000">
            <a:off x="4824634" y="3795595"/>
            <a:ext cx="567883" cy="6353"/>
          </a:xfrm>
          <a:prstGeom prst="straightConnector1">
            <a:avLst/>
          </a:prstGeom>
          <a:ln w="50800">
            <a:solidFill>
              <a:srgbClr val="0099CC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856286" y="3527085"/>
            <a:ext cx="657225" cy="302814"/>
          </a:xfrm>
          <a:prstGeom prst="rect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endParaRPr lang="en-US" sz="1200" dirty="0" smtClean="0">
              <a:solidFill>
                <a:srgbClr val="0C0C0C"/>
              </a:solidFill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 rot="5400000">
            <a:off x="6037464" y="3929321"/>
            <a:ext cx="302813" cy="3972"/>
          </a:xfrm>
          <a:prstGeom prst="straightConnector1">
            <a:avLst/>
          </a:prstGeom>
          <a:ln w="508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4"/>
          <p:cNvGrpSpPr/>
          <p:nvPr/>
        </p:nvGrpSpPr>
        <p:grpSpPr>
          <a:xfrm>
            <a:off x="4781550" y="4196439"/>
            <a:ext cx="1731961" cy="1116585"/>
            <a:chOff x="4781550" y="4536504"/>
            <a:chExt cx="1731961" cy="1116585"/>
          </a:xfrm>
        </p:grpSpPr>
        <p:sp>
          <p:nvSpPr>
            <p:cNvPr id="33" name="Rectangle 32"/>
            <p:cNvSpPr/>
            <p:nvPr/>
          </p:nvSpPr>
          <p:spPr>
            <a:xfrm>
              <a:off x="4781550" y="4819650"/>
              <a:ext cx="657225" cy="833438"/>
            </a:xfrm>
            <a:prstGeom prst="rect">
              <a:avLst/>
            </a:prstGeom>
            <a:solidFill>
              <a:srgbClr val="0099C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hangingPunct="1"/>
              <a:endParaRPr lang="en-US" sz="1200" dirty="0" smtClean="0">
                <a:solidFill>
                  <a:srgbClr val="0C0C0C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856286" y="4819651"/>
              <a:ext cx="657225" cy="833438"/>
            </a:xfrm>
            <a:prstGeom prst="rect">
              <a:avLst/>
            </a:prstGeom>
            <a:solidFill>
              <a:srgbClr val="C0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hangingPunct="1"/>
              <a:endParaRPr lang="en-US" sz="1200" dirty="0" smtClean="0">
                <a:solidFill>
                  <a:srgbClr val="0C0C0C"/>
                </a:solidFill>
              </a:endParaRPr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 rot="5400000">
              <a:off x="6058301" y="4687096"/>
              <a:ext cx="265112" cy="158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endCxn id="33" idx="0"/>
            </p:cNvCxnSpPr>
            <p:nvPr/>
          </p:nvCxnSpPr>
          <p:spPr>
            <a:xfrm rot="5400000">
              <a:off x="4970972" y="4675695"/>
              <a:ext cx="283146" cy="4764"/>
            </a:xfrm>
            <a:prstGeom prst="straightConnector1">
              <a:avLst/>
            </a:prstGeom>
            <a:ln w="50800">
              <a:solidFill>
                <a:srgbClr val="0099CC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Rectangle 99"/>
          <p:cNvSpPr/>
          <p:nvPr/>
        </p:nvSpPr>
        <p:spPr>
          <a:xfrm flipV="1">
            <a:off x="5854101" y="3527087"/>
            <a:ext cx="657622" cy="171449"/>
          </a:xfrm>
          <a:prstGeom prst="rect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endParaRPr lang="en-US" sz="1200" dirty="0" smtClean="0">
              <a:solidFill>
                <a:srgbClr val="0C0C0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57305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3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5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3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000"/>
                            </p:stCondLst>
                            <p:childTnLst>
                              <p:par>
                                <p:cTn id="8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0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90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000"/>
                            </p:stCondLst>
                            <p:childTnLst>
                              <p:par>
                                <p:cTn id="9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8" grpId="0" animBg="1"/>
      <p:bldP spid="48" grpId="0" animBg="1"/>
      <p:bldP spid="48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60" grpId="0" animBg="1"/>
      <p:bldP spid="60" grpId="1" animBg="1"/>
      <p:bldP spid="66" grpId="0" animBg="1"/>
      <p:bldP spid="66" grpId="1" animBg="1"/>
      <p:bldP spid="67" grpId="0" animBg="1"/>
      <p:bldP spid="100" grpId="0" animBg="1"/>
      <p:bldP spid="100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Reductions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the above example we are adding up the value of the private z's across all threads to produce a shared value in w</a:t>
            </a:r>
          </a:p>
          <a:p>
            <a:pPr lvl="1"/>
            <a:r>
              <a:rPr lang="en-GB" dirty="0"/>
              <a:t>So we are reducing many values to a single one via the + operator</a:t>
            </a:r>
          </a:p>
          <a:p>
            <a:r>
              <a:rPr lang="en-GB" dirty="0"/>
              <a:t>This is so common that reduction operations are supplied directly by </a:t>
            </a:r>
            <a:r>
              <a:rPr lang="en-GB" dirty="0" err="1"/>
              <a:t>OpenMP</a:t>
            </a:r>
            <a:endParaRPr lang="en-GB" dirty="0"/>
          </a:p>
          <a:p>
            <a:r>
              <a:rPr lang="en-GB" dirty="0" smtClean="0"/>
              <a:t>And </a:t>
            </a:r>
            <a:r>
              <a:rPr lang="en-GB" dirty="0"/>
              <a:t>if it is applicable reductions should be used rather than critical as it will be faster</a:t>
            </a:r>
          </a:p>
          <a:p>
            <a:pPr lvl="1"/>
            <a:r>
              <a:rPr lang="en-GB" dirty="0"/>
              <a:t>Critical is all purpose, reduction is the precision tool</a:t>
            </a:r>
          </a:p>
          <a:p>
            <a:r>
              <a:rPr lang="en-GB" dirty="0"/>
              <a:t>Reductions can be applied to whole parallel regions or parallel do/for work share constructs</a:t>
            </a:r>
          </a:p>
          <a:p>
            <a:pPr lvl="1"/>
            <a:r>
              <a:rPr lang="en-GB" dirty="0"/>
              <a:t>In the latter the reduction variable should be shared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338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 = 0.0;</a:t>
            </a:r>
          </a:p>
          <a:p>
            <a:pPr marL="0" indent="0">
              <a:lnSpc>
                <a:spcPct val="100000"/>
              </a:lnSpc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parallel shared 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n,w,x,y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\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private(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#pragma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for reduction(+:w)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&lt;n;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w = w + x[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]*y[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#pragma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for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&lt;n;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y[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] = y[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] – w*x[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779912" y="1528763"/>
            <a:ext cx="5328592" cy="4391025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cat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reg.c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main( void 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parallel default( none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)\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reduction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 +: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 "Number of threads used is"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"%d\n",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return EXIT_SUCCESS;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=c89 -Wall 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-pedantic –O 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fopenmp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reg.c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–lm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export OMP_NUM_THREADS=4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Number of threads used is 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export OMP_NUM_THREADS=7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Number of threads used is 7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156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Reduction Operators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C/C++ Syntax: </a:t>
            </a:r>
            <a:br>
              <a:rPr lang="en-GB" dirty="0"/>
            </a:br>
            <a:r>
              <a:rPr lang="en-GB" dirty="0"/>
              <a:t>reduction (operator : list)</a:t>
            </a:r>
          </a:p>
          <a:p>
            <a:r>
              <a:rPr lang="en-GB" dirty="0"/>
              <a:t>Where </a:t>
            </a:r>
          </a:p>
          <a:p>
            <a:pPr lvl="1"/>
            <a:r>
              <a:rPr lang="en-GB" dirty="0"/>
              <a:t>operator is one of: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+  *  -  &amp;  ^ |  &amp;&amp; || </a:t>
            </a:r>
          </a:p>
          <a:p>
            <a:pPr lvl="1"/>
            <a:r>
              <a:rPr lang="en-GB" dirty="0"/>
              <a:t>In </a:t>
            </a:r>
            <a:r>
              <a:rPr lang="en-GB" dirty="0" err="1"/>
              <a:t>OpenMP</a:t>
            </a:r>
            <a:r>
              <a:rPr lang="en-GB" dirty="0"/>
              <a:t> 3.1 and later the following are also allowed: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min max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397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</a:t>
            </a:r>
            <a:r>
              <a:rPr lang="en-GB" dirty="0" err="1"/>
              <a:t>OpenMP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There is much more in </a:t>
            </a:r>
            <a:r>
              <a:rPr lang="en-GB" dirty="0" err="1" smtClean="0"/>
              <a:t>OpenMP</a:t>
            </a:r>
            <a:endParaRPr lang="en-GB" dirty="0" smtClean="0"/>
          </a:p>
          <a:p>
            <a:pPr lvl="1"/>
            <a:r>
              <a:rPr lang="en-GB" dirty="0"/>
              <a:t>More run time library routines</a:t>
            </a:r>
          </a:p>
          <a:p>
            <a:pPr lvl="2"/>
            <a:r>
              <a:rPr lang="en-GB" dirty="0"/>
              <a:t>Inquiry, timers, locks …</a:t>
            </a:r>
          </a:p>
          <a:p>
            <a:pPr lvl="1"/>
            <a:r>
              <a:rPr lang="en-GB" dirty="0"/>
              <a:t>More work share directives</a:t>
            </a:r>
          </a:p>
          <a:p>
            <a:pPr lvl="2"/>
            <a:r>
              <a:rPr lang="en-GB" dirty="0"/>
              <a:t>Sections, work share, task …</a:t>
            </a:r>
          </a:p>
          <a:p>
            <a:pPr lvl="1"/>
            <a:r>
              <a:rPr lang="en-GB" dirty="0"/>
              <a:t>More synchronisation directives</a:t>
            </a:r>
          </a:p>
          <a:p>
            <a:pPr lvl="2"/>
            <a:r>
              <a:rPr lang="en-GB" dirty="0"/>
              <a:t>atomic, flush …</a:t>
            </a:r>
          </a:p>
          <a:p>
            <a:pPr lvl="1"/>
            <a:r>
              <a:rPr lang="en-GB" dirty="0"/>
              <a:t>More environment variables than you can </a:t>
            </a:r>
            <a:r>
              <a:rPr lang="en-GB" dirty="0" smtClean="0"/>
              <a:t>imagine</a:t>
            </a:r>
          </a:p>
          <a:p>
            <a:pPr lvl="1"/>
            <a:endParaRPr lang="en-GB" dirty="0"/>
          </a:p>
          <a:p>
            <a:r>
              <a:rPr lang="en-GB" dirty="0" smtClean="0"/>
              <a:t>We have only scratched the surface here</a:t>
            </a:r>
          </a:p>
          <a:p>
            <a:pPr lvl="1"/>
            <a:r>
              <a:rPr lang="en-GB" dirty="0" smtClean="0"/>
              <a:t>ARC courses</a:t>
            </a:r>
          </a:p>
          <a:p>
            <a:pPr lvl="1"/>
            <a:r>
              <a:rPr lang="en-GB" dirty="0" smtClean="0"/>
              <a:t>ARCHER Courses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448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OpenMP</a:t>
            </a:r>
            <a:r>
              <a:rPr lang="en-GB" dirty="0"/>
              <a:t>: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3" y="1528763"/>
            <a:ext cx="7483475" cy="1756221"/>
          </a:xfrm>
        </p:spPr>
        <p:txBody>
          <a:bodyPr/>
          <a:lstStyle/>
          <a:p>
            <a:r>
              <a:rPr lang="en-GB" dirty="0"/>
              <a:t>thread creation / destruction can be expensive, so threads should be re-used</a:t>
            </a:r>
          </a:p>
          <a:p>
            <a:pPr lvl="1"/>
            <a:r>
              <a:rPr lang="en-GB" dirty="0"/>
              <a:t>maximise parallel loops (large loops has more opportunities for reuse of cached data)</a:t>
            </a:r>
          </a:p>
          <a:p>
            <a:pPr lvl="1"/>
            <a:r>
              <a:rPr lang="en-GB" dirty="0"/>
              <a:t>avoid parallel regions in inner loops (aim for the coarsest data parallelism)</a:t>
            </a:r>
          </a:p>
          <a:p>
            <a:pPr lvl="1"/>
            <a:r>
              <a:rPr lang="en-GB" dirty="0"/>
              <a:t>minimise the number of times parallel regions are entered/exited</a:t>
            </a:r>
          </a:p>
          <a:p>
            <a:pPr lvl="1"/>
            <a:r>
              <a:rPr lang="en-GB" dirty="0"/>
              <a:t>example: parallel inner loop moved to parallel outer region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3573016"/>
            <a:ext cx="42578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initial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(n=0;n&lt;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NN;n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#pragma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parallel private(m)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#pragma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for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for (m=0;m&lt;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MM;m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99992" y="3573016"/>
            <a:ext cx="4381328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improved</a:t>
            </a:r>
          </a:p>
          <a:p>
            <a:r>
              <a:rPr lang="nb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#pragma omp parallel private (n,m)</a:t>
            </a:r>
          </a:p>
          <a:p>
            <a:r>
              <a:rPr lang="nb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(n=0;n&lt;NN;n++)</a:t>
            </a:r>
          </a:p>
          <a:p>
            <a:r>
              <a:rPr lang="nb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# pragma omp for</a:t>
            </a:r>
          </a:p>
          <a:p>
            <a:r>
              <a:rPr lang="nb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for (m=0;m&lt;MM;m++)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497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Parallelism – How to do we split up the work?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600" b="1" dirty="0"/>
              <a:t>Scenario</a:t>
            </a:r>
            <a:r>
              <a:rPr lang="en-GB" sz="1600" dirty="0"/>
              <a:t>: the serial application developed by a researcher takes too long </a:t>
            </a:r>
            <a:r>
              <a:rPr lang="en-GB" sz="1600" dirty="0" smtClean="0"/>
              <a:t>to </a:t>
            </a:r>
            <a:r>
              <a:rPr lang="en-GB" sz="1600" dirty="0"/>
              <a:t>run on a desktop!  Parallel processing can shorten the run-time </a:t>
            </a:r>
            <a:r>
              <a:rPr lang="en-GB" sz="1600" dirty="0" smtClean="0"/>
              <a:t>if </a:t>
            </a:r>
            <a:r>
              <a:rPr lang="en-GB" sz="1600" dirty="0"/>
              <a:t>the application is re-programmed</a:t>
            </a:r>
          </a:p>
          <a:p>
            <a:r>
              <a:rPr lang="en-GB" sz="1600" dirty="0"/>
              <a:t>to expose parallelism in the workload (in algorithms and data) and</a:t>
            </a:r>
          </a:p>
          <a:p>
            <a:r>
              <a:rPr lang="en-GB" sz="1600" dirty="0"/>
              <a:t>to assign the parallel portions of the workload to different workers (processors</a:t>
            </a:r>
            <a:r>
              <a:rPr lang="en-GB" sz="1600" dirty="0" smtClean="0"/>
              <a:t>)</a:t>
            </a:r>
          </a:p>
          <a:p>
            <a:endParaRPr lang="en-GB" sz="1600" dirty="0"/>
          </a:p>
          <a:p>
            <a:pPr marL="0" indent="0">
              <a:buNone/>
            </a:pPr>
            <a:r>
              <a:rPr lang="en-GB" sz="1600" b="1" dirty="0"/>
              <a:t>Analogy</a:t>
            </a:r>
            <a:r>
              <a:rPr lang="en-GB" sz="1600" dirty="0"/>
              <a:t>: shorten the time it takes to build an entire row of houses by:</a:t>
            </a:r>
          </a:p>
          <a:p>
            <a:r>
              <a:rPr lang="en-GB" sz="1600" dirty="0"/>
              <a:t>dividing the work into parts that can be carried out in parallel and</a:t>
            </a:r>
          </a:p>
          <a:p>
            <a:r>
              <a:rPr lang="en-GB" sz="1600" dirty="0"/>
              <a:t>scheduling different (teams of) workers to work on these parts concurrently.</a:t>
            </a:r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sz="1600" b="1" dirty="0"/>
              <a:t>Perfect (linear) scaling</a:t>
            </a:r>
            <a:r>
              <a:rPr lang="en-GB" sz="1600" dirty="0"/>
              <a:t> is the holy grail:</a:t>
            </a:r>
          </a:p>
          <a:p>
            <a:r>
              <a:rPr lang="en-GB" sz="1600" dirty="0"/>
              <a:t>execution time is inversely proportional with the number of processors</a:t>
            </a:r>
          </a:p>
          <a:p>
            <a:r>
              <a:rPr lang="en-GB" sz="1600" dirty="0"/>
              <a:t>by analogy: halve the building time by employing double the number of workers</a:t>
            </a:r>
          </a:p>
          <a:p>
            <a:r>
              <a:rPr lang="en-GB" sz="1600" dirty="0"/>
              <a:t>in practice, scaling is not linear but can be close enough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316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OpenMP</a:t>
            </a:r>
            <a:r>
              <a:rPr lang="en-GB" dirty="0"/>
              <a:t>: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 not overuse synchronisation and explicit </a:t>
            </a:r>
            <a:r>
              <a:rPr lang="en-GB" dirty="0" smtClean="0"/>
              <a:t>barriers</a:t>
            </a:r>
          </a:p>
          <a:p>
            <a:pPr lvl="1"/>
            <a:r>
              <a:rPr lang="en-GB" dirty="0" smtClean="0"/>
              <a:t>Remember every workshare construct by default has an implicit barrier on exit – this is normally enough</a:t>
            </a:r>
            <a:endParaRPr lang="en-GB" dirty="0"/>
          </a:p>
          <a:p>
            <a:r>
              <a:rPr lang="en-GB" dirty="0"/>
              <a:t>Scope all your variables and use default(none)</a:t>
            </a:r>
          </a:p>
          <a:p>
            <a:r>
              <a:rPr lang="en-GB" dirty="0"/>
              <a:t>Think carefully about potential race conditions</a:t>
            </a:r>
          </a:p>
          <a:p>
            <a:pPr lvl="1"/>
            <a:r>
              <a:rPr lang="en-GB" dirty="0"/>
              <a:t>Remember – a shared variable on the left hand side of an = should start alarm bells ringing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879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– The 1D Heat Equation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The </a:t>
                </a:r>
                <a:r>
                  <a:rPr lang="en-GB" b="1" dirty="0"/>
                  <a:t>physics</a:t>
                </a:r>
                <a:r>
                  <a:rPr lang="en-GB" dirty="0"/>
                  <a:t>: find the time-varying distribution of temperature along a rod, starting from an initial distribution, given the fixed temperature at the </a:t>
                </a:r>
                <a:r>
                  <a:rPr lang="en-GB" dirty="0" smtClean="0"/>
                  <a:t>ends</a:t>
                </a:r>
              </a:p>
              <a:p>
                <a:endParaRPr lang="en-GB" dirty="0" smtClean="0"/>
              </a:p>
              <a:p>
                <a:r>
                  <a:rPr lang="en-GB" dirty="0"/>
                  <a:t>T</a:t>
                </a:r>
                <a:r>
                  <a:rPr lang="en-GB" dirty="0" smtClean="0"/>
                  <a:t>he </a:t>
                </a:r>
                <a:r>
                  <a:rPr lang="en-GB" b="1" dirty="0"/>
                  <a:t>maths</a:t>
                </a:r>
                <a:r>
                  <a:rPr lang="en-GB" dirty="0"/>
                  <a:t> (an initial value problem): find u(</a:t>
                </a:r>
                <a:r>
                  <a:rPr lang="en-GB" dirty="0" err="1"/>
                  <a:t>x,t</a:t>
                </a:r>
                <a:r>
                  <a:rPr lang="en-GB" dirty="0"/>
                  <a:t>) on the interval [0, 1] given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GB" sz="1400" i="1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fPr>
                      <m:num>
                        <m:r>
                          <a:rPr lang="en-GB" sz="1400" i="1">
                            <a:latin typeface="Cambria Math"/>
                            <a:cs typeface="Courier New" pitchFamily="49" charset="0"/>
                          </a:rPr>
                          <m:t>𝑑𝑢</m:t>
                        </m:r>
                      </m:num>
                      <m:den>
                        <m:r>
                          <a:rPr lang="en-GB" sz="1400" i="1">
                            <a:latin typeface="Cambria Math"/>
                            <a:cs typeface="Courier New" pitchFamily="49" charset="0"/>
                          </a:rPr>
                          <m:t>𝑑𝑡</m:t>
                        </m:r>
                      </m:den>
                    </m:f>
                    <m:r>
                      <a:rPr lang="en-GB" sz="1400" i="1">
                        <a:latin typeface="Cambria Math"/>
                        <a:cs typeface="Courier New" pitchFamily="49" charset="0"/>
                      </a:rPr>
                      <m:t>=</m:t>
                    </m:r>
                    <m:f>
                      <m:fPr>
                        <m:ctrlPr>
                          <a:rPr lang="en-GB" sz="1400" i="1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sz="1400" i="1">
                                <a:latin typeface="Cambria Math" panose="02040503050406030204" pitchFamily="18" charset="0"/>
                                <a:cs typeface="Courier New" pitchFamily="49" charset="0"/>
                              </a:rPr>
                            </m:ctrlPr>
                          </m:sSupPr>
                          <m:e>
                            <m:r>
                              <a:rPr lang="en-GB" sz="1400" i="1">
                                <a:latin typeface="Cambria Math"/>
                                <a:ea typeface="Cambria Math"/>
                                <a:cs typeface="Courier New" pitchFamily="49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1400" i="1">
                                <a:latin typeface="Cambria Math"/>
                                <a:cs typeface="Courier New" pitchFamily="49" charset="0"/>
                              </a:rPr>
                              <m:t>2</m:t>
                            </m:r>
                          </m:sup>
                        </m:sSup>
                        <m:r>
                          <a:rPr lang="en-GB" sz="1400" i="1">
                            <a:latin typeface="Cambria Math"/>
                            <a:cs typeface="Courier New" pitchFamily="49" charset="0"/>
                          </a:rPr>
                          <m:t>𝑢</m:t>
                        </m:r>
                      </m:num>
                      <m:den>
                        <m:sSup>
                          <m:sSupPr>
                            <m:ctrlPr>
                              <a:rPr lang="en-GB" sz="1400" i="1">
                                <a:latin typeface="Cambria Math" panose="02040503050406030204" pitchFamily="18" charset="0"/>
                                <a:cs typeface="Courier New" pitchFamily="49" charset="0"/>
                              </a:rPr>
                            </m:ctrlPr>
                          </m:sSupPr>
                          <m:e>
                            <m:r>
                              <a:rPr lang="en-GB" sz="1400" i="1">
                                <a:latin typeface="Cambria Math"/>
                                <a:ea typeface="Cambria Math"/>
                                <a:cs typeface="Courier New" pitchFamily="49" charset="0"/>
                              </a:rPr>
                              <m:t>𝜕</m:t>
                            </m:r>
                            <m:r>
                              <a:rPr lang="en-GB" sz="1400" i="1">
                                <a:latin typeface="Cambria Math"/>
                                <a:ea typeface="Cambria Math"/>
                                <a:cs typeface="Courier New" pitchFamily="49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1400" i="1">
                                <a:latin typeface="Cambria Math"/>
                                <a:cs typeface="Courier New" pitchFamily="49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GB" sz="1400" dirty="0">
                  <a:cs typeface="Courier New" pitchFamily="49" charset="0"/>
                </a:endParaRPr>
              </a:p>
              <a:p>
                <a:pPr lvl="1"/>
                <a:r>
                  <a:rPr lang="en-GB" sz="1400" dirty="0">
                    <a:cs typeface="Courier New" pitchFamily="49" charset="0"/>
                  </a:rPr>
                  <a:t>u(0, t) = u(1, t) = 0 and u(0, x) = u</a:t>
                </a:r>
                <a:r>
                  <a:rPr lang="en-GB" sz="1400" baseline="-25000" dirty="0">
                    <a:cs typeface="Courier New" pitchFamily="49" charset="0"/>
                  </a:rPr>
                  <a:t>0</a:t>
                </a:r>
                <a:r>
                  <a:rPr lang="en-GB" sz="1400" dirty="0">
                    <a:cs typeface="Courier New" pitchFamily="49" charset="0"/>
                  </a:rPr>
                  <a:t>(x</a:t>
                </a:r>
                <a:r>
                  <a:rPr lang="en-GB" sz="1400" dirty="0" smtClean="0">
                    <a:cs typeface="Courier New" pitchFamily="49" charset="0"/>
                  </a:rPr>
                  <a:t>).</a:t>
                </a:r>
              </a:p>
              <a:p>
                <a:endParaRPr lang="en-GB" dirty="0" smtClean="0">
                  <a:cs typeface="Courier New" pitchFamily="49" charset="0"/>
                </a:endParaRPr>
              </a:p>
              <a:p>
                <a:r>
                  <a:rPr lang="en-GB" dirty="0">
                    <a:cs typeface="Courier New" pitchFamily="49" charset="0"/>
                  </a:rPr>
                  <a:t>T</a:t>
                </a:r>
                <a:r>
                  <a:rPr lang="en-GB" dirty="0" smtClean="0">
                    <a:cs typeface="Courier New" pitchFamily="49" charset="0"/>
                  </a:rPr>
                  <a:t>he </a:t>
                </a:r>
                <a:r>
                  <a:rPr lang="en-GB" b="1" dirty="0" err="1">
                    <a:cs typeface="Courier New" pitchFamily="49" charset="0"/>
                  </a:rPr>
                  <a:t>numerics</a:t>
                </a:r>
                <a:r>
                  <a:rPr lang="en-GB" dirty="0">
                    <a:cs typeface="Courier New" pitchFamily="49" charset="0"/>
                  </a:rPr>
                  <a:t> (a finite difference scheme):</a:t>
                </a:r>
              </a:p>
              <a:p>
                <a:pPr lvl="1"/>
                <a:r>
                  <a:rPr lang="en-GB" sz="1500" dirty="0">
                    <a:cs typeface="Courier New" pitchFamily="49" charset="0"/>
                  </a:rPr>
                  <a:t>sample the interval [0, 1] at equidistant points </a:t>
                </a:r>
                <a:r>
                  <a:rPr lang="en-GB" sz="1500" dirty="0" err="1">
                    <a:cs typeface="Courier New" pitchFamily="49" charset="0"/>
                  </a:rPr>
                  <a:t>x</a:t>
                </a:r>
                <a:r>
                  <a:rPr lang="en-GB" sz="1500" baseline="-25000" dirty="0" err="1">
                    <a:cs typeface="Courier New" pitchFamily="49" charset="0"/>
                  </a:rPr>
                  <a:t>j</a:t>
                </a:r>
                <a:r>
                  <a:rPr lang="en-GB" sz="1500" dirty="0">
                    <a:cs typeface="Courier New" pitchFamily="49" charset="0"/>
                  </a:rPr>
                  <a:t>=j*dx (j=0,…,J-1) and fixed time intervals  </a:t>
                </a:r>
                <a:r>
                  <a:rPr lang="en-GB" sz="1500" dirty="0" err="1">
                    <a:cs typeface="Courier New" pitchFamily="49" charset="0"/>
                  </a:rPr>
                  <a:t>t</a:t>
                </a:r>
                <a:r>
                  <a:rPr lang="en-GB" sz="1500" baseline="-25000" dirty="0" err="1">
                    <a:cs typeface="Courier New" pitchFamily="49" charset="0"/>
                  </a:rPr>
                  <a:t>n</a:t>
                </a:r>
                <a:r>
                  <a:rPr lang="en-GB" sz="1500" dirty="0">
                    <a:cs typeface="Courier New" pitchFamily="49" charset="0"/>
                  </a:rPr>
                  <a:t>=n*</a:t>
                </a:r>
                <a:r>
                  <a:rPr lang="en-GB" sz="1500" dirty="0" err="1">
                    <a:cs typeface="Courier New" pitchFamily="49" charset="0"/>
                  </a:rPr>
                  <a:t>dt</a:t>
                </a:r>
                <a:r>
                  <a:rPr lang="en-GB" sz="1500" dirty="0">
                    <a:cs typeface="Courier New" pitchFamily="49" charset="0"/>
                  </a:rPr>
                  <a:t>, n&gt;0 and find the values of all temperature samples </a:t>
                </a:r>
                <a:r>
                  <a:rPr lang="en-GB" sz="1500" dirty="0" err="1">
                    <a:cs typeface="Courier New" pitchFamily="49" charset="0"/>
                  </a:rPr>
                  <a:t>u</a:t>
                </a:r>
                <a:r>
                  <a:rPr lang="en-GB" sz="1500" baseline="30000" dirty="0" err="1">
                    <a:cs typeface="Courier New" pitchFamily="49" charset="0"/>
                  </a:rPr>
                  <a:t>n</a:t>
                </a:r>
                <a:r>
                  <a:rPr lang="en-GB" sz="1500" baseline="-25000" dirty="0" err="1">
                    <a:cs typeface="Courier New" pitchFamily="49" charset="0"/>
                  </a:rPr>
                  <a:t>j</a:t>
                </a:r>
                <a:r>
                  <a:rPr lang="en-GB" sz="1500" dirty="0">
                    <a:cs typeface="Courier New" pitchFamily="49" charset="0"/>
                  </a:rPr>
                  <a:t> at the sample points</a:t>
                </a:r>
              </a:p>
              <a:p>
                <a:pPr lvl="1"/>
                <a:r>
                  <a:rPr lang="en-GB" sz="1500" dirty="0">
                    <a:cs typeface="Courier New" pitchFamily="49" charset="0"/>
                  </a:rPr>
                  <a:t>discretised equations give:</a:t>
                </a:r>
              </a:p>
              <a:p>
                <a:pPr marL="457200" lvl="1" indent="0">
                  <a:buNone/>
                </a:pPr>
                <a:r>
                  <a:rPr lang="en-GB" sz="1500" dirty="0">
                    <a:cs typeface="Courier New" pitchFamily="49" charset="0"/>
                  </a:rPr>
                  <a:t>              u</a:t>
                </a:r>
                <a:r>
                  <a:rPr lang="en-GB" sz="1500" baseline="30000" dirty="0">
                    <a:cs typeface="Courier New" pitchFamily="49" charset="0"/>
                  </a:rPr>
                  <a:t>(n+1)</a:t>
                </a:r>
                <a:r>
                  <a:rPr lang="en-GB" sz="1500" baseline="-25000" dirty="0">
                    <a:cs typeface="Courier New" pitchFamily="49" charset="0"/>
                  </a:rPr>
                  <a:t>j</a:t>
                </a:r>
                <a:r>
                  <a:rPr lang="en-GB" sz="1500" dirty="0">
                    <a:cs typeface="Courier New" pitchFamily="49" charset="0"/>
                  </a:rPr>
                  <a:t>=</a:t>
                </a:r>
                <a:r>
                  <a:rPr lang="en-GB" sz="1500" dirty="0" err="1">
                    <a:cs typeface="Courier New" pitchFamily="49" charset="0"/>
                  </a:rPr>
                  <a:t>u</a:t>
                </a:r>
                <a:r>
                  <a:rPr lang="en-GB" sz="1500" baseline="30000" dirty="0" err="1">
                    <a:cs typeface="Courier New" pitchFamily="49" charset="0"/>
                  </a:rPr>
                  <a:t>n</a:t>
                </a:r>
                <a:r>
                  <a:rPr lang="en-GB" sz="1500" baseline="-25000" dirty="0" err="1">
                    <a:cs typeface="Courier New" pitchFamily="49" charset="0"/>
                  </a:rPr>
                  <a:t>j</a:t>
                </a:r>
                <a:r>
                  <a:rPr lang="en-GB" sz="1500" dirty="0" err="1">
                    <a:cs typeface="Courier New" pitchFamily="49" charset="0"/>
                  </a:rPr>
                  <a:t>+nu</a:t>
                </a:r>
                <a:r>
                  <a:rPr lang="en-GB" sz="1500" dirty="0">
                    <a:cs typeface="Courier New" pitchFamily="49" charset="0"/>
                  </a:rPr>
                  <a:t>*(u</a:t>
                </a:r>
                <a:r>
                  <a:rPr lang="en-GB" sz="1500" baseline="30000" dirty="0">
                    <a:cs typeface="Courier New" pitchFamily="49" charset="0"/>
                  </a:rPr>
                  <a:t>n</a:t>
                </a:r>
                <a:r>
                  <a:rPr lang="en-GB" sz="1500" baseline="-25000" dirty="0">
                    <a:cs typeface="Courier New" pitchFamily="49" charset="0"/>
                  </a:rPr>
                  <a:t>(j+1)</a:t>
                </a:r>
                <a:r>
                  <a:rPr lang="en-GB" sz="1500" dirty="0">
                    <a:cs typeface="Courier New" pitchFamily="49" charset="0"/>
                  </a:rPr>
                  <a:t>-2*</a:t>
                </a:r>
                <a:r>
                  <a:rPr lang="en-GB" sz="1500" dirty="0" err="1">
                    <a:cs typeface="Courier New" pitchFamily="49" charset="0"/>
                  </a:rPr>
                  <a:t>u</a:t>
                </a:r>
                <a:r>
                  <a:rPr lang="en-GB" sz="1500" baseline="30000" dirty="0" err="1">
                    <a:cs typeface="Courier New" pitchFamily="49" charset="0"/>
                  </a:rPr>
                  <a:t>n</a:t>
                </a:r>
                <a:r>
                  <a:rPr lang="en-GB" sz="1500" baseline="-25000" dirty="0" err="1">
                    <a:cs typeface="Courier New" pitchFamily="49" charset="0"/>
                  </a:rPr>
                  <a:t>j</a:t>
                </a:r>
                <a:r>
                  <a:rPr lang="en-GB" sz="1500" dirty="0" err="1">
                    <a:cs typeface="Courier New" pitchFamily="49" charset="0"/>
                  </a:rPr>
                  <a:t>+u</a:t>
                </a:r>
                <a:r>
                  <a:rPr lang="en-GB" sz="1500" baseline="30000" dirty="0" err="1">
                    <a:cs typeface="Courier New" pitchFamily="49" charset="0"/>
                  </a:rPr>
                  <a:t>n</a:t>
                </a:r>
                <a:r>
                  <a:rPr lang="en-GB" sz="1500" baseline="-25000" dirty="0">
                    <a:cs typeface="Courier New" pitchFamily="49" charset="0"/>
                  </a:rPr>
                  <a:t>(j-1)</a:t>
                </a:r>
                <a:r>
                  <a:rPr lang="en-GB" sz="1500" dirty="0">
                    <a:cs typeface="Courier New" pitchFamily="49" charset="0"/>
                  </a:rPr>
                  <a:t>)</a:t>
                </a:r>
              </a:p>
              <a:p>
                <a:pPr lvl="1"/>
                <a:r>
                  <a:rPr lang="en-GB" sz="1500" dirty="0">
                    <a:cs typeface="Courier New" pitchFamily="49" charset="0"/>
                  </a:rPr>
                  <a:t>4 point stencil</a:t>
                </a:r>
              </a:p>
              <a:p>
                <a:endParaRPr lang="en-GB" sz="1600" dirty="0">
                  <a:cs typeface="Courier New" pitchFamily="49" charset="0"/>
                </a:endParaRPr>
              </a:p>
              <a:p>
                <a:pPr lvl="1"/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44" t="-1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4509120"/>
            <a:ext cx="3450635" cy="150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44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Example: 1D </a:t>
            </a:r>
            <a:r>
              <a:rPr lang="en-GB" dirty="0"/>
              <a:t>H</a:t>
            </a:r>
            <a:r>
              <a:rPr lang="en-GB" dirty="0" smtClean="0"/>
              <a:t>eat Equation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core of the program is to use two vectors u and </a:t>
            </a:r>
            <a:r>
              <a:rPr lang="en-GB" dirty="0" err="1"/>
              <a:t>uo</a:t>
            </a:r>
            <a:r>
              <a:rPr lang="en-GB" dirty="0"/>
              <a:t> (u “old”).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/>
              <a:t>At every time step,</a:t>
            </a:r>
          </a:p>
          <a:p>
            <a:r>
              <a:rPr lang="en-GB" dirty="0"/>
              <a:t>copy u into </a:t>
            </a:r>
            <a:r>
              <a:rPr lang="en-GB" dirty="0" err="1"/>
              <a:t>uo</a:t>
            </a:r>
            <a:r>
              <a:rPr lang="en-GB" dirty="0"/>
              <a:t> (not efficient but simple to understand)</a:t>
            </a:r>
          </a:p>
          <a:p>
            <a:r>
              <a:rPr lang="en-GB" dirty="0"/>
              <a:t>apply the finite difference scheme (the 4 point stencil</a:t>
            </a:r>
            <a:r>
              <a:rPr lang="en-GB" dirty="0" smtClean="0"/>
              <a:t>)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US" sz="1600" dirty="0">
                <a:cs typeface="Courier New" pitchFamily="49" charset="0"/>
              </a:rPr>
              <a:t>apply boundary conditions: </a:t>
            </a:r>
            <a:r>
              <a:rPr lang="en-US" sz="1600" dirty="0" smtClean="0">
                <a:cs typeface="Courier New" pitchFamily="49" charset="0"/>
              </a:rPr>
              <a:t>u</a:t>
            </a:r>
            <a:r>
              <a:rPr lang="en-US" sz="1600" baseline="-25000" dirty="0" smtClean="0">
                <a:cs typeface="Courier New" pitchFamily="49" charset="0"/>
              </a:rPr>
              <a:t>1</a:t>
            </a:r>
            <a:r>
              <a:rPr lang="en-US" sz="1600" dirty="0" smtClean="0">
                <a:cs typeface="Courier New" pitchFamily="49" charset="0"/>
              </a:rPr>
              <a:t>=</a:t>
            </a:r>
            <a:r>
              <a:rPr lang="en-US" sz="1600" dirty="0" err="1" smtClean="0">
                <a:cs typeface="Courier New" pitchFamily="49" charset="0"/>
              </a:rPr>
              <a:t>u</a:t>
            </a:r>
            <a:r>
              <a:rPr lang="en-US" sz="1600" baseline="-25000" dirty="0" err="1">
                <a:cs typeface="Courier New" pitchFamily="49" charset="0"/>
              </a:rPr>
              <a:t>J</a:t>
            </a:r>
            <a:r>
              <a:rPr lang="en-US" sz="1600" dirty="0" smtClean="0">
                <a:cs typeface="Courier New" pitchFamily="49" charset="0"/>
              </a:rPr>
              <a:t>=0</a:t>
            </a:r>
            <a:endParaRPr lang="en-US" sz="1600" dirty="0">
              <a:cs typeface="Courier New" pitchFamily="49" charset="0"/>
            </a:endParaRPr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 descr="E:\osc\figs\example_serial_pro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198" y="3079446"/>
            <a:ext cx="5435268" cy="2095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972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– 1D </a:t>
            </a:r>
            <a:r>
              <a:rPr lang="en-GB" dirty="0"/>
              <a:t>H</a:t>
            </a:r>
            <a:r>
              <a:rPr lang="en-GB" dirty="0" smtClean="0"/>
              <a:t>eat </a:t>
            </a:r>
            <a:r>
              <a:rPr lang="en-GB" dirty="0"/>
              <a:t>E</a:t>
            </a:r>
            <a:r>
              <a:rPr lang="en-GB" dirty="0" smtClean="0"/>
              <a:t>quation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// boundary conditions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u[0]   = 0.0;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[0]   = 0.0;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u[J-1] = 0.0;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[J–1] = 0.0;</a:t>
            </a:r>
          </a:p>
          <a:p>
            <a:pPr marL="0" indent="0">
              <a:lnSpc>
                <a:spcPct val="100000"/>
              </a:lnSpc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// time loop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for (n=0;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n&lt;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n_time_steps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n++) {</a:t>
            </a:r>
          </a:p>
          <a:p>
            <a:pPr marL="0" indent="0">
              <a:lnSpc>
                <a:spcPct val="100000"/>
              </a:lnSpc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// store solution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for (j=1; j&lt;J-1;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[j] = u[j];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// finite difference scheme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for (j=1; j&lt;J-1;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u[j]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[j] + nu*(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[j-1]-2.0*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[j]+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[j+1]);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712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1D heat </a:t>
            </a:r>
            <a:r>
              <a:rPr lang="en-GB" dirty="0" smtClean="0"/>
              <a:t>equation in Parallel – </a:t>
            </a:r>
            <a:r>
              <a:rPr lang="en-GB" dirty="0"/>
              <a:t>T</a:t>
            </a:r>
            <a:r>
              <a:rPr lang="en-GB" dirty="0" smtClean="0"/>
              <a:t>he Easy Way</a:t>
            </a:r>
            <a:endParaRPr lang="en-GB" dirty="0"/>
          </a:p>
        </p:txBody>
      </p:sp>
      <p:sp>
        <p:nvSpPr>
          <p:cNvPr id="12" name="Text Placeholder 1"/>
          <p:cNvSpPr txBox="1">
            <a:spLocks/>
          </p:cNvSpPr>
          <p:nvPr/>
        </p:nvSpPr>
        <p:spPr>
          <a:xfrm>
            <a:off x="366323" y="1482700"/>
            <a:ext cx="3648854" cy="5258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SzPct val="50000"/>
              <a:buFont typeface="Courier New" pitchFamily="49" charset="0"/>
              <a:buChar char="o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6923C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 time loop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for (t=0; t&lt;</a:t>
            </a:r>
            <a:r>
              <a:rPr kumimoji="0" lang="en-GB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n_time_steps</a:t>
            </a: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 t++)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6923C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// store solution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 smtClean="0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en-GB" sz="1200" dirty="0">
              <a:solidFill>
                <a:sysClr val="window" lastClr="FFFFFF">
                  <a:lumMod val="50000"/>
                </a:sysClr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 smtClean="0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for (j=1; j&lt;n-1; </a:t>
            </a:r>
            <a:r>
              <a:rPr kumimoji="0" lang="en-GB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j++</a:t>
            </a: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</a:t>
            </a:r>
            <a:r>
              <a:rPr kumimoji="0" lang="en-GB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uo</a:t>
            </a: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[j] = u[j];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 smtClean="0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6923C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// finite difference scheme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 smtClean="0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en-GB" sz="1200" dirty="0">
              <a:solidFill>
                <a:sysClr val="window" lastClr="FFFFFF">
                  <a:lumMod val="50000"/>
                </a:sysClr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 smtClean="0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for (j=1; j&lt;n-1; </a:t>
            </a:r>
            <a:r>
              <a:rPr kumimoji="0" lang="en-GB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j++</a:t>
            </a: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u[j] = </a:t>
            </a:r>
            <a:r>
              <a:rPr kumimoji="0" lang="en-GB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uo</a:t>
            </a: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[j] +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nu*(</a:t>
            </a:r>
            <a:r>
              <a:rPr kumimoji="0" lang="en-GB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uo</a:t>
            </a: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[j-1]-2.0*</a:t>
            </a:r>
            <a:r>
              <a:rPr kumimoji="0" lang="en-GB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uo</a:t>
            </a: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[j]+</a:t>
            </a:r>
            <a:r>
              <a:rPr kumimoji="0" lang="en-GB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uo</a:t>
            </a: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[j+1]);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 smtClean="0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3" name="Text Placeholder 1"/>
          <p:cNvSpPr txBox="1">
            <a:spLocks/>
          </p:cNvSpPr>
          <p:nvPr/>
        </p:nvSpPr>
        <p:spPr>
          <a:xfrm>
            <a:off x="3837214" y="1482701"/>
            <a:ext cx="5306786" cy="4969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SzPct val="50000"/>
              <a:buFont typeface="Courier New" pitchFamily="49" charset="0"/>
              <a:buChar char="o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GB" sz="1200" dirty="0">
                <a:solidFill>
                  <a:srgbClr val="76923C"/>
                </a:solidFill>
                <a:latin typeface="Courier New" pitchFamily="49" charset="0"/>
                <a:cs typeface="Courier New" pitchFamily="49" charset="0"/>
              </a:rPr>
              <a:t>  // time loop</a:t>
            </a:r>
          </a:p>
          <a:p>
            <a:pPr marL="0" indent="0">
              <a:buFont typeface="Wingdings" pitchFamily="2" charset="2"/>
              <a:buNone/>
            </a:pPr>
            <a:r>
              <a:rPr lang="en-GB" sz="1200" dirty="0">
                <a:solidFill>
                  <a:srgbClr val="76923C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200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GB" sz="1200" dirty="0" smtClean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(t=0</a:t>
            </a:r>
            <a:r>
              <a:rPr lang="en-GB" sz="1200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GB" sz="1200" dirty="0" smtClean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t&lt;</a:t>
            </a:r>
            <a:r>
              <a:rPr lang="en-GB" sz="1200" dirty="0" err="1" smtClean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n_time_steps</a:t>
            </a:r>
            <a:r>
              <a:rPr lang="en-GB" sz="1200" dirty="0" smtClean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GB" sz="1200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GB" sz="1200" dirty="0" smtClean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++) {</a:t>
            </a:r>
            <a:endParaRPr lang="en-GB" sz="1200" dirty="0">
              <a:solidFill>
                <a:srgbClr val="76923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GB" sz="1200" dirty="0">
                <a:solidFill>
                  <a:srgbClr val="76923C"/>
                </a:solidFill>
                <a:latin typeface="Courier New" pitchFamily="49" charset="0"/>
                <a:cs typeface="Courier New" pitchFamily="49" charset="0"/>
              </a:rPr>
              <a:t>    // store solution</a:t>
            </a:r>
          </a:p>
          <a:p>
            <a:pPr marL="0" indent="0">
              <a:buFont typeface="Wingdings" pitchFamily="2" charset="2"/>
              <a:buNone/>
            </a:pPr>
            <a:r>
              <a:rPr lang="en-GB" sz="1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#pragma </a:t>
            </a:r>
            <a:r>
              <a:rPr lang="en-GB" sz="12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en-GB" sz="1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parallel </a:t>
            </a:r>
            <a:r>
              <a:rPr lang="en-GB" sz="1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shared(</a:t>
            </a:r>
            <a:r>
              <a:rPr lang="en-GB" sz="12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n,u,uo,J</a:t>
            </a:r>
            <a:r>
              <a:rPr lang="en-GB" sz="1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 private(j</a:t>
            </a:r>
            <a:r>
              <a:rPr lang="en-GB" sz="1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Font typeface="Wingdings" pitchFamily="2" charset="2"/>
              <a:buNone/>
            </a:pPr>
            <a:r>
              <a:rPr lang="en-GB" sz="1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{</a:t>
            </a:r>
            <a:endParaRPr lang="en-GB" sz="1200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GB" sz="1200" dirty="0">
                <a:solidFill>
                  <a:srgbClr val="76923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200" dirty="0" smtClean="0">
                <a:solidFill>
                  <a:srgbClr val="76923C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#pragma </a:t>
            </a:r>
            <a:r>
              <a:rPr lang="en-GB" sz="12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en-GB" sz="1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for</a:t>
            </a:r>
          </a:p>
          <a:p>
            <a:pPr marL="0" indent="0">
              <a:buFont typeface="Wingdings" pitchFamily="2" charset="2"/>
              <a:buNone/>
            </a:pPr>
            <a:r>
              <a:rPr lang="en-GB" sz="1200" dirty="0">
                <a:solidFill>
                  <a:srgbClr val="76923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 smtClean="0">
                <a:solidFill>
                  <a:srgbClr val="76923C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GB" sz="1200" dirty="0" smtClean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GB" sz="1200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200" dirty="0" smtClean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j=1; j&lt;n-1; </a:t>
            </a:r>
            <a:r>
              <a:rPr lang="en-GB" sz="1200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j++) {</a:t>
            </a:r>
          </a:p>
          <a:p>
            <a:pPr marL="0" indent="0">
              <a:buFont typeface="Wingdings" pitchFamily="2" charset="2"/>
              <a:buNone/>
            </a:pPr>
            <a:r>
              <a:rPr lang="en-GB" sz="1200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GB" sz="1200" dirty="0" smtClean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200" dirty="0" err="1" smtClean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uo</a:t>
            </a:r>
            <a:r>
              <a:rPr lang="en-GB" sz="1200" dirty="0" smtClean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[j</a:t>
            </a:r>
            <a:r>
              <a:rPr lang="en-GB" sz="1200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] = u[j];</a:t>
            </a:r>
          </a:p>
          <a:p>
            <a:pPr marL="0" indent="0">
              <a:buFont typeface="Wingdings" pitchFamily="2" charset="2"/>
              <a:buNone/>
            </a:pPr>
            <a:r>
              <a:rPr lang="en-GB" sz="1200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200" dirty="0" smtClean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Font typeface="Wingdings" pitchFamily="2" charset="2"/>
              <a:buNone/>
            </a:pPr>
            <a:r>
              <a:rPr lang="en-GB" sz="1200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 smtClean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1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GB" sz="1200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GB" sz="1200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 smtClean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1200" dirty="0" smtClean="0">
                <a:solidFill>
                  <a:srgbClr val="9BBB59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GB" sz="1200" dirty="0">
                <a:solidFill>
                  <a:srgbClr val="9BBB59"/>
                </a:solidFill>
                <a:latin typeface="Courier New" pitchFamily="49" charset="0"/>
                <a:cs typeface="Courier New" pitchFamily="49" charset="0"/>
              </a:rPr>
              <a:t>finite difference scheme</a:t>
            </a:r>
          </a:p>
          <a:p>
            <a:pPr marL="0" indent="0">
              <a:buFont typeface="Wingdings" pitchFamily="2" charset="2"/>
              <a:buNone/>
            </a:pPr>
            <a:r>
              <a:rPr lang="en-GB" sz="1200" dirty="0">
                <a:solidFill>
                  <a:srgbClr val="76923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#pragma </a:t>
            </a:r>
            <a:r>
              <a:rPr lang="en-GB" sz="12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en-GB" sz="1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parallel </a:t>
            </a:r>
            <a:r>
              <a:rPr lang="en-GB" sz="1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shared(</a:t>
            </a:r>
            <a:r>
              <a:rPr lang="en-GB" sz="12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n,u,uo,nu,J</a:t>
            </a:r>
            <a:r>
              <a:rPr lang="en-GB" sz="1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 private(j)</a:t>
            </a:r>
          </a:p>
          <a:p>
            <a:pPr marL="0" indent="0">
              <a:buFont typeface="Wingdings" pitchFamily="2" charset="2"/>
              <a:buNone/>
            </a:pPr>
            <a:r>
              <a:rPr lang="en-GB" sz="1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 marL="0" indent="0">
              <a:buFont typeface="Wingdings" pitchFamily="2" charset="2"/>
              <a:buNone/>
            </a:pPr>
            <a:r>
              <a:rPr lang="en-GB" sz="1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#pragma </a:t>
            </a:r>
            <a:r>
              <a:rPr lang="en-GB" sz="12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en-GB" sz="1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for</a:t>
            </a:r>
            <a:endParaRPr lang="en-GB" sz="1200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GB" sz="1200" dirty="0">
                <a:solidFill>
                  <a:srgbClr val="76923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200" dirty="0" smtClean="0">
                <a:solidFill>
                  <a:srgbClr val="76923C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200" dirty="0" smtClean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GB" sz="1200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(j=1; </a:t>
            </a:r>
            <a:r>
              <a:rPr lang="en-GB" sz="1200" dirty="0" smtClean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j&lt;n-1</a:t>
            </a:r>
            <a:r>
              <a:rPr lang="en-GB" sz="1200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; j++) {</a:t>
            </a:r>
          </a:p>
          <a:p>
            <a:pPr marL="0" indent="0">
              <a:buFont typeface="Wingdings" pitchFamily="2" charset="2"/>
              <a:buNone/>
            </a:pPr>
            <a:r>
              <a:rPr lang="en-GB" sz="1200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GB" sz="1200" dirty="0" smtClean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  u[j</a:t>
            </a:r>
            <a:r>
              <a:rPr lang="en-GB" sz="1200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GB" sz="1200" dirty="0" err="1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uo</a:t>
            </a:r>
            <a:r>
              <a:rPr lang="en-GB" sz="1200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[j] </a:t>
            </a:r>
            <a:r>
              <a:rPr lang="en-GB" sz="1200" dirty="0" smtClean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+</a:t>
            </a:r>
          </a:p>
          <a:p>
            <a:pPr marL="0" indent="0">
              <a:buFont typeface="Wingdings" pitchFamily="2" charset="2"/>
              <a:buNone/>
            </a:pPr>
            <a:r>
              <a:rPr lang="en-GB" sz="1200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 smtClean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       nu</a:t>
            </a:r>
            <a:r>
              <a:rPr lang="en-GB" sz="1200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*(</a:t>
            </a:r>
            <a:r>
              <a:rPr lang="en-GB" sz="1200" dirty="0" err="1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uo</a:t>
            </a:r>
            <a:r>
              <a:rPr lang="en-GB" sz="1200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[j-1]-2.0*</a:t>
            </a:r>
            <a:r>
              <a:rPr lang="en-GB" sz="1200" dirty="0" err="1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uo</a:t>
            </a:r>
            <a:r>
              <a:rPr lang="en-GB" sz="1200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[j]+</a:t>
            </a:r>
            <a:r>
              <a:rPr lang="en-GB" sz="1200" dirty="0" err="1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uo</a:t>
            </a:r>
            <a:r>
              <a:rPr lang="en-GB" sz="1200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[j+1]);</a:t>
            </a:r>
          </a:p>
          <a:p>
            <a:pPr marL="0" indent="0">
              <a:buFont typeface="Wingdings" pitchFamily="2" charset="2"/>
              <a:buNone/>
            </a:pPr>
            <a:r>
              <a:rPr lang="en-GB" sz="1200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200" dirty="0" smtClean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GB" sz="1200" dirty="0">
              <a:solidFill>
                <a:prstClr val="white">
                  <a:lumMod val="50000"/>
                </a:prst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GB" sz="1200" dirty="0" smtClean="0">
                <a:solidFill>
                  <a:srgbClr val="76923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</a:pPr>
            <a:r>
              <a:rPr lang="en-GB" sz="1200" dirty="0" smtClean="0">
                <a:solidFill>
                  <a:srgbClr val="76923C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GB" sz="1200" dirty="0">
              <a:solidFill>
                <a:srgbClr val="76923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GB" sz="1200" dirty="0" smtClean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  </a:t>
            </a:r>
            <a:endParaRPr lang="en-GB" sz="1200" dirty="0">
              <a:solidFill>
                <a:prstClr val="white">
                  <a:lumMod val="50000"/>
                </a:prst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29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Problem: 1D Heat Equation in Parallel – The Better </a:t>
            </a:r>
            <a:r>
              <a:rPr lang="en-GB" dirty="0"/>
              <a:t>W</a:t>
            </a:r>
            <a:r>
              <a:rPr lang="en-GB" dirty="0" smtClean="0"/>
              <a:t>ay</a:t>
            </a:r>
            <a:endParaRPr lang="en-GB" dirty="0"/>
          </a:p>
        </p:txBody>
      </p:sp>
      <p:sp>
        <p:nvSpPr>
          <p:cNvPr id="8" name="Content Placeholder 13"/>
          <p:cNvSpPr txBox="1">
            <a:spLocks/>
          </p:cNvSpPr>
          <p:nvPr/>
        </p:nvSpPr>
        <p:spPr>
          <a:xfrm>
            <a:off x="4745688" y="1546746"/>
            <a:ext cx="4749421" cy="53386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SzPct val="50000"/>
              <a:buFont typeface="Courier New" pitchFamily="49" charset="0"/>
              <a:buChar char="o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6923C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 time loop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GB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 pragma </a:t>
            </a:r>
            <a:r>
              <a:rPr kumimoji="0" lang="en-GB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omp</a:t>
            </a:r>
            <a:r>
              <a:rPr kumimoji="0" lang="en-GB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parallel default( none ) \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   shared(</a:t>
            </a:r>
            <a:r>
              <a:rPr kumimoji="0" lang="en-GB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n,n_time_steps,u,uo,nu</a:t>
            </a:r>
            <a:r>
              <a:rPr kumimoji="0" lang="en-GB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,) \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   private(</a:t>
            </a:r>
            <a:r>
              <a:rPr kumimoji="0" lang="en-GB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t,j</a:t>
            </a:r>
            <a:r>
              <a:rPr kumimoji="0" lang="en-GB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GB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for (t=0; t&lt;</a:t>
            </a:r>
            <a:r>
              <a:rPr kumimoji="0" lang="en-GB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n_time_steps</a:t>
            </a:r>
            <a:r>
              <a:rPr kumimoji="0" lang="en-GB" sz="11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 t++)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// store solution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</a:t>
            </a:r>
            <a:r>
              <a:rPr kumimoji="0" lang="en-GB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 pragma </a:t>
            </a:r>
            <a:r>
              <a:rPr kumimoji="0" lang="en-GB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omp</a:t>
            </a:r>
            <a:r>
              <a:rPr kumimoji="0" lang="en-GB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for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for (j=1; j&lt;n-1; </a:t>
            </a:r>
            <a:r>
              <a:rPr kumimoji="0" lang="en-GB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j++</a:t>
            </a:r>
            <a:r>
              <a:rPr kumimoji="0" lang="en-GB" sz="11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GB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uo</a:t>
            </a:r>
            <a:r>
              <a:rPr kumimoji="0" lang="en-GB" sz="11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[j] = u[j];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GB" sz="1100" b="0" i="0" u="none" strike="noStrike" kern="1200" cap="none" spc="0" normalizeH="0" baseline="0" noProof="0" dirty="0" smtClean="0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6923C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// finite difference scheme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</a:t>
            </a:r>
            <a:r>
              <a:rPr kumimoji="0" lang="en-GB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 pragma </a:t>
            </a:r>
            <a:r>
              <a:rPr kumimoji="0" lang="en-GB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omp</a:t>
            </a:r>
            <a:r>
              <a:rPr kumimoji="0" lang="en-GB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for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for (j=1; j&lt;n-1; </a:t>
            </a:r>
            <a:r>
              <a:rPr kumimoji="0" lang="en-GB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j++</a:t>
            </a:r>
            <a:r>
              <a:rPr kumimoji="0" lang="en-GB" sz="11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u[j] = </a:t>
            </a:r>
            <a:r>
              <a:rPr kumimoji="0" lang="en-GB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uo</a:t>
            </a:r>
            <a:r>
              <a:rPr kumimoji="0" lang="en-GB" sz="11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[j] +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nu*(</a:t>
            </a:r>
            <a:r>
              <a:rPr kumimoji="0" lang="en-GB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uo</a:t>
            </a:r>
            <a:r>
              <a:rPr kumimoji="0" lang="en-GB" sz="11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[j-1]-2.0*</a:t>
            </a:r>
            <a:r>
              <a:rPr kumimoji="0" lang="en-GB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uo</a:t>
            </a:r>
            <a:r>
              <a:rPr kumimoji="0" lang="en-GB" sz="11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[j]+</a:t>
            </a:r>
            <a:r>
              <a:rPr kumimoji="0" lang="en-GB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uo</a:t>
            </a:r>
            <a:r>
              <a:rPr kumimoji="0" lang="en-GB" sz="11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[j+1]);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}</a:t>
            </a: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0" y="1546746"/>
            <a:ext cx="5097977" cy="53112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SzPct val="50000"/>
              <a:buFont typeface="Courier New" pitchFamily="49" charset="0"/>
              <a:buChar char="o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GB" sz="1200" dirty="0">
                <a:solidFill>
                  <a:srgbClr val="76923C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100" dirty="0">
                <a:solidFill>
                  <a:srgbClr val="76923C"/>
                </a:solidFill>
                <a:latin typeface="Courier New" pitchFamily="49" charset="0"/>
                <a:cs typeface="Courier New" pitchFamily="49" charset="0"/>
              </a:rPr>
              <a:t>// time loop</a:t>
            </a:r>
          </a:p>
          <a:p>
            <a:pPr marL="0" indent="0">
              <a:buFont typeface="Wingdings" pitchFamily="2" charset="2"/>
              <a:buNone/>
            </a:pPr>
            <a:r>
              <a:rPr lang="en-GB" sz="1100" dirty="0">
                <a:solidFill>
                  <a:srgbClr val="76923C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100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GB" sz="1100" dirty="0" smtClean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(t=0</a:t>
            </a:r>
            <a:r>
              <a:rPr lang="en-GB" sz="1100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GB" sz="1100" dirty="0" smtClean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t&lt;</a:t>
            </a:r>
            <a:r>
              <a:rPr lang="en-GB" sz="1100" dirty="0" err="1" smtClean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n_time_steps</a:t>
            </a:r>
            <a:r>
              <a:rPr lang="en-GB" sz="1100" dirty="0" smtClean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GB" sz="1100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GB" sz="1100" dirty="0" smtClean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++) {</a:t>
            </a:r>
            <a:endParaRPr lang="en-GB" sz="1100" dirty="0">
              <a:solidFill>
                <a:srgbClr val="76923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GB" sz="1100" dirty="0">
                <a:solidFill>
                  <a:srgbClr val="76923C"/>
                </a:solidFill>
                <a:latin typeface="Courier New" pitchFamily="49" charset="0"/>
                <a:cs typeface="Courier New" pitchFamily="49" charset="0"/>
              </a:rPr>
              <a:t>    // store solution</a:t>
            </a:r>
          </a:p>
          <a:p>
            <a:pPr marL="0" indent="0">
              <a:buFont typeface="Wingdings" pitchFamily="2" charset="2"/>
              <a:buNone/>
            </a:pPr>
            <a:r>
              <a:rPr lang="en-GB" sz="11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1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#pragma </a:t>
            </a:r>
            <a:r>
              <a:rPr lang="en-GB" sz="11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en-GB" sz="11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parallel </a:t>
            </a:r>
            <a:r>
              <a:rPr lang="en-GB" sz="11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shared(</a:t>
            </a:r>
            <a:r>
              <a:rPr lang="en-GB" sz="11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n,u,uo,J</a:t>
            </a:r>
            <a:r>
              <a:rPr lang="en-GB" sz="11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 private(j</a:t>
            </a:r>
            <a:r>
              <a:rPr lang="en-GB" sz="11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Font typeface="Wingdings" pitchFamily="2" charset="2"/>
              <a:buNone/>
            </a:pPr>
            <a:r>
              <a:rPr lang="en-GB" sz="11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{</a:t>
            </a:r>
            <a:endParaRPr lang="en-GB" sz="1100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GB" sz="1100" dirty="0">
                <a:solidFill>
                  <a:srgbClr val="76923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100" dirty="0" smtClean="0">
                <a:solidFill>
                  <a:srgbClr val="76923C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1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#pragma </a:t>
            </a:r>
            <a:r>
              <a:rPr lang="en-GB" sz="11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en-GB" sz="11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for</a:t>
            </a:r>
          </a:p>
          <a:p>
            <a:pPr marL="0" indent="0">
              <a:buFont typeface="Wingdings" pitchFamily="2" charset="2"/>
              <a:buNone/>
            </a:pPr>
            <a:r>
              <a:rPr lang="en-GB" sz="1100" dirty="0">
                <a:solidFill>
                  <a:srgbClr val="76923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dirty="0" smtClean="0">
                <a:solidFill>
                  <a:srgbClr val="76923C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GB" sz="1100" dirty="0" smtClean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GB" sz="1100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100" dirty="0" smtClean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j=1; j&lt;n-1; </a:t>
            </a:r>
            <a:r>
              <a:rPr lang="en-GB" sz="1100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j++) {</a:t>
            </a:r>
          </a:p>
          <a:p>
            <a:pPr marL="0" indent="0">
              <a:buFont typeface="Wingdings" pitchFamily="2" charset="2"/>
              <a:buNone/>
            </a:pPr>
            <a:r>
              <a:rPr lang="en-GB" sz="1100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GB" sz="1100" dirty="0" smtClean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100" dirty="0" err="1" smtClean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uo</a:t>
            </a:r>
            <a:r>
              <a:rPr lang="en-GB" sz="1100" dirty="0" smtClean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[j</a:t>
            </a:r>
            <a:r>
              <a:rPr lang="en-GB" sz="1100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] = u[j];</a:t>
            </a:r>
          </a:p>
          <a:p>
            <a:pPr marL="0" indent="0">
              <a:buFont typeface="Wingdings" pitchFamily="2" charset="2"/>
              <a:buNone/>
            </a:pPr>
            <a:r>
              <a:rPr lang="en-GB" sz="1100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100" dirty="0" smtClean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Font typeface="Wingdings" pitchFamily="2" charset="2"/>
              <a:buNone/>
            </a:pPr>
            <a:r>
              <a:rPr lang="en-GB" sz="1100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dirty="0" smtClean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11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GB" sz="1100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GB" sz="1100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dirty="0" smtClean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1100" dirty="0" smtClean="0">
                <a:solidFill>
                  <a:srgbClr val="9BBB59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GB" sz="1100" dirty="0">
                <a:solidFill>
                  <a:srgbClr val="9BBB59"/>
                </a:solidFill>
                <a:latin typeface="Courier New" pitchFamily="49" charset="0"/>
                <a:cs typeface="Courier New" pitchFamily="49" charset="0"/>
              </a:rPr>
              <a:t>finite difference scheme</a:t>
            </a:r>
          </a:p>
          <a:p>
            <a:pPr marL="0" indent="0">
              <a:buFont typeface="Wingdings" pitchFamily="2" charset="2"/>
              <a:buNone/>
            </a:pPr>
            <a:r>
              <a:rPr lang="en-GB" sz="1100" dirty="0">
                <a:solidFill>
                  <a:srgbClr val="76923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1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#pragma </a:t>
            </a:r>
            <a:r>
              <a:rPr lang="en-GB" sz="11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en-GB" sz="11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parallel </a:t>
            </a:r>
            <a:r>
              <a:rPr lang="en-GB" sz="11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shared(</a:t>
            </a:r>
            <a:r>
              <a:rPr lang="en-GB" sz="11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n,u,uo,nu,J</a:t>
            </a:r>
            <a:r>
              <a:rPr lang="en-GB" sz="11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 private(j)</a:t>
            </a:r>
          </a:p>
          <a:p>
            <a:pPr marL="0" indent="0">
              <a:buFont typeface="Wingdings" pitchFamily="2" charset="2"/>
              <a:buNone/>
            </a:pPr>
            <a:r>
              <a:rPr lang="en-GB" sz="11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 marL="0" indent="0">
              <a:buFont typeface="Wingdings" pitchFamily="2" charset="2"/>
              <a:buNone/>
            </a:pPr>
            <a:r>
              <a:rPr lang="en-GB" sz="11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#pragma </a:t>
            </a:r>
            <a:r>
              <a:rPr lang="en-GB" sz="11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en-GB" sz="11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for</a:t>
            </a:r>
            <a:endParaRPr lang="en-GB" sz="1100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GB" sz="1100" dirty="0">
                <a:solidFill>
                  <a:srgbClr val="76923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100" dirty="0" smtClean="0">
                <a:solidFill>
                  <a:srgbClr val="76923C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100" dirty="0" smtClean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GB" sz="1100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(j=1; </a:t>
            </a:r>
            <a:r>
              <a:rPr lang="en-GB" sz="1100" dirty="0" smtClean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j&lt;n-1</a:t>
            </a:r>
            <a:r>
              <a:rPr lang="en-GB" sz="1100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; j++) {</a:t>
            </a:r>
          </a:p>
          <a:p>
            <a:pPr marL="0" indent="0">
              <a:buFont typeface="Wingdings" pitchFamily="2" charset="2"/>
              <a:buNone/>
            </a:pPr>
            <a:r>
              <a:rPr lang="en-GB" sz="1100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GB" sz="1100" dirty="0" smtClean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  u[j</a:t>
            </a:r>
            <a:r>
              <a:rPr lang="en-GB" sz="1100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GB" sz="1100" dirty="0" err="1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uo</a:t>
            </a:r>
            <a:r>
              <a:rPr lang="en-GB" sz="1100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[j] </a:t>
            </a:r>
            <a:r>
              <a:rPr lang="en-GB" sz="1100" dirty="0" smtClean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+</a:t>
            </a:r>
          </a:p>
          <a:p>
            <a:pPr marL="0" indent="0">
              <a:buFont typeface="Wingdings" pitchFamily="2" charset="2"/>
              <a:buNone/>
            </a:pPr>
            <a:r>
              <a:rPr lang="en-GB" sz="1100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dirty="0" smtClean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       nu</a:t>
            </a:r>
            <a:r>
              <a:rPr lang="en-GB" sz="1100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*(</a:t>
            </a:r>
            <a:r>
              <a:rPr lang="en-GB" sz="1100" dirty="0" err="1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uo</a:t>
            </a:r>
            <a:r>
              <a:rPr lang="en-GB" sz="1100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[j-1]-2.0*</a:t>
            </a:r>
            <a:r>
              <a:rPr lang="en-GB" sz="1100" dirty="0" err="1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uo</a:t>
            </a:r>
            <a:r>
              <a:rPr lang="en-GB" sz="1100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[j]+</a:t>
            </a:r>
            <a:r>
              <a:rPr lang="en-GB" sz="1100" dirty="0" err="1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uo</a:t>
            </a:r>
            <a:r>
              <a:rPr lang="en-GB" sz="1100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[j+1]);</a:t>
            </a:r>
          </a:p>
          <a:p>
            <a:pPr marL="0" indent="0">
              <a:buFont typeface="Wingdings" pitchFamily="2" charset="2"/>
              <a:buNone/>
            </a:pPr>
            <a:r>
              <a:rPr lang="en-GB" sz="1100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100" dirty="0" smtClean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GB" sz="1100" dirty="0">
              <a:solidFill>
                <a:prstClr val="white">
                  <a:lumMod val="50000"/>
                </a:prst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GB" sz="1100" dirty="0" smtClean="0">
                <a:solidFill>
                  <a:srgbClr val="76923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1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</a:pPr>
            <a:r>
              <a:rPr lang="en-GB" sz="1100" dirty="0" smtClean="0">
                <a:solidFill>
                  <a:srgbClr val="76923C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GB" sz="1100" dirty="0">
              <a:solidFill>
                <a:srgbClr val="76923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GB" sz="1200" dirty="0" smtClean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  </a:t>
            </a:r>
            <a:endParaRPr lang="en-GB" sz="1200" dirty="0">
              <a:solidFill>
                <a:prstClr val="white">
                  <a:lumMod val="50000"/>
                </a:prst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32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67544" y="476672"/>
            <a:ext cx="7056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What have we learnt?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1628800"/>
            <a:ext cx="71287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rgbClr val="C2470C"/>
                </a:solidFill>
                <a:latin typeface="Arial" panose="020B0604020202020204"/>
                <a:cs typeface="Courier New" panose="02070309020205020404" pitchFamily="49" charset="0"/>
              </a:rPr>
              <a:t>We have learnt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rgbClr val="C2470C"/>
                </a:solidFill>
                <a:latin typeface="Arial" panose="020B0604020202020204"/>
                <a:cs typeface="Courier New" panose="02070309020205020404" pitchFamily="49" charset="0"/>
              </a:rPr>
              <a:t>The basic ideas behind parallelism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rgbClr val="C2470C"/>
                </a:solidFill>
                <a:latin typeface="Arial" panose="020B0604020202020204"/>
                <a:cs typeface="Courier New" panose="02070309020205020404" pitchFamily="49" charset="0"/>
              </a:rPr>
              <a:t>How </a:t>
            </a:r>
            <a:r>
              <a:rPr lang="en-GB" sz="1400" dirty="0" err="1" smtClean="0">
                <a:solidFill>
                  <a:srgbClr val="C2470C"/>
                </a:solidFill>
                <a:latin typeface="Arial" panose="020B0604020202020204"/>
                <a:cs typeface="Courier New" panose="02070309020205020404" pitchFamily="49" charset="0"/>
              </a:rPr>
              <a:t>OpenMP</a:t>
            </a:r>
            <a:r>
              <a:rPr lang="en-GB" sz="1400" dirty="0" smtClean="0">
                <a:solidFill>
                  <a:srgbClr val="C2470C"/>
                </a:solidFill>
                <a:latin typeface="Arial" panose="020B0604020202020204"/>
                <a:cs typeface="Courier New" panose="02070309020205020404" pitchFamily="49" charset="0"/>
              </a:rPr>
              <a:t> implements the shared memory programming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rgbClr val="C2470C"/>
                </a:solidFill>
                <a:latin typeface="Arial" panose="020B0604020202020204"/>
                <a:cs typeface="Courier New" panose="02070309020205020404" pitchFamily="49" charset="0"/>
              </a:rPr>
              <a:t>How to create threads with #pragma </a:t>
            </a:r>
            <a:r>
              <a:rPr lang="en-GB" sz="1400" dirty="0" err="1" smtClean="0">
                <a:solidFill>
                  <a:srgbClr val="C2470C"/>
                </a:solidFill>
                <a:latin typeface="Arial" panose="020B0604020202020204"/>
                <a:cs typeface="Courier New" panose="02070309020205020404" pitchFamily="49" charset="0"/>
              </a:rPr>
              <a:t>omp</a:t>
            </a:r>
            <a:r>
              <a:rPr lang="en-GB" sz="1400" dirty="0" smtClean="0">
                <a:solidFill>
                  <a:srgbClr val="C2470C"/>
                </a:solidFill>
                <a:latin typeface="Arial" panose="020B0604020202020204"/>
                <a:cs typeface="Courier New" panose="02070309020205020404" pitchFamily="49" charset="0"/>
              </a:rPr>
              <a:t> parallel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rgbClr val="C2470C"/>
                </a:solidFill>
                <a:latin typeface="Arial" panose="020B0604020202020204"/>
                <a:cs typeface="Courier New" panose="02070309020205020404" pitchFamily="49" charset="0"/>
              </a:rPr>
              <a:t>How to scope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rgbClr val="C2470C"/>
                </a:solidFill>
                <a:latin typeface="Arial" panose="020B0604020202020204"/>
                <a:cs typeface="Courier New" panose="02070309020205020404" pitchFamily="49" charset="0"/>
              </a:rPr>
              <a:t>How to share the work between the threads with #pragma </a:t>
            </a:r>
            <a:r>
              <a:rPr lang="en-GB" sz="1400" dirty="0" err="1" smtClean="0">
                <a:solidFill>
                  <a:srgbClr val="C2470C"/>
                </a:solidFill>
                <a:latin typeface="Arial" panose="020B0604020202020204"/>
                <a:cs typeface="Courier New" panose="02070309020205020404" pitchFamily="49" charset="0"/>
              </a:rPr>
              <a:t>omp</a:t>
            </a:r>
            <a:r>
              <a:rPr lang="en-GB" sz="1400" dirty="0" smtClean="0">
                <a:solidFill>
                  <a:srgbClr val="C2470C"/>
                </a:solidFill>
                <a:latin typeface="Arial" panose="020B0604020202020204"/>
                <a:cs typeface="Courier New" panose="02070309020205020404" pitchFamily="49" charset="0"/>
              </a:rPr>
              <a:t> 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rgbClr val="C2470C"/>
                </a:solidFill>
                <a:latin typeface="Arial" panose="020B0604020202020204"/>
                <a:cs typeface="Courier New" panose="02070309020205020404" pitchFamily="49" charset="0"/>
              </a:rPr>
              <a:t>How to synchronise the threads with barriers, critical regions and reductions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rgbClr val="C2470C"/>
                </a:solidFill>
                <a:latin typeface="Arial" panose="020B0604020202020204"/>
                <a:cs typeface="Courier New" panose="02070309020205020404" pitchFamily="49" charset="0"/>
              </a:rPr>
              <a:t>How to parallelise a small but realistic program</a:t>
            </a:r>
          </a:p>
          <a:p>
            <a:endParaRPr lang="en-GB" sz="1400" dirty="0" smtClean="0">
              <a:solidFill>
                <a:srgbClr val="C2470C"/>
              </a:solidFill>
              <a:latin typeface="Arial" panose="020B0604020202020204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10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Further learning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best way to learn </a:t>
            </a:r>
            <a:r>
              <a:rPr lang="en-GB" dirty="0" err="1" smtClean="0"/>
              <a:t>OpenMP</a:t>
            </a:r>
            <a:r>
              <a:rPr lang="en-GB" dirty="0" smtClean="0"/>
              <a:t> is to go on a longer course. Two free possibilities are</a:t>
            </a:r>
          </a:p>
          <a:p>
            <a:pPr lvl="1"/>
            <a:r>
              <a:rPr lang="en-GB" dirty="0" smtClean="0"/>
              <a:t>The courses run here in Oxford by the Advanced Research Computing Service</a:t>
            </a:r>
          </a:p>
          <a:p>
            <a:pPr lvl="2"/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www.arc.ox.ac.uk/content/training</a:t>
            </a:r>
            <a:endParaRPr lang="en-GB" dirty="0" smtClean="0"/>
          </a:p>
          <a:p>
            <a:pPr lvl="2"/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oxford.imparando.com/accessplan/LMSPortal/UI/Page/Courses/book.aspx?courseid=HP014</a:t>
            </a:r>
            <a:r>
              <a:rPr lang="en-GB" dirty="0" smtClean="0"/>
              <a:t> is the direct link to the </a:t>
            </a:r>
            <a:r>
              <a:rPr lang="en-GB" dirty="0" err="1" smtClean="0"/>
              <a:t>OpenMP</a:t>
            </a:r>
            <a:r>
              <a:rPr lang="en-GB" dirty="0" smtClean="0"/>
              <a:t> course</a:t>
            </a:r>
          </a:p>
          <a:p>
            <a:pPr lvl="1"/>
            <a:r>
              <a:rPr lang="en-GB" dirty="0" smtClean="0"/>
              <a:t>Courses run by the national supercomputing service, ARCHER</a:t>
            </a:r>
          </a:p>
          <a:p>
            <a:pPr lvl="2"/>
            <a:r>
              <a:rPr lang="en-GB" dirty="0">
                <a:hlinkClick r:id="rId4"/>
              </a:rPr>
              <a:t>http://www.archer.ac.uk/training</a:t>
            </a:r>
            <a:r>
              <a:rPr lang="en-GB" dirty="0" smtClean="0">
                <a:hlinkClick r:id="rId4"/>
              </a:rPr>
              <a:t>/</a:t>
            </a:r>
            <a:endParaRPr lang="en-GB" dirty="0" smtClean="0"/>
          </a:p>
          <a:p>
            <a:pPr lvl="2"/>
            <a:endParaRPr lang="en-GB" dirty="0"/>
          </a:p>
          <a:p>
            <a:pPr lvl="2"/>
            <a:endParaRPr lang="en-GB" dirty="0" smtClean="0"/>
          </a:p>
          <a:p>
            <a:r>
              <a:rPr lang="en-GB" dirty="0" smtClean="0"/>
              <a:t>Unfortunately there are no books I know of that I can totally recommend</a:t>
            </a:r>
          </a:p>
          <a:p>
            <a:pPr lvl="1"/>
            <a:r>
              <a:rPr lang="en-GB" dirty="0" smtClean="0"/>
              <a:t>Probably the best is </a:t>
            </a:r>
            <a:r>
              <a:rPr lang="en-GB" b="1" dirty="0"/>
              <a:t>Parallel Programming in </a:t>
            </a:r>
            <a:r>
              <a:rPr lang="en-GB" b="1" dirty="0" err="1" smtClean="0"/>
              <a:t>OpenMP</a:t>
            </a:r>
            <a:r>
              <a:rPr lang="en-GB" b="1" dirty="0" smtClean="0"/>
              <a:t> </a:t>
            </a:r>
            <a:r>
              <a:rPr lang="en-GB" dirty="0" smtClean="0"/>
              <a:t>by Chandra </a:t>
            </a:r>
            <a:r>
              <a:rPr lang="en-GB" i="1" dirty="0" smtClean="0"/>
              <a:t>et al.</a:t>
            </a:r>
            <a:endParaRPr lang="en-GB" dirty="0"/>
          </a:p>
          <a:p>
            <a:pPr lvl="1"/>
            <a:r>
              <a:rPr lang="en-GB" dirty="0"/>
              <a:t>B</a:t>
            </a:r>
            <a:r>
              <a:rPr lang="en-GB" dirty="0" smtClean="0"/>
              <a:t>ut it is a bit old now</a:t>
            </a:r>
            <a:endParaRPr lang="en-GB" b="1" dirty="0"/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2240" y="4005064"/>
            <a:ext cx="1361080" cy="172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25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67544" y="476672"/>
            <a:ext cx="7056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In the next lecture…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708920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rgbClr val="C2470C"/>
                </a:solidFill>
                <a:latin typeface="Arial" panose="020B0604020202020204"/>
                <a:cs typeface="Courier New" panose="02070309020205020404" pitchFamily="49" charset="0"/>
              </a:rPr>
              <a:t>We shall look at CUDA – a way to program GPUs</a:t>
            </a:r>
            <a:endParaRPr lang="en-GB" sz="1400" dirty="0" smtClean="0">
              <a:solidFill>
                <a:srgbClr val="C2470C"/>
              </a:solidFill>
              <a:latin typeface="Arial" panose="020B0604020202020204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56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Many ways to parallelise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Consider the row of houses analogy</a:t>
            </a:r>
          </a:p>
          <a:p>
            <a:pPr lvl="1"/>
            <a:r>
              <a:rPr lang="en-GB" dirty="0"/>
              <a:t>One could hire one man for each house</a:t>
            </a:r>
          </a:p>
          <a:p>
            <a:pPr lvl="1"/>
            <a:r>
              <a:rPr lang="en-GB" dirty="0"/>
              <a:t>Or you could hire  a </a:t>
            </a:r>
            <a:r>
              <a:rPr lang="en-GB" dirty="0" err="1"/>
              <a:t>brickie</a:t>
            </a:r>
            <a:r>
              <a:rPr lang="en-GB" dirty="0"/>
              <a:t>, a roofer, a plumber, an electrician etc.</a:t>
            </a:r>
          </a:p>
          <a:p>
            <a:r>
              <a:rPr lang="en-GB" dirty="0"/>
              <a:t>The second obviously requires more communication between the workers</a:t>
            </a:r>
          </a:p>
          <a:p>
            <a:pPr lvl="1"/>
            <a:r>
              <a:rPr lang="en-GB" dirty="0"/>
              <a:t>They have to coordinate their </a:t>
            </a:r>
            <a:r>
              <a:rPr lang="en-GB" dirty="0" smtClean="0"/>
              <a:t>activities</a:t>
            </a:r>
          </a:p>
          <a:p>
            <a:pPr lvl="1"/>
            <a:r>
              <a:rPr lang="en-GB" dirty="0" smtClean="0"/>
              <a:t>Can’t put a roof on the house before you have built the walls</a:t>
            </a:r>
            <a:endParaRPr lang="en-GB" dirty="0"/>
          </a:p>
          <a:p>
            <a:r>
              <a:rPr lang="en-GB" dirty="0"/>
              <a:t>But the second also doesn’t require every person to know everything about how to build a house</a:t>
            </a:r>
          </a:p>
          <a:p>
            <a:pPr lvl="1"/>
            <a:r>
              <a:rPr lang="en-GB" dirty="0"/>
              <a:t>The required knowledge is split across many people</a:t>
            </a:r>
          </a:p>
          <a:p>
            <a:r>
              <a:rPr lang="en-GB" dirty="0"/>
              <a:t>Another possibility is a hybrid approach</a:t>
            </a:r>
          </a:p>
          <a:p>
            <a:pPr lvl="1"/>
            <a:r>
              <a:rPr lang="en-GB" dirty="0"/>
              <a:t>Hire N </a:t>
            </a:r>
            <a:r>
              <a:rPr lang="en-GB" dirty="0" err="1"/>
              <a:t>brickies</a:t>
            </a:r>
            <a:r>
              <a:rPr lang="en-GB" dirty="0"/>
              <a:t>, N roofers, N plumbers, N electricians</a:t>
            </a:r>
          </a:p>
          <a:p>
            <a:pPr lvl="1"/>
            <a:r>
              <a:rPr lang="en-GB" dirty="0"/>
              <a:t>And form N teams each of which works on 1/N</a:t>
            </a:r>
            <a:r>
              <a:rPr lang="en-GB" baseline="30000" dirty="0"/>
              <a:t>th</a:t>
            </a:r>
            <a:r>
              <a:rPr lang="en-GB" dirty="0"/>
              <a:t> of the houses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189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Parallelism – A maths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Consider adding two vectors:</a:t>
            </a:r>
          </a:p>
          <a:p>
            <a:pPr marL="0" indent="0" algn="ctr">
              <a:buNone/>
            </a:pPr>
            <a:r>
              <a:rPr lang="en-GB" dirty="0" err="1"/>
              <a:t>a</a:t>
            </a:r>
            <a:r>
              <a:rPr lang="en-GB" baseline="-25000" dirty="0" err="1"/>
              <a:t>i</a:t>
            </a:r>
            <a:r>
              <a:rPr lang="en-GB" dirty="0"/>
              <a:t>=</a:t>
            </a:r>
            <a:r>
              <a:rPr lang="en-GB" dirty="0" err="1"/>
              <a:t>b</a:t>
            </a:r>
            <a:r>
              <a:rPr lang="en-GB" baseline="-25000" dirty="0" err="1"/>
              <a:t>i</a:t>
            </a:r>
            <a:r>
              <a:rPr lang="en-GB" dirty="0" err="1"/>
              <a:t>+c</a:t>
            </a:r>
            <a:r>
              <a:rPr lang="en-GB" baseline="-25000" dirty="0" err="1"/>
              <a:t>i</a:t>
            </a:r>
            <a:r>
              <a:rPr lang="en-GB" baseline="-25000" dirty="0"/>
              <a:t> </a:t>
            </a:r>
          </a:p>
          <a:p>
            <a:r>
              <a:rPr lang="en-GB" dirty="0"/>
              <a:t>The operations required for each value of </a:t>
            </a:r>
            <a:r>
              <a:rPr lang="en-GB" dirty="0" err="1"/>
              <a:t>i</a:t>
            </a:r>
            <a:r>
              <a:rPr lang="en-GB" dirty="0"/>
              <a:t> are independent from any other value</a:t>
            </a:r>
            <a:endParaRPr lang="en-GB" baseline="-25000" dirty="0"/>
          </a:p>
          <a:p>
            <a:r>
              <a:rPr lang="en-GB" dirty="0"/>
              <a:t>Thus for parallelism we require </a:t>
            </a:r>
            <a:r>
              <a:rPr lang="en-GB" i="1" dirty="0"/>
              <a:t>independent </a:t>
            </a:r>
            <a:r>
              <a:rPr lang="en-GB" i="1" dirty="0" smtClean="0"/>
              <a:t>operations</a:t>
            </a:r>
          </a:p>
          <a:p>
            <a:r>
              <a:rPr lang="en-GB" dirty="0" smtClean="0"/>
              <a:t>An alternative way of putting it is that we can perform the operations </a:t>
            </a:r>
            <a:r>
              <a:rPr lang="en-GB" i="1" dirty="0" smtClean="0"/>
              <a:t>in any order</a:t>
            </a:r>
          </a:p>
          <a:p>
            <a:r>
              <a:rPr lang="en-GB" dirty="0"/>
              <a:t>S</a:t>
            </a:r>
            <a:r>
              <a:rPr lang="en-GB" dirty="0" smtClean="0"/>
              <a:t>lightly </a:t>
            </a:r>
            <a:r>
              <a:rPr lang="en-GB" dirty="0"/>
              <a:t>less obviously we also require </a:t>
            </a:r>
            <a:r>
              <a:rPr lang="en-GB" i="1" dirty="0"/>
              <a:t>independent data </a:t>
            </a:r>
            <a:endParaRPr lang="en-GB" dirty="0"/>
          </a:p>
          <a:p>
            <a:pPr lvl="1"/>
            <a:r>
              <a:rPr lang="en-GB" dirty="0"/>
              <a:t>Consider the apparently very similar </a:t>
            </a:r>
            <a:r>
              <a:rPr lang="en-GB" dirty="0" err="1"/>
              <a:t>a</a:t>
            </a:r>
            <a:r>
              <a:rPr lang="en-GB" baseline="-25000" dirty="0" err="1"/>
              <a:t>i</a:t>
            </a:r>
            <a:r>
              <a:rPr lang="en-GB" dirty="0"/>
              <a:t>=b</a:t>
            </a:r>
            <a:r>
              <a:rPr lang="en-GB" baseline="-25000" dirty="0"/>
              <a:t>i</a:t>
            </a:r>
            <a:r>
              <a:rPr lang="en-GB" dirty="0"/>
              <a:t>+a</a:t>
            </a:r>
            <a:r>
              <a:rPr lang="en-GB" baseline="-25000" dirty="0"/>
              <a:t>i-1</a:t>
            </a:r>
          </a:p>
          <a:p>
            <a:pPr lvl="1"/>
            <a:r>
              <a:rPr lang="en-GB" dirty="0"/>
              <a:t>Can’t calculate </a:t>
            </a:r>
            <a:r>
              <a:rPr lang="en-GB" dirty="0" err="1"/>
              <a:t>a</a:t>
            </a:r>
            <a:r>
              <a:rPr lang="en-GB" baseline="-25000" dirty="0" err="1"/>
              <a:t>i</a:t>
            </a:r>
            <a:r>
              <a:rPr lang="en-GB" dirty="0"/>
              <a:t> until has been a</a:t>
            </a:r>
            <a:r>
              <a:rPr lang="en-GB" baseline="-25000" dirty="0"/>
              <a:t>i-1</a:t>
            </a:r>
            <a:r>
              <a:rPr lang="en-GB" dirty="0"/>
              <a:t> calculated</a:t>
            </a:r>
          </a:p>
        </p:txBody>
      </p:sp>
    </p:spTree>
    <p:extLst>
      <p:ext uri="{BB962C8B-B14F-4D97-AF65-F5344CB8AC3E}">
        <p14:creationId xmlns:p14="http://schemas.microsoft.com/office/powerpoint/2010/main" val="285491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Parallelism – Communication and Synchronisation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Now consider a dot product</a:t>
            </a:r>
          </a:p>
          <a:p>
            <a:pPr marL="0" indent="0" algn="ctr">
              <a:buNone/>
            </a:pPr>
            <a:r>
              <a:rPr lang="en-GB" dirty="0"/>
              <a:t>a=∑</a:t>
            </a:r>
            <a:r>
              <a:rPr lang="en-GB" dirty="0" err="1"/>
              <a:t>b</a:t>
            </a:r>
            <a:r>
              <a:rPr lang="en-GB" baseline="-25000" dirty="0" err="1"/>
              <a:t>i</a:t>
            </a:r>
            <a:r>
              <a:rPr lang="en-GB" dirty="0" err="1"/>
              <a:t>×c</a:t>
            </a:r>
            <a:r>
              <a:rPr lang="en-GB" baseline="-25000" dirty="0" err="1"/>
              <a:t>i</a:t>
            </a:r>
            <a:endParaRPr lang="en-GB" baseline="-25000" dirty="0"/>
          </a:p>
          <a:p>
            <a:r>
              <a:rPr lang="en-GB" dirty="0"/>
              <a:t>If we want to parallelise it we could give a subset of the indices to each process or thread and  form the local contribution to a</a:t>
            </a:r>
          </a:p>
          <a:p>
            <a:r>
              <a:rPr lang="en-GB" dirty="0"/>
              <a:t>And then sum together all the local contributions to form the final answer</a:t>
            </a:r>
          </a:p>
          <a:p>
            <a:r>
              <a:rPr lang="en-GB" dirty="0"/>
              <a:t>This last phase requires the processes or threads to work together</a:t>
            </a:r>
          </a:p>
          <a:p>
            <a:pPr lvl="1"/>
            <a:r>
              <a:rPr lang="en-GB" dirty="0"/>
              <a:t>i.e. they are no longer totally </a:t>
            </a:r>
            <a:r>
              <a:rPr lang="en-GB" dirty="0" smtClean="0"/>
              <a:t>independent</a:t>
            </a:r>
          </a:p>
          <a:p>
            <a:pPr lvl="1"/>
            <a:r>
              <a:rPr lang="en-GB" dirty="0" smtClean="0"/>
              <a:t>They need to communicate with each other</a:t>
            </a:r>
          </a:p>
          <a:p>
            <a:pPr lvl="1"/>
            <a:r>
              <a:rPr lang="en-GB" dirty="0" smtClean="0"/>
              <a:t>If one finishes before the others it will have to wait for them</a:t>
            </a:r>
            <a:endParaRPr lang="en-GB" dirty="0"/>
          </a:p>
          <a:p>
            <a:r>
              <a:rPr lang="en-GB" dirty="0"/>
              <a:t>Very typical way parallelism work inside real codes</a:t>
            </a:r>
          </a:p>
          <a:p>
            <a:pPr lvl="1"/>
            <a:r>
              <a:rPr lang="en-GB" dirty="0"/>
              <a:t>Period of independent iterations</a:t>
            </a:r>
          </a:p>
          <a:p>
            <a:pPr lvl="1"/>
            <a:r>
              <a:rPr lang="en-GB" dirty="0"/>
              <a:t>Followed by them coordinating the local results into a global one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193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Parallel Scaling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Consider the time to solution for our dot product.</a:t>
            </a:r>
          </a:p>
          <a:p>
            <a:r>
              <a:rPr lang="en-GB" dirty="0" smtClean="0"/>
              <a:t>Let our vectors be of order N and let us have P threads or processes</a:t>
            </a:r>
          </a:p>
          <a:p>
            <a:r>
              <a:rPr lang="en-GB" dirty="0" smtClean="0"/>
              <a:t>The time to compute the local sum will be proportional to N/P</a:t>
            </a:r>
          </a:p>
          <a:p>
            <a:pPr lvl="1"/>
            <a:r>
              <a:rPr lang="en-GB" dirty="0" smtClean="0"/>
              <a:t>A </a:t>
            </a:r>
            <a:r>
              <a:rPr lang="en-GB" b="1" dirty="0" smtClean="0"/>
              <a:t>decreasing</a:t>
            </a:r>
            <a:r>
              <a:rPr lang="en-GB" dirty="0" smtClean="0"/>
              <a:t> function of the number of threads</a:t>
            </a:r>
          </a:p>
          <a:p>
            <a:r>
              <a:rPr lang="en-GB" dirty="0" smtClean="0"/>
              <a:t>The time to synchronise and is more complicated</a:t>
            </a:r>
          </a:p>
          <a:p>
            <a:pPr lvl="1"/>
            <a:r>
              <a:rPr lang="en-GB" dirty="0" smtClean="0"/>
              <a:t>But it will be an </a:t>
            </a:r>
            <a:r>
              <a:rPr lang="en-GB" b="1" dirty="0" smtClean="0"/>
              <a:t>increasing</a:t>
            </a:r>
            <a:r>
              <a:rPr lang="en-GB" dirty="0" smtClean="0"/>
              <a:t> function of the number of threads</a:t>
            </a:r>
          </a:p>
          <a:p>
            <a:pPr lvl="1"/>
            <a:r>
              <a:rPr lang="en-GB" dirty="0"/>
              <a:t>a</a:t>
            </a:r>
            <a:r>
              <a:rPr lang="en-GB" dirty="0" smtClean="0"/>
              <a:t>nd independent of N</a:t>
            </a:r>
          </a:p>
          <a:p>
            <a:pPr lvl="1"/>
            <a:r>
              <a:rPr lang="en-GB" dirty="0" smtClean="0"/>
              <a:t>A deeper analysis shows a suitable model is Log(P)</a:t>
            </a:r>
          </a:p>
          <a:p>
            <a:r>
              <a:rPr lang="en-GB" dirty="0" smtClean="0"/>
              <a:t>Thus our model is t(P) = </a:t>
            </a:r>
            <a:r>
              <a:rPr lang="el-GR" dirty="0" smtClean="0"/>
              <a:t>α</a:t>
            </a:r>
            <a:r>
              <a:rPr lang="en-GB" dirty="0" smtClean="0"/>
              <a:t>N/P + </a:t>
            </a:r>
            <a:r>
              <a:rPr lang="el-GR" dirty="0" smtClean="0"/>
              <a:t>β</a:t>
            </a:r>
            <a:r>
              <a:rPr lang="en-GB" dirty="0" smtClean="0"/>
              <a:t>log(P)</a:t>
            </a:r>
          </a:p>
          <a:p>
            <a:r>
              <a:rPr lang="en-GB" dirty="0" smtClean="0"/>
              <a:t>We want t to be a decreasing  function of P, thus we want the first term to be important</a:t>
            </a:r>
          </a:p>
          <a:p>
            <a:r>
              <a:rPr lang="en-GB" dirty="0" smtClean="0"/>
              <a:t>Thus parallelism is most efficient</a:t>
            </a:r>
          </a:p>
          <a:p>
            <a:pPr lvl="1"/>
            <a:r>
              <a:rPr lang="en-GB" dirty="0" smtClean="0"/>
              <a:t>For large N</a:t>
            </a:r>
          </a:p>
          <a:p>
            <a:pPr lvl="1"/>
            <a:r>
              <a:rPr lang="en-GB" dirty="0" smtClean="0"/>
              <a:t>For small P</a:t>
            </a:r>
          </a:p>
          <a:p>
            <a:pPr lvl="1"/>
            <a:r>
              <a:rPr lang="en-GB" dirty="0" smtClean="0"/>
              <a:t>And using too many threads may cause your program to slow down!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242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Measuring Scalability – Speed 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S = t(1)/t(P)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5582258"/>
              </p:ext>
            </p:extLst>
          </p:nvPr>
        </p:nvGraphicFramePr>
        <p:xfrm>
          <a:off x="190501" y="1916832"/>
          <a:ext cx="7981900" cy="42093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1629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Parallelising Scientific Programs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484784"/>
            <a:ext cx="3760539" cy="4708549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Two main methods</a:t>
            </a:r>
          </a:p>
          <a:p>
            <a:r>
              <a:rPr lang="en-GB" b="1" dirty="0" smtClean="0"/>
              <a:t>Shared memory programming</a:t>
            </a:r>
            <a:endParaRPr lang="en-GB" dirty="0" smtClean="0"/>
          </a:p>
          <a:p>
            <a:pPr lvl="1"/>
            <a:r>
              <a:rPr lang="en-GB" dirty="0" smtClean="0"/>
              <a:t>Each of the cores can see all of the memory</a:t>
            </a:r>
          </a:p>
          <a:p>
            <a:pPr lvl="1"/>
            <a:r>
              <a:rPr lang="en-GB" dirty="0" smtClean="0"/>
              <a:t>This is generally done via </a:t>
            </a:r>
            <a:r>
              <a:rPr lang="en-GB" i="1" dirty="0" err="1" smtClean="0"/>
              <a:t>OpenMP</a:t>
            </a:r>
            <a:r>
              <a:rPr lang="en-GB" dirty="0" smtClean="0"/>
              <a:t>, and is what we will cover</a:t>
            </a:r>
          </a:p>
          <a:p>
            <a:pPr lvl="1"/>
            <a:r>
              <a:rPr lang="en-GB" dirty="0" smtClean="0"/>
              <a:t>Generally limited to a single node</a:t>
            </a:r>
          </a:p>
          <a:p>
            <a:pPr lvl="2"/>
            <a:r>
              <a:rPr lang="en-GB" dirty="0" smtClean="0"/>
              <a:t>16 Cores on the ARC machine</a:t>
            </a:r>
          </a:p>
          <a:p>
            <a:r>
              <a:rPr lang="en-GB" b="1" dirty="0" smtClean="0"/>
              <a:t>Distributed memory programming</a:t>
            </a:r>
          </a:p>
          <a:p>
            <a:pPr lvl="1"/>
            <a:r>
              <a:rPr lang="en-GB" dirty="0" smtClean="0"/>
              <a:t>Each of the cores can only see part of the memory</a:t>
            </a:r>
          </a:p>
          <a:p>
            <a:pPr lvl="1"/>
            <a:r>
              <a:rPr lang="en-GB" dirty="0" smtClean="0"/>
              <a:t>If one core wants data from another core’s memory it will have to use the interconnect</a:t>
            </a:r>
          </a:p>
          <a:p>
            <a:pPr lvl="1"/>
            <a:r>
              <a:rPr lang="en-GB" dirty="0" smtClean="0"/>
              <a:t>Can use an unlimited number of cores</a:t>
            </a:r>
          </a:p>
          <a:p>
            <a:pPr lvl="1"/>
            <a:r>
              <a:rPr lang="en-GB" dirty="0" smtClean="0"/>
              <a:t>Generally done via </a:t>
            </a:r>
            <a:r>
              <a:rPr lang="en-GB" i="1" dirty="0" smtClean="0"/>
              <a:t>MPI</a:t>
            </a:r>
          </a:p>
          <a:p>
            <a:pPr lvl="1"/>
            <a:r>
              <a:rPr lang="en-GB" dirty="0" smtClean="0"/>
              <a:t>We don’t cover it here but there are free </a:t>
            </a:r>
            <a:r>
              <a:rPr lang="en-GB" dirty="0"/>
              <a:t>A</a:t>
            </a:r>
            <a:r>
              <a:rPr lang="en-GB" dirty="0" smtClean="0"/>
              <a:t>RC and ARCHER courses</a:t>
            </a:r>
          </a:p>
          <a:p>
            <a:r>
              <a:rPr lang="en-GB" dirty="0" smtClean="0"/>
              <a:t>Hybrids of the two are possible and are used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1484784"/>
            <a:ext cx="4832206" cy="20321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3933056"/>
            <a:ext cx="4884756" cy="205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97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elligentDocuments">
  <a:themeElements>
    <a:clrScheme name="Custom 5">
      <a:dk1>
        <a:srgbClr val="C2470C"/>
      </a:dk1>
      <a:lt1>
        <a:srgbClr val="FFFFFF"/>
      </a:lt1>
      <a:dk2>
        <a:srgbClr val="FFFFFF"/>
      </a:dk2>
      <a:lt2>
        <a:srgbClr val="E7E7E9"/>
      </a:lt2>
      <a:accent1>
        <a:srgbClr val="F16623"/>
      </a:accent1>
      <a:accent2>
        <a:srgbClr val="E27023"/>
      </a:accent2>
      <a:accent3>
        <a:srgbClr val="FFFFFF"/>
      </a:accent3>
      <a:accent4>
        <a:srgbClr val="670100"/>
      </a:accent4>
      <a:accent5>
        <a:srgbClr val="E8B0AB"/>
      </a:accent5>
      <a:accent6>
        <a:srgbClr val="CD651F"/>
      </a:accent6>
      <a:hlink>
        <a:srgbClr val="002060"/>
      </a:hlink>
      <a:folHlink>
        <a:srgbClr val="0070C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IntelligentDocumen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ligentDocumen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ligentDocumen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ligentDocumen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ligentDocumen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ligentDocumen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ligentDocumen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ligentDocuments 8">
        <a:dk1>
          <a:srgbClr val="7A0200"/>
        </a:dk1>
        <a:lt1>
          <a:srgbClr val="FFFFFF"/>
        </a:lt1>
        <a:dk2>
          <a:srgbClr val="FFFFFF"/>
        </a:dk2>
        <a:lt2>
          <a:srgbClr val="969696"/>
        </a:lt2>
        <a:accent1>
          <a:srgbClr val="D74119"/>
        </a:accent1>
        <a:accent2>
          <a:srgbClr val="E27023"/>
        </a:accent2>
        <a:accent3>
          <a:srgbClr val="FFFFFF"/>
        </a:accent3>
        <a:accent4>
          <a:srgbClr val="670100"/>
        </a:accent4>
        <a:accent5>
          <a:srgbClr val="E8B0AB"/>
        </a:accent5>
        <a:accent6>
          <a:srgbClr val="CD651F"/>
        </a:accent6>
        <a:hlink>
          <a:srgbClr val="E4028C"/>
        </a:hlink>
        <a:folHlink>
          <a:srgbClr val="AA2D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ligentDocuments 9">
        <a:dk1>
          <a:srgbClr val="7A0200"/>
        </a:dk1>
        <a:lt1>
          <a:srgbClr val="FFFFFF"/>
        </a:lt1>
        <a:dk2>
          <a:srgbClr val="FFFFFF"/>
        </a:dk2>
        <a:lt2>
          <a:srgbClr val="E7E7E9"/>
        </a:lt2>
        <a:accent1>
          <a:srgbClr val="D74119"/>
        </a:accent1>
        <a:accent2>
          <a:srgbClr val="E27023"/>
        </a:accent2>
        <a:accent3>
          <a:srgbClr val="FFFFFF"/>
        </a:accent3>
        <a:accent4>
          <a:srgbClr val="670100"/>
        </a:accent4>
        <a:accent5>
          <a:srgbClr val="E8B0AB"/>
        </a:accent5>
        <a:accent6>
          <a:srgbClr val="CD651F"/>
        </a:accent6>
        <a:hlink>
          <a:srgbClr val="E4028C"/>
        </a:hlink>
        <a:folHlink>
          <a:srgbClr val="AA2D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Ants">
  <a:themeElements>
    <a:clrScheme name="Custom 1">
      <a:dk1>
        <a:srgbClr val="0C0C0C"/>
      </a:dk1>
      <a:lt1>
        <a:sysClr val="window" lastClr="FFFFFF"/>
      </a:lt1>
      <a:dk2>
        <a:srgbClr val="92D050"/>
      </a:dk2>
      <a:lt2>
        <a:srgbClr val="D8D8D8"/>
      </a:lt2>
      <a:accent1>
        <a:srgbClr val="C3D69B"/>
      </a:accent1>
      <a:accent2>
        <a:srgbClr val="76923C"/>
      </a:accent2>
      <a:accent3>
        <a:srgbClr val="9BBB59"/>
      </a:accent3>
      <a:accent4>
        <a:srgbClr val="E36C09"/>
      </a:accent4>
      <a:accent5>
        <a:srgbClr val="4BACC6"/>
      </a:accent5>
      <a:accent6>
        <a:srgbClr val="F79646"/>
      </a:accent6>
      <a:hlink>
        <a:srgbClr val="92D050"/>
      </a:hlink>
      <a:folHlink>
        <a:srgbClr val="EBF1D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87B862386F8A48840A2142C0600765" ma:contentTypeVersion="1" ma:contentTypeDescription="Create a new document." ma:contentTypeScope="" ma:versionID="68e7a6ad2ab34d836eda56dc5c7bc733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8c5b5cd9b8d25ff6dd15848836f427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E0637EC-CEA5-409F-B139-003005A1414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83787E9-855B-43BD-8382-B7C63B9BC33D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66DD9C6-787C-4079-86E8-1446954686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e-Research PowerPoint Template</Template>
  <TotalTime>26705</TotalTime>
  <Words>4398</Words>
  <Application>Microsoft Office PowerPoint</Application>
  <PresentationFormat>On-screen Show (4:3)</PresentationFormat>
  <Paragraphs>811</Paragraphs>
  <Slides>38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ＭＳ Ｐゴシック</vt:lpstr>
      <vt:lpstr>Arial</vt:lpstr>
      <vt:lpstr>Calibri</vt:lpstr>
      <vt:lpstr>Cambria Math</vt:lpstr>
      <vt:lpstr>Courier New</vt:lpstr>
      <vt:lpstr>Georgia</vt:lpstr>
      <vt:lpstr>Lucida Grande</vt:lpstr>
      <vt:lpstr>Times New Roman</vt:lpstr>
      <vt:lpstr>Wingdings</vt:lpstr>
      <vt:lpstr>IntelligentDocuments</vt:lpstr>
      <vt:lpstr>1_Ants</vt:lpstr>
      <vt:lpstr>PowerPoint Presentation</vt:lpstr>
      <vt:lpstr>PowerPoint Presentation</vt:lpstr>
      <vt:lpstr>Parallelism – How to do we split up the work?</vt:lpstr>
      <vt:lpstr>Many ways to parallelise</vt:lpstr>
      <vt:lpstr>Parallelism – A maths example</vt:lpstr>
      <vt:lpstr>Parallelism – Communication and Synchronisation</vt:lpstr>
      <vt:lpstr>Parallel Scaling</vt:lpstr>
      <vt:lpstr>Measuring Scalability – Speed Up</vt:lpstr>
      <vt:lpstr>Parallelising Scientific Programs</vt:lpstr>
      <vt:lpstr>Shared memory model</vt:lpstr>
      <vt:lpstr>Processes and Threads</vt:lpstr>
      <vt:lpstr>Thread programming</vt:lpstr>
      <vt:lpstr>OpenMP Status</vt:lpstr>
      <vt:lpstr>The OpenMP API</vt:lpstr>
      <vt:lpstr>OpenMP “Hello World” in C</vt:lpstr>
      <vt:lpstr>Running In Batch</vt:lpstr>
      <vt:lpstr>A More Complex Example</vt:lpstr>
      <vt:lpstr>Scoping and Work Sharing</vt:lpstr>
      <vt:lpstr>Problems Of Sharing Data</vt:lpstr>
      <vt:lpstr>Synchronising Threads</vt:lpstr>
      <vt:lpstr>Summary: OpenMP Directives So Far</vt:lpstr>
      <vt:lpstr>Bringing It Together – A More Complex Example</vt:lpstr>
      <vt:lpstr>OpenMP program example</vt:lpstr>
      <vt:lpstr>OpenMP program example </vt:lpstr>
      <vt:lpstr>Reductions</vt:lpstr>
      <vt:lpstr>PowerPoint Presentation</vt:lpstr>
      <vt:lpstr>Reduction Operators</vt:lpstr>
      <vt:lpstr>More OpenMP</vt:lpstr>
      <vt:lpstr>OpenMP: best practices</vt:lpstr>
      <vt:lpstr>OpenMP: best practices</vt:lpstr>
      <vt:lpstr>Example – The 1D Heat Equation</vt:lpstr>
      <vt:lpstr>Example: 1D Heat Equation</vt:lpstr>
      <vt:lpstr>Example – 1D Heat Equation </vt:lpstr>
      <vt:lpstr>Problem: 1D heat equation in Parallel – The Easy Way</vt:lpstr>
      <vt:lpstr>Problem: 1D Heat Equation in Parallel – The Better Way</vt:lpstr>
      <vt:lpstr>PowerPoint Presentation</vt:lpstr>
      <vt:lpstr>Further learning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subtitle or presentation author can go here</dc:title>
  <dc:creator>Julie Meikle</dc:creator>
  <dc:description/>
  <cp:lastModifiedBy>ijb</cp:lastModifiedBy>
  <cp:revision>490</cp:revision>
  <dcterms:created xsi:type="dcterms:W3CDTF">2017-09-12T12:30:57Z</dcterms:created>
  <dcterms:modified xsi:type="dcterms:W3CDTF">2018-05-17T11:53:27Z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ingExpirationDate">
    <vt:lpwstr/>
  </property>
  <property fmtid="{D5CDD505-2E9C-101B-9397-08002B2CF9AE}" pid="3" name="PublishingStartDate">
    <vt:lpwstr/>
  </property>
</Properties>
</file>