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2" r:id="rId4"/>
  </p:sldMasterIdLst>
  <p:notesMasterIdLst>
    <p:notesMasterId r:id="rId10"/>
  </p:notesMasterIdLst>
  <p:handoutMasterIdLst>
    <p:handoutMasterId r:id="rId11"/>
  </p:handoutMasterIdLst>
  <p:sldIdLst>
    <p:sldId id="261" r:id="rId5"/>
    <p:sldId id="431" r:id="rId6"/>
    <p:sldId id="428" r:id="rId7"/>
    <p:sldId id="429" r:id="rId8"/>
    <p:sldId id="430" r:id="rId9"/>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0033CC"/>
    <a:srgbClr val="0066FF"/>
    <a:srgbClr val="FCEAE8"/>
    <a:srgbClr val="000099"/>
    <a:srgbClr val="0000FF"/>
    <a:srgbClr val="EC4E1B"/>
    <a:srgbClr val="F26522"/>
    <a:srgbClr val="66CCFF"/>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80" autoAdjust="0"/>
  </p:normalViewPr>
  <p:slideViewPr>
    <p:cSldViewPr>
      <p:cViewPr varScale="1">
        <p:scale>
          <a:sx n="113" d="100"/>
          <a:sy n="113" d="100"/>
        </p:scale>
        <p:origin x="1039"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108" d="100"/>
          <a:sy n="108" d="100"/>
        </p:scale>
        <p:origin x="2946"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638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Times New Roman" charset="0"/>
                <a:ea typeface="ＭＳ Ｐゴシック" charset="0"/>
                <a:cs typeface="+mn-cs"/>
              </a:defRPr>
            </a:lvl1pPr>
          </a:lstStyle>
          <a:p>
            <a:pPr>
              <a:defRPr/>
            </a:pPr>
            <a:endParaRPr lang="en-GB" dirty="0"/>
          </a:p>
        </p:txBody>
      </p:sp>
      <p:sp>
        <p:nvSpPr>
          <p:cNvPr id="1638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a:defRPr sz="1200">
                <a:ea typeface="ＭＳ Ｐゴシック" charset="-128"/>
              </a:defRPr>
            </a:lvl1pPr>
          </a:lstStyle>
          <a:p>
            <a:pPr>
              <a:defRPr/>
            </a:pPr>
            <a:fld id="{E151C65E-6466-4ADA-8F0A-B78620469644}" type="slidenum">
              <a:rPr lang="en-GB" altLang="en-US"/>
              <a:pPr>
                <a:defRPr/>
              </a:pPr>
              <a:t>‹#›</a:t>
            </a:fld>
            <a:endParaRPr lang="en-GB" altLang="en-US" dirty="0"/>
          </a:p>
        </p:txBody>
      </p:sp>
    </p:spTree>
    <p:extLst>
      <p:ext uri="{BB962C8B-B14F-4D97-AF65-F5344CB8AC3E}">
        <p14:creationId xmlns:p14="http://schemas.microsoft.com/office/powerpoint/2010/main" val="10812375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843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Times New Roman" charset="0"/>
                <a:ea typeface="ＭＳ Ｐゴシック" charset="0"/>
                <a:cs typeface="+mn-cs"/>
              </a:defRPr>
            </a:lvl1pPr>
          </a:lstStyle>
          <a:p>
            <a:pPr>
              <a:defRPr/>
            </a:pPr>
            <a:endParaRPr lang="en-GB" dirty="0"/>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8438" name="Rectangle 6"/>
          <p:cNvSpPr>
            <a:spLocks noGrp="1" noChangeArrowheads="1"/>
          </p:cNvSpPr>
          <p:nvPr>
            <p:ph type="ftr" sz="quarter" idx="4"/>
          </p:nvPr>
        </p:nvSpPr>
        <p:spPr bwMode="auto">
          <a:xfrm>
            <a:off x="76200" y="86233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8439" name="Rectangle 7"/>
          <p:cNvSpPr>
            <a:spLocks noGrp="1" noChangeArrowheads="1"/>
          </p:cNvSpPr>
          <p:nvPr>
            <p:ph type="sldNum" sz="quarter" idx="5"/>
          </p:nvPr>
        </p:nvSpPr>
        <p:spPr bwMode="auto">
          <a:xfrm>
            <a:off x="3810000" y="86233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a:defRPr sz="1200">
                <a:ea typeface="ＭＳ Ｐゴシック" charset="-128"/>
              </a:defRPr>
            </a:lvl1pPr>
          </a:lstStyle>
          <a:p>
            <a:pPr>
              <a:defRPr/>
            </a:pPr>
            <a:fld id="{E8C4F4FF-B66A-4756-8BFF-64F7A865A076}" type="slidenum">
              <a:rPr lang="en-GB" altLang="en-US"/>
              <a:pPr>
                <a:defRPr/>
              </a:pPr>
              <a:t>‹#›</a:t>
            </a:fld>
            <a:endParaRPr lang="en-GB" altLang="en-US" dirty="0"/>
          </a:p>
        </p:txBody>
      </p:sp>
    </p:spTree>
    <p:extLst>
      <p:ext uri="{BB962C8B-B14F-4D97-AF65-F5344CB8AC3E}">
        <p14:creationId xmlns:p14="http://schemas.microsoft.com/office/powerpoint/2010/main" val="13942492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341171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070603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26533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499720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Text Box 12"/>
          <p:cNvSpPr txBox="1">
            <a:spLocks noChangeArrowheads="1"/>
          </p:cNvSpPr>
          <p:nvPr userDrawn="1"/>
        </p:nvSpPr>
        <p:spPr bwMode="auto">
          <a:xfrm>
            <a:off x="8266113" y="6646863"/>
            <a:ext cx="647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lgn="r">
              <a:spcBef>
                <a:spcPct val="50000"/>
              </a:spcBef>
              <a:defRPr/>
            </a:pPr>
            <a:endParaRPr lang="en-US" altLang="en-US" sz="1000" dirty="0" smtClean="0">
              <a:latin typeface="Arial" panose="020B0604020202020204" pitchFamily="34" charset="0"/>
            </a:endParaRPr>
          </a:p>
        </p:txBody>
      </p:sp>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6040438"/>
            <a:ext cx="9142412"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Hi-Res-Logo-Pair.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84888" y="404813"/>
            <a:ext cx="2698750" cy="113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250825" y="6330950"/>
            <a:ext cx="3025775" cy="307975"/>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r>
              <a:rPr lang="en-US" sz="1400" dirty="0" smtClean="0">
                <a:solidFill>
                  <a:schemeClr val="bg1"/>
                </a:solidFill>
                <a:latin typeface="Arial" charset="0"/>
                <a:cs typeface="Arial" charset="0"/>
              </a:rPr>
              <a:t>www.oerc.ox.ac.uk</a:t>
            </a:r>
          </a:p>
        </p:txBody>
      </p:sp>
      <p:sp>
        <p:nvSpPr>
          <p:cNvPr id="10" name="Title 1"/>
          <p:cNvSpPr>
            <a:spLocks noGrp="1"/>
          </p:cNvSpPr>
          <p:nvPr>
            <p:ph type="title"/>
          </p:nvPr>
        </p:nvSpPr>
        <p:spPr>
          <a:xfrm>
            <a:off x="683568" y="3944998"/>
            <a:ext cx="7772400" cy="1362075"/>
          </a:xfrm>
        </p:spPr>
        <p:txBody>
          <a:bodyPr anchor="t"/>
          <a:lstStyle>
            <a:lvl1pPr algn="l">
              <a:defRPr sz="2000" b="0" cap="none" baseline="0">
                <a:solidFill>
                  <a:srgbClr val="F26522"/>
                </a:solidFill>
                <a:latin typeface="Arial"/>
                <a:cs typeface="Arial"/>
              </a:defRPr>
            </a:lvl1pPr>
          </a:lstStyle>
          <a:p>
            <a:r>
              <a:rPr lang="en-US" smtClean="0"/>
              <a:t>Click to edit Master title style</a:t>
            </a:r>
            <a:endParaRPr lang="en-US" dirty="0"/>
          </a:p>
        </p:txBody>
      </p:sp>
      <p:sp>
        <p:nvSpPr>
          <p:cNvPr id="11" name="Text Placeholder 2"/>
          <p:cNvSpPr>
            <a:spLocks noGrp="1"/>
          </p:cNvSpPr>
          <p:nvPr>
            <p:ph type="body" idx="1"/>
          </p:nvPr>
        </p:nvSpPr>
        <p:spPr>
          <a:xfrm>
            <a:off x="683568" y="2444811"/>
            <a:ext cx="7772400" cy="1500187"/>
          </a:xfrm>
        </p:spPr>
        <p:txBody>
          <a:bodyPr anchor="b"/>
          <a:lstStyle>
            <a:lvl1pPr marL="0" indent="0">
              <a:buNone/>
              <a:defRPr sz="3200" b="1">
                <a:solidFill>
                  <a:srgbClr val="F26522"/>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86246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412776"/>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661248"/>
            <a:ext cx="5486400" cy="5109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98618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66809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2413" y="1412776"/>
            <a:ext cx="2073275" cy="4507012"/>
          </a:xfrm>
        </p:spPr>
        <p:txBody>
          <a:bodyPr vert="eaVert"/>
          <a:lstStyle>
            <a:lvl1pPr>
              <a:defRPr>
                <a:solidFill>
                  <a:srgbClr val="EC4E1B"/>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79413" y="1412776"/>
            <a:ext cx="6070600" cy="4507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9568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3116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683568" y="3944998"/>
            <a:ext cx="7772400" cy="1362075"/>
          </a:xfrm>
        </p:spPr>
        <p:txBody>
          <a:bodyPr anchor="t"/>
          <a:lstStyle>
            <a:lvl1pPr algn="l">
              <a:defRPr sz="2000" b="0" cap="none" baseline="0">
                <a:solidFill>
                  <a:srgbClr val="F26522"/>
                </a:solidFill>
                <a:latin typeface="Arial"/>
                <a:cs typeface="Arial"/>
              </a:defRPr>
            </a:lvl1pPr>
          </a:lstStyle>
          <a:p>
            <a:r>
              <a:rPr lang="en-US" smtClean="0"/>
              <a:t>Click to edit Master title style</a:t>
            </a:r>
            <a:endParaRPr lang="en-US" dirty="0"/>
          </a:p>
        </p:txBody>
      </p:sp>
      <p:sp>
        <p:nvSpPr>
          <p:cNvPr id="5" name="Text Placeholder 2"/>
          <p:cNvSpPr>
            <a:spLocks noGrp="1"/>
          </p:cNvSpPr>
          <p:nvPr>
            <p:ph type="body" idx="1"/>
          </p:nvPr>
        </p:nvSpPr>
        <p:spPr>
          <a:xfrm>
            <a:off x="683568" y="2444811"/>
            <a:ext cx="7772400" cy="1500187"/>
          </a:xfrm>
        </p:spPr>
        <p:txBody>
          <a:bodyPr anchor="b"/>
          <a:lstStyle>
            <a:lvl1pPr marL="0" indent="0">
              <a:buNone/>
              <a:defRPr sz="3200" b="1">
                <a:solidFill>
                  <a:srgbClr val="F26522"/>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45510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79413" y="1528763"/>
            <a:ext cx="3665537" cy="4391025"/>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7350" y="1528763"/>
            <a:ext cx="3665538" cy="4391025"/>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7260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68313" y="304800"/>
            <a:ext cx="8207375" cy="685800"/>
          </a:xfrm>
        </p:spPr>
        <p:txBody>
          <a:bodyPr/>
          <a:lstStyle/>
          <a:p>
            <a:r>
              <a:rPr lang="en-US" smtClean="0"/>
              <a:t>Click to edit Master title style</a:t>
            </a:r>
            <a:endParaRPr lang="en-US"/>
          </a:p>
        </p:txBody>
      </p:sp>
    </p:spTree>
    <p:extLst>
      <p:ext uri="{BB962C8B-B14F-4D97-AF65-F5344CB8AC3E}">
        <p14:creationId xmlns:p14="http://schemas.microsoft.com/office/powerpoint/2010/main" val="3914951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0712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682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923702"/>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1435100"/>
            <a:ext cx="5111750" cy="4691063"/>
          </a:xfrm>
        </p:spPr>
        <p:txBody>
          <a:bodyPr/>
          <a:lstStyle>
            <a:lvl1pPr>
              <a:defRPr sz="2400"/>
            </a:lvl1pPr>
            <a:lvl2pPr marL="360363" indent="0">
              <a:buNone/>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3766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923702"/>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57200" y="1448541"/>
            <a:ext cx="5111750" cy="4691063"/>
          </a:xfrm>
        </p:spPr>
        <p:txBody>
          <a:bodyPr/>
          <a:lstStyle>
            <a:lvl1pPr>
              <a:defRPr sz="2400"/>
            </a:lvl1pPr>
            <a:lvl2pPr marL="360363" indent="0">
              <a:buNone/>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p:txBody>
      </p:sp>
      <p:sp>
        <p:nvSpPr>
          <p:cNvPr id="4" name="Text Placeholder 3"/>
          <p:cNvSpPr>
            <a:spLocks noGrp="1"/>
          </p:cNvSpPr>
          <p:nvPr>
            <p:ph type="body" sz="half" idx="2"/>
          </p:nvPr>
        </p:nvSpPr>
        <p:spPr>
          <a:xfrm>
            <a:off x="5673065" y="1435099"/>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63728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ChangeArrowheads="1"/>
          </p:cNvSpPr>
          <p:nvPr userDrawn="1"/>
        </p:nvSpPr>
        <p:spPr bwMode="ltGray">
          <a:xfrm>
            <a:off x="179388" y="188913"/>
            <a:ext cx="8785225" cy="1079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defRPr/>
            </a:pPr>
            <a:endParaRPr lang="en-US" altLang="en-US" dirty="0" smtClean="0"/>
          </a:p>
        </p:txBody>
      </p:sp>
      <p:sp>
        <p:nvSpPr>
          <p:cNvPr id="1027" name="Rectangle 4"/>
          <p:cNvSpPr>
            <a:spLocks noGrp="1" noChangeArrowheads="1"/>
          </p:cNvSpPr>
          <p:nvPr>
            <p:ph type="title"/>
          </p:nvPr>
        </p:nvSpPr>
        <p:spPr bwMode="auto">
          <a:xfrm>
            <a:off x="468313" y="304800"/>
            <a:ext cx="82073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36000" bIns="45720" numCol="1" anchor="b" anchorCtr="0" compatLnSpc="1">
            <a:prstTxWarp prst="textNoShape">
              <a:avLst/>
            </a:prstTxWarp>
          </a:bodyPr>
          <a:lstStyle/>
          <a:p>
            <a:pPr lvl="0"/>
            <a:r>
              <a:rPr lang="en-US" altLang="en-US" smtClean="0"/>
              <a:t>Click to edit Master title style</a:t>
            </a:r>
            <a:endParaRPr lang="en-GB" altLang="en-US" smtClean="0"/>
          </a:p>
        </p:txBody>
      </p:sp>
      <p:sp>
        <p:nvSpPr>
          <p:cNvPr id="1028" name="Rectangle 5"/>
          <p:cNvSpPr>
            <a:spLocks noGrp="1" noChangeArrowheads="1"/>
          </p:cNvSpPr>
          <p:nvPr>
            <p:ph type="body" idx="1"/>
          </p:nvPr>
        </p:nvSpPr>
        <p:spPr bwMode="auto">
          <a:xfrm>
            <a:off x="379413" y="1528763"/>
            <a:ext cx="7483475"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Level 1</a:t>
            </a:r>
          </a:p>
          <a:p>
            <a:pPr lvl="1"/>
            <a:r>
              <a:rPr lang="en-GB" altLang="en-US" smtClean="0"/>
              <a:t>Level 2</a:t>
            </a:r>
          </a:p>
          <a:p>
            <a:pPr lvl="2"/>
            <a:r>
              <a:rPr lang="en-GB" altLang="en-US" smtClean="0"/>
              <a:t>Level 3</a:t>
            </a:r>
          </a:p>
          <a:p>
            <a:pPr lvl="3"/>
            <a:r>
              <a:rPr lang="en-GB" altLang="en-US" smtClean="0"/>
              <a:t>Level 4</a:t>
            </a:r>
          </a:p>
          <a:p>
            <a:pPr lvl="4"/>
            <a:r>
              <a:rPr lang="en-GB" altLang="en-US" smtClean="0"/>
              <a:t>Level 5</a:t>
            </a:r>
          </a:p>
        </p:txBody>
      </p:sp>
      <p:sp>
        <p:nvSpPr>
          <p:cNvPr id="1029" name="Rectangle 9"/>
          <p:cNvSpPr>
            <a:spLocks noChangeArrowheads="1"/>
          </p:cNvSpPr>
          <p:nvPr userDrawn="1"/>
        </p:nvSpPr>
        <p:spPr bwMode="ltGray">
          <a:xfrm>
            <a:off x="179388" y="6330950"/>
            <a:ext cx="7416800" cy="3095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defRPr/>
            </a:pPr>
            <a:endParaRPr lang="en-US" altLang="en-US" dirty="0" smtClean="0"/>
          </a:p>
        </p:txBody>
      </p:sp>
      <p:pic>
        <p:nvPicPr>
          <p:cNvPr id="1030" name="Picture 2" descr="Logo-Pair.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96200" y="6145213"/>
            <a:ext cx="1268413"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ts val="2000"/>
        </a:lnSpc>
        <a:spcBef>
          <a:spcPts val="400"/>
        </a:spcBef>
        <a:spcAft>
          <a:spcPct val="0"/>
        </a:spcAft>
        <a:defRPr sz="2000" b="1">
          <a:solidFill>
            <a:schemeClr val="tx2"/>
          </a:solidFill>
          <a:latin typeface="+mj-lt"/>
          <a:ea typeface="ＭＳ Ｐゴシック" charset="0"/>
          <a:cs typeface="ＭＳ Ｐゴシック" charset="0"/>
        </a:defRPr>
      </a:lvl1pPr>
      <a:lvl2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2pPr>
      <a:lvl3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3pPr>
      <a:lvl4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4pPr>
      <a:lvl5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5pPr>
      <a:lvl6pPr marL="4572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6pPr>
      <a:lvl7pPr marL="9144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7pPr>
      <a:lvl8pPr marL="13716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8pPr>
      <a:lvl9pPr marL="18288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9pPr>
    </p:titleStyle>
    <p:bodyStyle>
      <a:lvl1pPr marL="180975" indent="-180975" algn="l" rtl="0" eaLnBrk="1" fontAlgn="base" hangingPunct="1">
        <a:lnSpc>
          <a:spcPts val="2000"/>
        </a:lnSpc>
        <a:spcBef>
          <a:spcPts val="400"/>
        </a:spcBef>
        <a:spcAft>
          <a:spcPct val="0"/>
        </a:spcAft>
        <a:buClr>
          <a:schemeClr val="accent2"/>
        </a:buClr>
        <a:buFont typeface="Arial" panose="020B0604020202020204" pitchFamily="34" charset="0"/>
        <a:buChar char="•"/>
        <a:defRPr sz="1500">
          <a:solidFill>
            <a:schemeClr val="tx1"/>
          </a:solidFill>
          <a:latin typeface="+mn-lt"/>
          <a:ea typeface="ＭＳ Ｐゴシック" charset="0"/>
          <a:cs typeface="ＭＳ Ｐゴシック" charset="0"/>
        </a:defRPr>
      </a:lvl1pPr>
      <a:lvl2pPr marL="541338" indent="-180975" algn="l" rtl="0" eaLnBrk="1" fontAlgn="base" hangingPunct="1">
        <a:lnSpc>
          <a:spcPts val="1900"/>
        </a:lnSpc>
        <a:spcBef>
          <a:spcPts val="300"/>
        </a:spcBef>
        <a:spcAft>
          <a:spcPct val="0"/>
        </a:spcAft>
        <a:buFont typeface="Arial" panose="020B0604020202020204" pitchFamily="34" charset="0"/>
        <a:buChar char="–"/>
        <a:defRPr sz="1300">
          <a:solidFill>
            <a:schemeClr val="accent2"/>
          </a:solidFill>
          <a:latin typeface="+mn-lt"/>
          <a:ea typeface="ＭＳ Ｐゴシック" charset="0"/>
        </a:defRPr>
      </a:lvl2pPr>
      <a:lvl3pPr marL="895350" indent="-174625"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3pPr>
      <a:lvl4pPr marL="1200150"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4pPr>
      <a:lvl5pPr marL="1382713"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5pPr>
      <a:lvl6pPr marL="16843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6pPr>
      <a:lvl7pPr marL="21415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7pPr>
      <a:lvl8pPr marL="25987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8pPr>
      <a:lvl9pPr marL="30559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bit.ly/OXUNICW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4"/>
          <p:cNvSpPr txBox="1">
            <a:spLocks noChangeArrowheads="1"/>
          </p:cNvSpPr>
          <p:nvPr/>
        </p:nvSpPr>
        <p:spPr bwMode="auto">
          <a:xfrm>
            <a:off x="323528" y="2492896"/>
            <a:ext cx="8496944"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36000" bIns="45720" numCol="1" anchor="t" anchorCtr="0" compatLnSpc="1">
            <a:prstTxWarp prst="textNoShape">
              <a:avLst/>
            </a:prstTxWarp>
            <a:noAutofit/>
          </a:bodyPr>
          <a:lstStyle>
            <a:lvl1pPr algn="l" rtl="0" eaLnBrk="1" fontAlgn="base" hangingPunct="1">
              <a:lnSpc>
                <a:spcPts val="2000"/>
              </a:lnSpc>
              <a:spcBef>
                <a:spcPts val="400"/>
              </a:spcBef>
              <a:spcAft>
                <a:spcPct val="0"/>
              </a:spcAft>
              <a:defRPr sz="2000" b="0" cap="none" baseline="0">
                <a:solidFill>
                  <a:srgbClr val="F26522"/>
                </a:solidFill>
                <a:latin typeface="Arial"/>
                <a:ea typeface="ＭＳ Ｐゴシック" charset="0"/>
                <a:cs typeface="Arial"/>
              </a:defRPr>
            </a:lvl1pPr>
            <a:lvl2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2pPr>
            <a:lvl3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3pPr>
            <a:lvl4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4pPr>
            <a:lvl5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5pPr>
            <a:lvl6pPr marL="4572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6pPr>
            <a:lvl7pPr marL="9144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7pPr>
            <a:lvl8pPr marL="13716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8pPr>
            <a:lvl9pPr marL="18288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9pPr>
          </a:lstStyle>
          <a:p>
            <a:pPr algn="ctr">
              <a:lnSpc>
                <a:spcPct val="100000"/>
              </a:lnSpc>
            </a:pPr>
            <a:r>
              <a:rPr lang="en-US" sz="3200" kern="0" dirty="0" smtClean="0">
                <a:solidFill>
                  <a:srgbClr val="000000"/>
                </a:solidFill>
              </a:rPr>
              <a:t>An Introduction to HPC and Scientific Computing</a:t>
            </a:r>
          </a:p>
        </p:txBody>
      </p:sp>
      <p:sp>
        <p:nvSpPr>
          <p:cNvPr id="10" name="TextBox 5"/>
          <p:cNvSpPr txBox="1">
            <a:spLocks noChangeArrowheads="1"/>
          </p:cNvSpPr>
          <p:nvPr/>
        </p:nvSpPr>
        <p:spPr bwMode="auto">
          <a:xfrm>
            <a:off x="7370763" y="728663"/>
            <a:ext cx="185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endParaRPr lang="en-US" dirty="0"/>
          </a:p>
        </p:txBody>
      </p:sp>
      <p:sp>
        <p:nvSpPr>
          <p:cNvPr id="12" name="TextBox 11"/>
          <p:cNvSpPr txBox="1"/>
          <p:nvPr/>
        </p:nvSpPr>
        <p:spPr>
          <a:xfrm>
            <a:off x="3269400" y="4851157"/>
            <a:ext cx="2605200" cy="954107"/>
          </a:xfrm>
          <a:prstGeom prst="rect">
            <a:avLst/>
          </a:prstGeom>
          <a:noFill/>
        </p:spPr>
        <p:txBody>
          <a:bodyPr wrap="none" rtlCol="0">
            <a:spAutoFit/>
          </a:bodyPr>
          <a:lstStyle/>
          <a:p>
            <a:pPr algn="ctr"/>
            <a:r>
              <a:rPr lang="en-GB" sz="1600" dirty="0" smtClean="0">
                <a:solidFill>
                  <a:srgbClr val="000000"/>
                </a:solidFill>
                <a:latin typeface="+mn-lt"/>
              </a:rPr>
              <a:t>Wes Armour</a:t>
            </a:r>
          </a:p>
          <a:p>
            <a:pPr algn="ctr"/>
            <a:endParaRPr lang="en-GB" sz="1600" dirty="0" smtClean="0">
              <a:solidFill>
                <a:srgbClr val="000000"/>
              </a:solidFill>
              <a:latin typeface="+mn-lt"/>
            </a:endParaRPr>
          </a:p>
          <a:p>
            <a:pPr algn="ctr"/>
            <a:r>
              <a:rPr lang="en-GB" sz="1200" dirty="0" smtClean="0">
                <a:solidFill>
                  <a:srgbClr val="000000"/>
                </a:solidFill>
                <a:latin typeface="+mn-lt"/>
              </a:rPr>
              <a:t>Oxford e-Research Centre, </a:t>
            </a:r>
          </a:p>
          <a:p>
            <a:pPr algn="ctr"/>
            <a:r>
              <a:rPr lang="en-GB" sz="1200" dirty="0" smtClean="0">
                <a:solidFill>
                  <a:srgbClr val="000000"/>
                </a:solidFill>
                <a:latin typeface="+mn-lt"/>
              </a:rPr>
              <a:t>Department of Engineering Science</a:t>
            </a:r>
          </a:p>
        </p:txBody>
      </p:sp>
      <p:pic>
        <p:nvPicPr>
          <p:cNvPr id="1028" name="Picture 4" descr="Standard Departmen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04664"/>
            <a:ext cx="2436291" cy="11013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59632" y="1772816"/>
            <a:ext cx="6624736" cy="3785652"/>
          </a:xfrm>
          <a:prstGeom prst="rect">
            <a:avLst/>
          </a:prstGeom>
        </p:spPr>
        <p:txBody>
          <a:bodyPr wrap="square">
            <a:spAutoFit/>
          </a:bodyPr>
          <a:lstStyle/>
          <a:p>
            <a:pPr>
              <a:spcAft>
                <a:spcPts val="0"/>
              </a:spcAft>
            </a:pPr>
            <a:r>
              <a:rPr lang="en-GB" sz="1200" dirty="0" smtClean="0">
                <a:effectLst/>
                <a:latin typeface="+mj-lt"/>
                <a:ea typeface="Calibri" panose="020F0502020204030204" pitchFamily="34" charset="0"/>
              </a:rPr>
              <a:t>The aims of this CWM are to introduce you to scientific computing and High Performance computing (HPC).</a:t>
            </a:r>
          </a:p>
          <a:p>
            <a:pPr>
              <a:spcAft>
                <a:spcPts val="0"/>
              </a:spcAft>
            </a:pPr>
            <a:endParaRPr lang="en-GB" sz="1200" dirty="0">
              <a:latin typeface="+mj-lt"/>
              <a:ea typeface="Calibri" panose="020F0502020204030204" pitchFamily="34" charset="0"/>
            </a:endParaRPr>
          </a:p>
          <a:p>
            <a:pPr>
              <a:spcAft>
                <a:spcPts val="0"/>
              </a:spcAft>
            </a:pPr>
            <a:r>
              <a:rPr lang="en-GB" sz="1200" dirty="0" smtClean="0">
                <a:effectLst/>
                <a:latin typeface="+mj-lt"/>
                <a:ea typeface="Calibri" panose="020F0502020204030204" pitchFamily="34" charset="0"/>
              </a:rPr>
              <a:t>It’s more important that you pick up the basics of computing and programming during the week, because these are the building blocks for everything else.</a:t>
            </a:r>
          </a:p>
          <a:p>
            <a:pPr>
              <a:spcAft>
                <a:spcPts val="0"/>
              </a:spcAft>
            </a:pPr>
            <a:endParaRPr lang="en-GB" sz="1200" dirty="0">
              <a:latin typeface="+mj-lt"/>
              <a:ea typeface="Calibri" panose="020F0502020204030204" pitchFamily="34" charset="0"/>
            </a:endParaRPr>
          </a:p>
          <a:p>
            <a:pPr>
              <a:spcAft>
                <a:spcPts val="0"/>
              </a:spcAft>
            </a:pPr>
            <a:r>
              <a:rPr lang="en-GB" sz="1200" dirty="0" smtClean="0">
                <a:effectLst/>
                <a:latin typeface="+mj-lt"/>
                <a:ea typeface="Calibri" panose="020F0502020204030204" pitchFamily="34" charset="0"/>
              </a:rPr>
              <a:t>This CWM isn’t designed to turn you into a world class HPC programmer, that that’s years. </a:t>
            </a:r>
          </a:p>
          <a:p>
            <a:pPr>
              <a:spcAft>
                <a:spcPts val="0"/>
              </a:spcAft>
            </a:pPr>
            <a:endParaRPr lang="en-GB" sz="1200" dirty="0">
              <a:latin typeface="+mj-lt"/>
              <a:ea typeface="Calibri" panose="020F0502020204030204" pitchFamily="34" charset="0"/>
            </a:endParaRPr>
          </a:p>
          <a:p>
            <a:pPr>
              <a:spcAft>
                <a:spcPts val="0"/>
              </a:spcAft>
            </a:pPr>
            <a:r>
              <a:rPr lang="en-GB" sz="1200" dirty="0" smtClean="0">
                <a:effectLst/>
                <a:latin typeface="+mj-lt"/>
                <a:ea typeface="Calibri" panose="020F0502020204030204" pitchFamily="34" charset="0"/>
              </a:rPr>
              <a:t>This CWM is designed to give you the skills to continue to learn in this area and for you to have the ability to write your own computer codes and tackle basic problems.</a:t>
            </a:r>
          </a:p>
          <a:p>
            <a:pPr>
              <a:spcAft>
                <a:spcPts val="0"/>
              </a:spcAft>
            </a:pPr>
            <a:endParaRPr lang="en-GB" sz="1200" dirty="0">
              <a:latin typeface="+mj-lt"/>
              <a:ea typeface="Calibri" panose="020F0502020204030204" pitchFamily="34" charset="0"/>
            </a:endParaRPr>
          </a:p>
          <a:p>
            <a:pPr>
              <a:spcAft>
                <a:spcPts val="0"/>
              </a:spcAft>
            </a:pPr>
            <a:r>
              <a:rPr lang="en-GB" sz="1200" dirty="0" smtClean="0">
                <a:effectLst/>
                <a:latin typeface="+mj-lt"/>
                <a:ea typeface="Calibri" panose="020F0502020204030204" pitchFamily="34" charset="0"/>
              </a:rPr>
              <a:t>Assessment for this course will focus on the final two practical sessions in the latter half of the week. The aim of the assessment is for you to demonstrate that you’ve picked up the basics from this course. </a:t>
            </a:r>
          </a:p>
          <a:p>
            <a:pPr>
              <a:spcAft>
                <a:spcPts val="0"/>
              </a:spcAft>
            </a:pPr>
            <a:endParaRPr lang="en-GB" sz="1200" dirty="0">
              <a:latin typeface="+mj-lt"/>
              <a:ea typeface="Calibri" panose="020F0502020204030204" pitchFamily="34" charset="0"/>
            </a:endParaRPr>
          </a:p>
          <a:p>
            <a:pPr>
              <a:spcAft>
                <a:spcPts val="0"/>
              </a:spcAft>
            </a:pPr>
            <a:r>
              <a:rPr lang="en-GB" sz="1200" dirty="0" smtClean="0">
                <a:effectLst/>
                <a:latin typeface="+mj-lt"/>
                <a:ea typeface="Calibri" panose="020F0502020204030204" pitchFamily="34" charset="0"/>
              </a:rPr>
              <a:t>The assessment will be light because I’m keen for you to focus on the content rather than worrying about the assessment. </a:t>
            </a:r>
          </a:p>
          <a:p>
            <a:pPr>
              <a:spcAft>
                <a:spcPts val="0"/>
              </a:spcAft>
            </a:pPr>
            <a:endParaRPr lang="en-GB" sz="1200" dirty="0">
              <a:latin typeface="+mj-lt"/>
              <a:ea typeface="Calibri" panose="020F0502020204030204" pitchFamily="34" charset="0"/>
            </a:endParaRPr>
          </a:p>
          <a:p>
            <a:pPr>
              <a:spcAft>
                <a:spcPts val="0"/>
              </a:spcAft>
            </a:pPr>
            <a:r>
              <a:rPr lang="en-GB" sz="1200" dirty="0" smtClean="0">
                <a:effectLst/>
                <a:latin typeface="+mj-lt"/>
                <a:ea typeface="Calibri" panose="020F0502020204030204" pitchFamily="34" charset="0"/>
              </a:rPr>
              <a:t>In all I hope you will find this a fun and interesting week long introduction to HPC and Scientific Computing!</a:t>
            </a:r>
            <a:endParaRPr lang="en-GB" sz="1200" dirty="0">
              <a:effectLst/>
              <a:latin typeface="+mj-lt"/>
              <a:ea typeface="Calibri" panose="020F0502020204030204" pitchFamily="34" charset="0"/>
            </a:endParaRPr>
          </a:p>
        </p:txBody>
      </p:sp>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Aims and learning outcomes</a:t>
            </a:r>
            <a:endParaRPr lang="en-GB" b="1" dirty="0">
              <a:solidFill>
                <a:schemeClr val="bg1"/>
              </a:solidFill>
              <a:latin typeface="Arial" panose="020B0604020202020204" pitchFamily="34" charset="0"/>
            </a:endParaRPr>
          </a:p>
        </p:txBody>
      </p:sp>
    </p:spTree>
    <p:extLst>
      <p:ext uri="{BB962C8B-B14F-4D97-AF65-F5344CB8AC3E}">
        <p14:creationId xmlns:p14="http://schemas.microsoft.com/office/powerpoint/2010/main" val="2993362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59632" y="1772816"/>
            <a:ext cx="6624736" cy="4093428"/>
          </a:xfrm>
          <a:prstGeom prst="rect">
            <a:avLst/>
          </a:prstGeom>
        </p:spPr>
        <p:txBody>
          <a:bodyPr wrap="square">
            <a:spAutoFit/>
          </a:bodyPr>
          <a:lstStyle/>
          <a:p>
            <a:pPr>
              <a:spcAft>
                <a:spcPts val="0"/>
              </a:spcAft>
            </a:pPr>
            <a:r>
              <a:rPr lang="en-GB" sz="1600" b="1" dirty="0" smtClean="0">
                <a:latin typeface="+mj-lt"/>
                <a:ea typeface="Calibri" panose="020F0502020204030204" pitchFamily="34" charset="0"/>
                <a:cs typeface="Arial" panose="020B0604020202020204" pitchFamily="34" charset="0"/>
              </a:rPr>
              <a:t>Locations</a:t>
            </a:r>
            <a:endParaRPr lang="en-GB" sz="1600" b="1" dirty="0">
              <a:latin typeface="+mj-lt"/>
              <a:ea typeface="Calibri" panose="020F0502020204030204" pitchFamily="34" charset="0"/>
              <a:cs typeface="Arial" panose="020B0604020202020204" pitchFamily="34" charset="0"/>
            </a:endParaRPr>
          </a:p>
          <a:p>
            <a:pPr>
              <a:spcAft>
                <a:spcPts val="0"/>
              </a:spcAft>
            </a:pPr>
            <a:r>
              <a:rPr lang="en-GB" sz="1000" dirty="0">
                <a:latin typeface="+mj-lt"/>
                <a:ea typeface="Calibri" panose="020F0502020204030204" pitchFamily="34" charset="0"/>
              </a:rPr>
              <a:t> </a:t>
            </a:r>
          </a:p>
          <a:p>
            <a:pPr>
              <a:spcAft>
                <a:spcPts val="0"/>
              </a:spcAft>
            </a:pPr>
            <a:r>
              <a:rPr lang="en-GB" sz="1000" dirty="0">
                <a:latin typeface="+mj-lt"/>
                <a:ea typeface="Calibri" panose="020F0502020204030204" pitchFamily="34" charset="0"/>
              </a:rPr>
              <a:t>Lectures will be in LR6</a:t>
            </a:r>
          </a:p>
          <a:p>
            <a:pPr>
              <a:spcAft>
                <a:spcPts val="0"/>
              </a:spcAft>
            </a:pPr>
            <a:r>
              <a:rPr lang="en-GB" sz="1000" dirty="0" smtClean="0">
                <a:latin typeface="+mj-lt"/>
                <a:ea typeface="Calibri" panose="020F0502020204030204" pitchFamily="34" charset="0"/>
              </a:rPr>
              <a:t>Practical</a:t>
            </a:r>
            <a:r>
              <a:rPr lang="en-GB" sz="1000" dirty="0">
                <a:latin typeface="+mj-lt"/>
                <a:ea typeface="Calibri" panose="020F0502020204030204" pitchFamily="34" charset="0"/>
              </a:rPr>
              <a:t> </a:t>
            </a:r>
            <a:r>
              <a:rPr lang="en-GB" sz="1000" dirty="0" smtClean="0">
                <a:latin typeface="+mj-lt"/>
                <a:ea typeface="Calibri" panose="020F0502020204030204" pitchFamily="34" charset="0"/>
              </a:rPr>
              <a:t>sessions </a:t>
            </a:r>
            <a:r>
              <a:rPr lang="en-GB" sz="1000" dirty="0">
                <a:latin typeface="+mj-lt"/>
                <a:ea typeface="Calibri" panose="020F0502020204030204" pitchFamily="34" charset="0"/>
              </a:rPr>
              <a:t>will be in the Linux Lab</a:t>
            </a:r>
          </a:p>
          <a:p>
            <a:pPr>
              <a:spcAft>
                <a:spcPts val="0"/>
              </a:spcAft>
            </a:pPr>
            <a:r>
              <a:rPr lang="en-GB" sz="1000" dirty="0">
                <a:solidFill>
                  <a:srgbClr val="1F497D"/>
                </a:solidFill>
                <a:latin typeface="+mj-lt"/>
                <a:ea typeface="Calibri" panose="020F0502020204030204" pitchFamily="34" charset="0"/>
              </a:rPr>
              <a:t> </a:t>
            </a:r>
            <a:endParaRPr lang="en-GB" sz="1000" dirty="0">
              <a:latin typeface="+mj-lt"/>
              <a:ea typeface="Calibri" panose="020F0502020204030204" pitchFamily="34" charset="0"/>
            </a:endParaRPr>
          </a:p>
          <a:p>
            <a:pPr>
              <a:spcAft>
                <a:spcPts val="0"/>
              </a:spcAft>
            </a:pPr>
            <a:r>
              <a:rPr lang="en-GB" sz="1000" dirty="0">
                <a:solidFill>
                  <a:srgbClr val="1F497D"/>
                </a:solidFill>
                <a:latin typeface="+mj-lt"/>
                <a:ea typeface="Calibri" panose="020F0502020204030204" pitchFamily="34" charset="0"/>
              </a:rPr>
              <a:t> </a:t>
            </a:r>
            <a:endParaRPr lang="en-GB" sz="1000" dirty="0">
              <a:latin typeface="+mj-lt"/>
              <a:ea typeface="Calibri" panose="020F0502020204030204" pitchFamily="34" charset="0"/>
            </a:endParaRPr>
          </a:p>
          <a:p>
            <a:pPr>
              <a:spcAft>
                <a:spcPts val="0"/>
              </a:spcAft>
            </a:pPr>
            <a:r>
              <a:rPr lang="en-GB" sz="1600" b="1" dirty="0" smtClean="0">
                <a:latin typeface="+mj-lt"/>
                <a:ea typeface="Calibri" panose="020F0502020204030204" pitchFamily="34" charset="0"/>
              </a:rPr>
              <a:t>Timetable</a:t>
            </a:r>
            <a:endParaRPr lang="en-GB" sz="1600" b="1" dirty="0">
              <a:latin typeface="+mj-lt"/>
              <a:ea typeface="Calibri" panose="020F0502020204030204" pitchFamily="34" charset="0"/>
            </a:endParaRPr>
          </a:p>
          <a:p>
            <a:pPr>
              <a:spcAft>
                <a:spcPts val="0"/>
              </a:spcAft>
            </a:pPr>
            <a:r>
              <a:rPr lang="en-GB" sz="1000" dirty="0">
                <a:latin typeface="+mj-lt"/>
                <a:ea typeface="Calibri" panose="020F0502020204030204" pitchFamily="34" charset="0"/>
              </a:rPr>
              <a:t> </a:t>
            </a:r>
          </a:p>
          <a:p>
            <a:pPr>
              <a:spcAft>
                <a:spcPts val="0"/>
              </a:spcAft>
            </a:pPr>
            <a:r>
              <a:rPr lang="en-GB" sz="1000" dirty="0">
                <a:latin typeface="+mj-lt"/>
                <a:ea typeface="Calibri" panose="020F0502020204030204" pitchFamily="34" charset="0"/>
              </a:rPr>
              <a:t>09:30 - 10:30 </a:t>
            </a:r>
            <a:r>
              <a:rPr lang="en-GB" sz="1000" dirty="0" smtClean="0">
                <a:latin typeface="+mj-lt"/>
                <a:ea typeface="Calibri" panose="020F0502020204030204" pitchFamily="34" charset="0"/>
              </a:rPr>
              <a:t>Morning lecture</a:t>
            </a:r>
            <a:endParaRPr lang="en-GB" sz="1000" dirty="0">
              <a:latin typeface="+mj-lt"/>
              <a:ea typeface="Calibri" panose="020F0502020204030204" pitchFamily="34" charset="0"/>
            </a:endParaRPr>
          </a:p>
          <a:p>
            <a:pPr>
              <a:spcAft>
                <a:spcPts val="0"/>
              </a:spcAft>
            </a:pPr>
            <a:r>
              <a:rPr lang="en-GB" sz="1000" dirty="0">
                <a:latin typeface="+mj-lt"/>
                <a:ea typeface="Calibri" panose="020F0502020204030204" pitchFamily="34" charset="0"/>
              </a:rPr>
              <a:t>10:30 - 11:00 break</a:t>
            </a:r>
          </a:p>
          <a:p>
            <a:pPr>
              <a:spcAft>
                <a:spcPts val="0"/>
              </a:spcAft>
            </a:pPr>
            <a:r>
              <a:rPr lang="en-GB" sz="1000" dirty="0">
                <a:latin typeface="+mj-lt"/>
                <a:ea typeface="Calibri" panose="020F0502020204030204" pitchFamily="34" charset="0"/>
              </a:rPr>
              <a:t>11:00 - 12:30 </a:t>
            </a:r>
            <a:r>
              <a:rPr lang="en-GB" sz="1000" dirty="0" smtClean="0">
                <a:latin typeface="+mj-lt"/>
                <a:ea typeface="Calibri" panose="020F0502020204030204" pitchFamily="34" charset="0"/>
              </a:rPr>
              <a:t>Morning practical</a:t>
            </a:r>
          </a:p>
          <a:p>
            <a:pPr>
              <a:spcAft>
                <a:spcPts val="0"/>
              </a:spcAft>
            </a:pPr>
            <a:endParaRPr lang="en-GB" sz="1000" dirty="0">
              <a:latin typeface="+mj-lt"/>
              <a:ea typeface="Calibri" panose="020F0502020204030204" pitchFamily="34" charset="0"/>
            </a:endParaRPr>
          </a:p>
          <a:p>
            <a:pPr>
              <a:spcAft>
                <a:spcPts val="0"/>
              </a:spcAft>
            </a:pPr>
            <a:r>
              <a:rPr lang="en-GB" sz="1000" dirty="0">
                <a:latin typeface="+mj-lt"/>
                <a:ea typeface="Calibri" panose="020F0502020204030204" pitchFamily="34" charset="0"/>
              </a:rPr>
              <a:t>12:30 - 13:30 lunch</a:t>
            </a:r>
          </a:p>
          <a:p>
            <a:pPr>
              <a:spcAft>
                <a:spcPts val="0"/>
              </a:spcAft>
            </a:pPr>
            <a:endParaRPr lang="en-GB" sz="1000" dirty="0" smtClean="0">
              <a:latin typeface="+mj-lt"/>
              <a:ea typeface="Calibri" panose="020F0502020204030204" pitchFamily="34" charset="0"/>
            </a:endParaRPr>
          </a:p>
          <a:p>
            <a:pPr>
              <a:spcAft>
                <a:spcPts val="0"/>
              </a:spcAft>
            </a:pPr>
            <a:r>
              <a:rPr lang="en-GB" sz="1000" dirty="0" smtClean="0">
                <a:latin typeface="+mj-lt"/>
                <a:ea typeface="Calibri" panose="020F0502020204030204" pitchFamily="34" charset="0"/>
              </a:rPr>
              <a:t>13:30 </a:t>
            </a:r>
            <a:r>
              <a:rPr lang="en-GB" sz="1000" dirty="0">
                <a:latin typeface="+mj-lt"/>
                <a:ea typeface="Calibri" panose="020F0502020204030204" pitchFamily="34" charset="0"/>
              </a:rPr>
              <a:t>- 14:30 </a:t>
            </a:r>
            <a:r>
              <a:rPr lang="en-GB" sz="1000" dirty="0" smtClean="0">
                <a:latin typeface="+mj-lt"/>
                <a:ea typeface="Calibri" panose="020F0502020204030204" pitchFamily="34" charset="0"/>
              </a:rPr>
              <a:t>Afternoon lecture</a:t>
            </a:r>
            <a:endParaRPr lang="en-GB" sz="1000" dirty="0">
              <a:latin typeface="+mj-lt"/>
              <a:ea typeface="Calibri" panose="020F0502020204030204" pitchFamily="34" charset="0"/>
            </a:endParaRPr>
          </a:p>
          <a:p>
            <a:pPr>
              <a:spcAft>
                <a:spcPts val="0"/>
              </a:spcAft>
            </a:pPr>
            <a:r>
              <a:rPr lang="en-GB" sz="1000" dirty="0">
                <a:latin typeface="+mj-lt"/>
                <a:ea typeface="Calibri" panose="020F0502020204030204" pitchFamily="34" charset="0"/>
              </a:rPr>
              <a:t>14:30 - 15:00 break</a:t>
            </a:r>
          </a:p>
          <a:p>
            <a:pPr>
              <a:spcAft>
                <a:spcPts val="0"/>
              </a:spcAft>
            </a:pPr>
            <a:r>
              <a:rPr lang="en-GB" sz="1000" dirty="0">
                <a:latin typeface="+mj-lt"/>
                <a:ea typeface="Calibri" panose="020F0502020204030204" pitchFamily="34" charset="0"/>
              </a:rPr>
              <a:t>15:00 - 16:30 </a:t>
            </a:r>
            <a:r>
              <a:rPr lang="en-GB" sz="1000" dirty="0" smtClean="0">
                <a:latin typeface="+mj-lt"/>
                <a:ea typeface="Calibri" panose="020F0502020204030204" pitchFamily="34" charset="0"/>
              </a:rPr>
              <a:t>Afternoon practical</a:t>
            </a:r>
            <a:endParaRPr lang="en-GB" sz="1000" dirty="0">
              <a:latin typeface="+mj-lt"/>
              <a:ea typeface="Calibri" panose="020F0502020204030204" pitchFamily="34" charset="0"/>
            </a:endParaRPr>
          </a:p>
          <a:p>
            <a:pPr>
              <a:spcAft>
                <a:spcPts val="0"/>
              </a:spcAft>
            </a:pPr>
            <a:r>
              <a:rPr lang="en-GB" sz="1000" dirty="0">
                <a:latin typeface="+mj-lt"/>
                <a:ea typeface="Calibri" panose="020F0502020204030204" pitchFamily="34" charset="0"/>
              </a:rPr>
              <a:t> </a:t>
            </a:r>
            <a:r>
              <a:rPr lang="en-GB" sz="1000" dirty="0">
                <a:solidFill>
                  <a:srgbClr val="1F497D"/>
                </a:solidFill>
                <a:latin typeface="+mj-lt"/>
                <a:ea typeface="Calibri" panose="020F0502020204030204" pitchFamily="34" charset="0"/>
              </a:rPr>
              <a:t> </a:t>
            </a:r>
            <a:endParaRPr lang="en-GB" sz="1000" dirty="0" smtClean="0">
              <a:solidFill>
                <a:srgbClr val="1F497D"/>
              </a:solidFill>
              <a:latin typeface="+mj-lt"/>
              <a:ea typeface="Calibri" panose="020F0502020204030204" pitchFamily="34" charset="0"/>
            </a:endParaRPr>
          </a:p>
          <a:p>
            <a:pPr>
              <a:spcAft>
                <a:spcPts val="0"/>
              </a:spcAft>
            </a:pPr>
            <a:endParaRPr lang="en-GB" sz="1000" dirty="0">
              <a:latin typeface="+mj-lt"/>
              <a:ea typeface="Calibri" panose="020F0502020204030204" pitchFamily="34" charset="0"/>
            </a:endParaRPr>
          </a:p>
          <a:p>
            <a:pPr>
              <a:spcAft>
                <a:spcPts val="0"/>
              </a:spcAft>
            </a:pPr>
            <a:r>
              <a:rPr lang="en-GB" sz="1200" dirty="0">
                <a:solidFill>
                  <a:srgbClr val="1F497D"/>
                </a:solidFill>
                <a:latin typeface="+mj-lt"/>
                <a:ea typeface="Calibri" panose="020F0502020204030204" pitchFamily="34" charset="0"/>
              </a:rPr>
              <a:t>Lectures will be delivered by Wes Armour, Ian Bush, Karel Adamek</a:t>
            </a:r>
            <a:r>
              <a:rPr lang="en-GB" sz="1200" dirty="0" smtClean="0">
                <a:solidFill>
                  <a:srgbClr val="1F497D"/>
                </a:solidFill>
                <a:latin typeface="+mj-lt"/>
                <a:ea typeface="Calibri" panose="020F0502020204030204" pitchFamily="34" charset="0"/>
              </a:rPr>
              <a:t>.</a:t>
            </a:r>
          </a:p>
          <a:p>
            <a:pPr>
              <a:spcAft>
                <a:spcPts val="0"/>
              </a:spcAft>
            </a:pPr>
            <a:endParaRPr lang="en-GB" sz="1000" dirty="0">
              <a:latin typeface="+mj-lt"/>
              <a:ea typeface="Calibri" panose="020F0502020204030204" pitchFamily="34" charset="0"/>
            </a:endParaRPr>
          </a:p>
          <a:p>
            <a:pPr>
              <a:spcAft>
                <a:spcPts val="0"/>
              </a:spcAft>
            </a:pPr>
            <a:r>
              <a:rPr lang="en-GB" sz="1200" dirty="0">
                <a:solidFill>
                  <a:srgbClr val="1F497D"/>
                </a:solidFill>
                <a:latin typeface="+mj-lt"/>
                <a:ea typeface="Calibri" panose="020F0502020204030204" pitchFamily="34" charset="0"/>
              </a:rPr>
              <a:t>Practical’s supervised by Wes Armour, Ian Bush, Karel Adamek, </a:t>
            </a:r>
            <a:r>
              <a:rPr lang="en-GB" sz="1200" dirty="0">
                <a:solidFill>
                  <a:srgbClr val="1F497D"/>
                </a:solidFill>
                <a:latin typeface="+mj-lt"/>
                <a:ea typeface="Calibri" panose="020F0502020204030204" pitchFamily="34" charset="0"/>
              </a:rPr>
              <a:t>Ania</a:t>
            </a:r>
            <a:r>
              <a:rPr lang="en-GB" sz="1200" dirty="0">
                <a:solidFill>
                  <a:srgbClr val="1F497D"/>
                </a:solidFill>
                <a:latin typeface="+mj-lt"/>
                <a:ea typeface="Calibri" panose="020F0502020204030204" pitchFamily="34" charset="0"/>
              </a:rPr>
              <a:t> </a:t>
            </a:r>
            <a:r>
              <a:rPr lang="en-GB" sz="1200" dirty="0" smtClean="0">
                <a:solidFill>
                  <a:srgbClr val="1F497D"/>
                </a:solidFill>
                <a:latin typeface="+mj-lt"/>
                <a:ea typeface="Calibri" panose="020F0502020204030204" pitchFamily="34" charset="0"/>
              </a:rPr>
              <a:t>Brown and </a:t>
            </a:r>
            <a:r>
              <a:rPr lang="en-GB" sz="1200" dirty="0">
                <a:solidFill>
                  <a:srgbClr val="1F497D"/>
                </a:solidFill>
                <a:latin typeface="+mj-lt"/>
                <a:ea typeface="Calibri" panose="020F0502020204030204" pitchFamily="34" charset="0"/>
              </a:rPr>
              <a:t>Jan Novotny</a:t>
            </a:r>
            <a:r>
              <a:rPr lang="en-GB" sz="1200" dirty="0" smtClean="0">
                <a:solidFill>
                  <a:srgbClr val="1F497D"/>
                </a:solidFill>
                <a:latin typeface="+mj-lt"/>
                <a:ea typeface="Calibri" panose="020F0502020204030204" pitchFamily="34" charset="0"/>
              </a:rPr>
              <a:t>.</a:t>
            </a:r>
          </a:p>
          <a:p>
            <a:pPr>
              <a:spcAft>
                <a:spcPts val="0"/>
              </a:spcAft>
            </a:pPr>
            <a:endParaRPr lang="en-GB" sz="1200" dirty="0">
              <a:solidFill>
                <a:srgbClr val="1F497D"/>
              </a:solidFill>
              <a:effectLst/>
              <a:latin typeface="+mj-lt"/>
              <a:ea typeface="Calibri" panose="020F0502020204030204" pitchFamily="34" charset="0"/>
            </a:endParaRPr>
          </a:p>
          <a:p>
            <a:pPr>
              <a:spcAft>
                <a:spcPts val="0"/>
              </a:spcAft>
            </a:pPr>
            <a:r>
              <a:rPr lang="en-GB" sz="1200" dirty="0" smtClean="0">
                <a:solidFill>
                  <a:srgbClr val="1F497D"/>
                </a:solidFill>
                <a:latin typeface="+mj-lt"/>
                <a:ea typeface="Calibri" panose="020F0502020204030204" pitchFamily="34" charset="0"/>
              </a:rPr>
              <a:t>On-line feedback form</a:t>
            </a:r>
            <a:r>
              <a:rPr lang="en-GB" sz="1200" dirty="0">
                <a:solidFill>
                  <a:srgbClr val="1F497D"/>
                </a:solidFill>
                <a:latin typeface="+mj-lt"/>
                <a:ea typeface="Calibri" panose="020F0502020204030204" pitchFamily="34" charset="0"/>
              </a:rPr>
              <a:t>: </a:t>
            </a:r>
            <a:r>
              <a:rPr lang="en-GB" sz="1200" dirty="0">
                <a:solidFill>
                  <a:srgbClr val="1F497D"/>
                </a:solidFill>
                <a:latin typeface="+mj-lt"/>
                <a:ea typeface="Calibri" panose="020F0502020204030204" pitchFamily="34" charset="0"/>
                <a:hlinkClick r:id="rId3"/>
              </a:rPr>
              <a:t>http://</a:t>
            </a:r>
            <a:r>
              <a:rPr lang="en-GB" sz="1200" dirty="0" smtClean="0">
                <a:solidFill>
                  <a:srgbClr val="1F497D"/>
                </a:solidFill>
                <a:latin typeface="+mj-lt"/>
                <a:ea typeface="Calibri" panose="020F0502020204030204" pitchFamily="34" charset="0"/>
                <a:hlinkClick r:id="rId3"/>
              </a:rPr>
              <a:t>bit.ly/OXUNICWM</a:t>
            </a:r>
            <a:r>
              <a:rPr lang="en-GB" sz="1200" dirty="0" smtClean="0">
                <a:solidFill>
                  <a:srgbClr val="1F497D"/>
                </a:solidFill>
                <a:latin typeface="+mj-lt"/>
                <a:ea typeface="Calibri" panose="020F0502020204030204" pitchFamily="34" charset="0"/>
              </a:rPr>
              <a:t> please, please, please do complete </a:t>
            </a:r>
            <a:r>
              <a:rPr lang="en-GB" sz="1200" dirty="0" smtClean="0">
                <a:solidFill>
                  <a:srgbClr val="1F497D"/>
                </a:solidFill>
                <a:latin typeface="+mj-lt"/>
                <a:ea typeface="Calibri" panose="020F0502020204030204" pitchFamily="34" charset="0"/>
                <a:sym typeface="Wingdings" panose="05000000000000000000" pitchFamily="2" charset="2"/>
              </a:rPr>
              <a:t></a:t>
            </a:r>
            <a:r>
              <a:rPr lang="en-GB" sz="1200" dirty="0" smtClean="0">
                <a:solidFill>
                  <a:srgbClr val="1F497D"/>
                </a:solidFill>
                <a:latin typeface="+mj-lt"/>
                <a:ea typeface="Calibri" panose="020F0502020204030204" pitchFamily="34" charset="0"/>
              </a:rPr>
              <a:t> </a:t>
            </a:r>
            <a:endParaRPr lang="en-GB" sz="1200" dirty="0">
              <a:effectLst/>
              <a:latin typeface="+mj-lt"/>
              <a:ea typeface="Calibri" panose="020F0502020204030204" pitchFamily="34" charset="0"/>
            </a:endParaRPr>
          </a:p>
        </p:txBody>
      </p:sp>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Locations and Timetable</a:t>
            </a:r>
            <a:endParaRPr lang="en-GB" b="1" dirty="0">
              <a:solidFill>
                <a:schemeClr val="bg1"/>
              </a:solidFill>
              <a:latin typeface="Arial" panose="020B0604020202020204" pitchFamily="34" charset="0"/>
            </a:endParaRPr>
          </a:p>
        </p:txBody>
      </p:sp>
    </p:spTree>
    <p:extLst>
      <p:ext uri="{BB962C8B-B14F-4D97-AF65-F5344CB8AC3E}">
        <p14:creationId xmlns:p14="http://schemas.microsoft.com/office/powerpoint/2010/main" val="3260855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59632" y="1549236"/>
            <a:ext cx="6768752" cy="4832092"/>
          </a:xfrm>
          <a:prstGeom prst="rect">
            <a:avLst/>
          </a:prstGeom>
        </p:spPr>
        <p:txBody>
          <a:bodyPr wrap="square">
            <a:spAutoFit/>
          </a:bodyPr>
          <a:lstStyle/>
          <a:p>
            <a:pPr>
              <a:spcAft>
                <a:spcPts val="0"/>
              </a:spcAft>
            </a:pPr>
            <a:r>
              <a:rPr lang="en-GB" sz="1100" b="1" dirty="0" smtClean="0">
                <a:latin typeface="+mj-lt"/>
                <a:ea typeface="Calibri" panose="020F0502020204030204" pitchFamily="34" charset="0"/>
              </a:rPr>
              <a:t>Monday - Here we have three lectures to begin with and finish with a practical session, this is because we’ll </a:t>
            </a:r>
            <a:r>
              <a:rPr lang="en-GB" sz="1100" b="1" dirty="0">
                <a:latin typeface="+mj-lt"/>
                <a:ea typeface="Calibri" panose="020F0502020204030204" pitchFamily="34" charset="0"/>
              </a:rPr>
              <a:t>need to introduce </a:t>
            </a:r>
            <a:r>
              <a:rPr lang="en-GB" sz="1100" b="1" dirty="0" smtClean="0">
                <a:latin typeface="+mj-lt"/>
                <a:ea typeface="Calibri" panose="020F0502020204030204" pitchFamily="34" charset="0"/>
              </a:rPr>
              <a:t>you </a:t>
            </a:r>
            <a:r>
              <a:rPr lang="en-GB" sz="1100" b="1" dirty="0">
                <a:latin typeface="+mj-lt"/>
                <a:ea typeface="Calibri" panose="020F0502020204030204" pitchFamily="34" charset="0"/>
              </a:rPr>
              <a:t>to </a:t>
            </a:r>
            <a:r>
              <a:rPr lang="en-GB" sz="1100" b="1" dirty="0" smtClean="0">
                <a:latin typeface="+mj-lt"/>
                <a:ea typeface="Calibri" panose="020F0502020204030204" pitchFamily="34" charset="0"/>
              </a:rPr>
              <a:t>several different topics before you can complete a meaningful practical.</a:t>
            </a:r>
            <a:endParaRPr lang="en-GB" sz="1100" b="1" dirty="0">
              <a:latin typeface="+mj-lt"/>
              <a:ea typeface="Calibri" panose="020F0502020204030204" pitchFamily="34" charset="0"/>
            </a:endParaRPr>
          </a:p>
          <a:p>
            <a:pPr>
              <a:spcAft>
                <a:spcPts val="0"/>
              </a:spcAft>
            </a:pPr>
            <a:r>
              <a:rPr lang="en-GB" sz="1100" b="1" dirty="0">
                <a:latin typeface="+mj-lt"/>
                <a:ea typeface="Calibri" panose="020F0502020204030204" pitchFamily="34" charset="0"/>
              </a:rPr>
              <a:t> </a:t>
            </a:r>
          </a:p>
          <a:p>
            <a:pPr>
              <a:spcAft>
                <a:spcPts val="0"/>
              </a:spcAft>
            </a:pPr>
            <a:r>
              <a:rPr lang="en-GB" sz="1100" dirty="0" smtClean="0">
                <a:latin typeface="+mj-lt"/>
                <a:ea typeface="Calibri" panose="020F0502020204030204" pitchFamily="34" charset="0"/>
              </a:rPr>
              <a:t>Morning lecture:	Introduction </a:t>
            </a:r>
            <a:r>
              <a:rPr lang="en-GB" sz="1100" dirty="0">
                <a:latin typeface="+mj-lt"/>
                <a:ea typeface="Calibri" panose="020F0502020204030204" pitchFamily="34" charset="0"/>
              </a:rPr>
              <a:t>to computer architectures. </a:t>
            </a:r>
          </a:p>
          <a:p>
            <a:pPr>
              <a:spcAft>
                <a:spcPts val="0"/>
              </a:spcAft>
            </a:pPr>
            <a:r>
              <a:rPr lang="en-GB" sz="1100" dirty="0" smtClean="0">
                <a:latin typeface="+mj-lt"/>
                <a:ea typeface="Calibri" panose="020F0502020204030204" pitchFamily="34" charset="0"/>
              </a:rPr>
              <a:t>Morning lecture:	Introduction to the C programming language.</a:t>
            </a:r>
            <a:endParaRPr lang="en-GB" sz="1100"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Afternoon lecture:	Introduction </a:t>
            </a:r>
            <a:r>
              <a:rPr lang="en-GB" sz="1100" dirty="0">
                <a:latin typeface="+mj-lt"/>
                <a:ea typeface="Calibri" panose="020F0502020204030204" pitchFamily="34" charset="0"/>
              </a:rPr>
              <a:t>to Linux, compilers and build systems.</a:t>
            </a:r>
          </a:p>
          <a:p>
            <a:pPr>
              <a:spcAft>
                <a:spcPts val="0"/>
              </a:spcAft>
            </a:pPr>
            <a:r>
              <a:rPr lang="en-GB" sz="1100" dirty="0">
                <a:latin typeface="+mj-lt"/>
                <a:ea typeface="Calibri" panose="020F0502020204030204" pitchFamily="34" charset="0"/>
              </a:rPr>
              <a:t> </a:t>
            </a:r>
          </a:p>
          <a:p>
            <a:pPr>
              <a:spcAft>
                <a:spcPts val="0"/>
              </a:spcAft>
            </a:pPr>
            <a:r>
              <a:rPr lang="en-GB" sz="1100" b="1" dirty="0" smtClean="0">
                <a:latin typeface="+mj-lt"/>
                <a:ea typeface="Calibri" panose="020F0502020204030204" pitchFamily="34" charset="0"/>
              </a:rPr>
              <a:t>Tuesday</a:t>
            </a:r>
          </a:p>
          <a:p>
            <a:pPr>
              <a:spcAft>
                <a:spcPts val="0"/>
              </a:spcAft>
            </a:pPr>
            <a:endParaRPr lang="en-GB" sz="1100" b="1"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Morning lecture:	Using repositories </a:t>
            </a:r>
            <a:r>
              <a:rPr lang="en-GB" sz="1100" dirty="0">
                <a:latin typeface="+mj-lt"/>
                <a:ea typeface="Calibri" panose="020F0502020204030204" pitchFamily="34" charset="0"/>
              </a:rPr>
              <a:t>and good coding practices.</a:t>
            </a:r>
          </a:p>
          <a:p>
            <a:pPr>
              <a:spcAft>
                <a:spcPts val="0"/>
              </a:spcAft>
            </a:pPr>
            <a:r>
              <a:rPr lang="en-GB" sz="1100" dirty="0" smtClean="0">
                <a:latin typeface="+mj-lt"/>
                <a:ea typeface="Calibri" panose="020F0502020204030204" pitchFamily="34" charset="0"/>
              </a:rPr>
              <a:t>Afternoon lecture:	A </a:t>
            </a:r>
            <a:r>
              <a:rPr lang="en-GB" sz="1100" dirty="0">
                <a:latin typeface="+mj-lt"/>
                <a:ea typeface="Calibri" panose="020F0502020204030204" pitchFamily="34" charset="0"/>
              </a:rPr>
              <a:t>deeper dive into </a:t>
            </a:r>
            <a:r>
              <a:rPr lang="en-GB" sz="1100" dirty="0" smtClean="0">
                <a:latin typeface="+mj-lt"/>
                <a:ea typeface="Calibri" panose="020F0502020204030204" pitchFamily="34" charset="0"/>
              </a:rPr>
              <a:t>C programming.</a:t>
            </a:r>
            <a:endParaRPr lang="en-GB" sz="1100" dirty="0">
              <a:latin typeface="+mj-lt"/>
              <a:ea typeface="Calibri" panose="020F0502020204030204" pitchFamily="34" charset="0"/>
            </a:endParaRPr>
          </a:p>
          <a:p>
            <a:pPr>
              <a:spcAft>
                <a:spcPts val="0"/>
              </a:spcAft>
            </a:pPr>
            <a:r>
              <a:rPr lang="en-GB" sz="1100" dirty="0">
                <a:latin typeface="+mj-lt"/>
                <a:ea typeface="Calibri" panose="020F0502020204030204" pitchFamily="34" charset="0"/>
              </a:rPr>
              <a:t> </a:t>
            </a:r>
          </a:p>
          <a:p>
            <a:pPr>
              <a:spcAft>
                <a:spcPts val="0"/>
              </a:spcAft>
            </a:pPr>
            <a:r>
              <a:rPr lang="en-GB" sz="1100" b="1" dirty="0" smtClean="0">
                <a:latin typeface="+mj-lt"/>
                <a:ea typeface="Calibri" panose="020F0502020204030204" pitchFamily="34" charset="0"/>
              </a:rPr>
              <a:t>Wednesday afternoon </a:t>
            </a:r>
          </a:p>
          <a:p>
            <a:pPr>
              <a:spcAft>
                <a:spcPts val="0"/>
              </a:spcAft>
            </a:pPr>
            <a:endParaRPr lang="en-GB" sz="1100"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Afternoon lecture:	How </a:t>
            </a:r>
            <a:r>
              <a:rPr lang="en-GB" sz="1100" dirty="0">
                <a:latin typeface="+mj-lt"/>
                <a:ea typeface="Calibri" panose="020F0502020204030204" pitchFamily="34" charset="0"/>
              </a:rPr>
              <a:t>to </a:t>
            </a:r>
            <a:r>
              <a:rPr lang="en-GB" sz="1100" dirty="0" smtClean="0">
                <a:latin typeface="+mj-lt"/>
                <a:ea typeface="Calibri" panose="020F0502020204030204" pitchFamily="34" charset="0"/>
              </a:rPr>
              <a:t>multi-task on CPUs using </a:t>
            </a:r>
            <a:r>
              <a:rPr lang="en-GB" sz="1100" dirty="0" smtClean="0">
                <a:latin typeface="+mj-lt"/>
                <a:ea typeface="Calibri" panose="020F0502020204030204" pitchFamily="34" charset="0"/>
              </a:rPr>
              <a:t>OpenMP</a:t>
            </a:r>
            <a:r>
              <a:rPr lang="en-GB" sz="1100" dirty="0">
                <a:latin typeface="+mj-lt"/>
                <a:ea typeface="Calibri" panose="020F0502020204030204" pitchFamily="34" charset="0"/>
              </a:rPr>
              <a:t>.</a:t>
            </a:r>
          </a:p>
          <a:p>
            <a:pPr>
              <a:spcAft>
                <a:spcPts val="0"/>
              </a:spcAft>
            </a:pPr>
            <a:r>
              <a:rPr lang="en-GB" sz="1100" dirty="0">
                <a:latin typeface="+mj-lt"/>
                <a:ea typeface="Calibri" panose="020F0502020204030204" pitchFamily="34" charset="0"/>
              </a:rPr>
              <a:t> </a:t>
            </a:r>
          </a:p>
          <a:p>
            <a:pPr>
              <a:spcAft>
                <a:spcPts val="0"/>
              </a:spcAft>
            </a:pPr>
            <a:r>
              <a:rPr lang="en-GB" sz="1100" b="1" dirty="0">
                <a:latin typeface="+mj-lt"/>
                <a:ea typeface="Calibri" panose="020F0502020204030204" pitchFamily="34" charset="0"/>
              </a:rPr>
              <a:t>Thursday </a:t>
            </a:r>
          </a:p>
          <a:p>
            <a:pPr>
              <a:spcAft>
                <a:spcPts val="0"/>
              </a:spcAft>
            </a:pPr>
            <a:endParaRPr lang="en-GB" sz="1100" dirty="0" smtClean="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Morning lecture:	An </a:t>
            </a:r>
            <a:r>
              <a:rPr lang="en-GB" sz="1100" dirty="0">
                <a:latin typeface="+mj-lt"/>
                <a:ea typeface="Calibri" panose="020F0502020204030204" pitchFamily="34" charset="0"/>
              </a:rPr>
              <a:t>introduction to </a:t>
            </a:r>
            <a:r>
              <a:rPr lang="en-GB" sz="1100" dirty="0" smtClean="0">
                <a:latin typeface="+mj-lt"/>
                <a:ea typeface="Calibri" panose="020F0502020204030204" pitchFamily="34" charset="0"/>
              </a:rPr>
              <a:t>the CUDA programming language.</a:t>
            </a:r>
            <a:endParaRPr lang="en-GB" sz="1100"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Afternoon lecture:	Scientific </a:t>
            </a:r>
            <a:r>
              <a:rPr lang="en-GB" sz="1100" dirty="0">
                <a:latin typeface="+mj-lt"/>
                <a:ea typeface="Calibri" panose="020F0502020204030204" pitchFamily="34" charset="0"/>
              </a:rPr>
              <a:t>Computing using the CUDA programming language </a:t>
            </a:r>
            <a:r>
              <a:rPr lang="en-GB" sz="1100" dirty="0" smtClean="0">
                <a:latin typeface="+mj-lt"/>
                <a:ea typeface="Calibri" panose="020F0502020204030204" pitchFamily="34" charset="0"/>
              </a:rPr>
              <a:t>part one.</a:t>
            </a:r>
            <a:endParaRPr lang="en-GB" sz="1100" dirty="0">
              <a:latin typeface="+mj-lt"/>
              <a:ea typeface="Calibri" panose="020F0502020204030204" pitchFamily="34" charset="0"/>
            </a:endParaRPr>
          </a:p>
          <a:p>
            <a:pPr>
              <a:spcAft>
                <a:spcPts val="0"/>
              </a:spcAft>
            </a:pPr>
            <a:r>
              <a:rPr lang="en-GB" sz="1100" dirty="0">
                <a:latin typeface="+mj-lt"/>
                <a:ea typeface="Calibri" panose="020F0502020204030204" pitchFamily="34" charset="0"/>
              </a:rPr>
              <a:t> </a:t>
            </a:r>
          </a:p>
          <a:p>
            <a:pPr>
              <a:spcAft>
                <a:spcPts val="0"/>
              </a:spcAft>
            </a:pPr>
            <a:r>
              <a:rPr lang="en-GB" sz="1100" b="1" dirty="0" smtClean="0">
                <a:latin typeface="+mj-lt"/>
                <a:ea typeface="Calibri" panose="020F0502020204030204" pitchFamily="34" charset="0"/>
              </a:rPr>
              <a:t>Friday</a:t>
            </a:r>
          </a:p>
          <a:p>
            <a:pPr>
              <a:spcAft>
                <a:spcPts val="0"/>
              </a:spcAft>
            </a:pPr>
            <a:endParaRPr lang="en-GB" sz="1100"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Morning lecture:	Scientific </a:t>
            </a:r>
            <a:r>
              <a:rPr lang="en-GB" sz="1100" dirty="0">
                <a:latin typeface="+mj-lt"/>
                <a:ea typeface="Calibri" panose="020F0502020204030204" pitchFamily="34" charset="0"/>
              </a:rPr>
              <a:t>Computing using the CUDA programming language </a:t>
            </a:r>
            <a:r>
              <a:rPr lang="en-GB" sz="1100" dirty="0" smtClean="0">
                <a:latin typeface="+mj-lt"/>
                <a:ea typeface="Calibri" panose="020F0502020204030204" pitchFamily="34" charset="0"/>
              </a:rPr>
              <a:t>part two.</a:t>
            </a:r>
            <a:endParaRPr lang="en-GB" sz="1100" dirty="0">
              <a:latin typeface="+mj-lt"/>
              <a:ea typeface="Calibri" panose="020F0502020204030204" pitchFamily="34" charset="0"/>
            </a:endParaRPr>
          </a:p>
          <a:p>
            <a:pPr>
              <a:spcAft>
                <a:spcPts val="0"/>
              </a:spcAft>
            </a:pPr>
            <a:r>
              <a:rPr lang="en-GB" sz="1100" b="1" i="1" dirty="0" smtClean="0">
                <a:solidFill>
                  <a:srgbClr val="00B050"/>
                </a:solidFill>
                <a:latin typeface="+mj-lt"/>
                <a:ea typeface="Calibri" panose="020F0502020204030204" pitchFamily="34" charset="0"/>
              </a:rPr>
              <a:t>Afternoon lecture:	Guest </a:t>
            </a:r>
            <a:r>
              <a:rPr lang="en-GB" sz="1100" b="1" i="1" dirty="0">
                <a:solidFill>
                  <a:srgbClr val="00B050"/>
                </a:solidFill>
                <a:latin typeface="+mj-lt"/>
                <a:ea typeface="Calibri" panose="020F0502020204030204" pitchFamily="34" charset="0"/>
              </a:rPr>
              <a:t>Lecture: Deep learning Demystified -  Adam Grzywaczewski NVIDIA</a:t>
            </a:r>
            <a:r>
              <a:rPr lang="en-GB" sz="1100" b="1" i="1" dirty="0" smtClean="0">
                <a:solidFill>
                  <a:srgbClr val="00B050"/>
                </a:solidFill>
                <a:latin typeface="+mj-lt"/>
                <a:ea typeface="Calibri" panose="020F0502020204030204" pitchFamily="34" charset="0"/>
              </a:rPr>
              <a:t>.</a:t>
            </a:r>
            <a:endParaRPr lang="en-GB" sz="1100" b="1" i="1" dirty="0">
              <a:solidFill>
                <a:srgbClr val="00B050"/>
              </a:solidFill>
              <a:latin typeface="+mj-lt"/>
              <a:ea typeface="Calibri" panose="020F0502020204030204" pitchFamily="34" charset="0"/>
            </a:endParaRPr>
          </a:p>
        </p:txBody>
      </p:sp>
      <p:sp>
        <p:nvSpPr>
          <p:cNvPr id="2" name="Rectangle 1"/>
          <p:cNvSpPr/>
          <p:nvPr/>
        </p:nvSpPr>
        <p:spPr>
          <a:xfrm>
            <a:off x="539552" y="476673"/>
            <a:ext cx="2232248" cy="461665"/>
          </a:xfrm>
          <a:prstGeom prst="rect">
            <a:avLst/>
          </a:prstGeom>
        </p:spPr>
        <p:txBody>
          <a:bodyPr wrap="square">
            <a:spAutoFit/>
          </a:bodyPr>
          <a:lstStyle/>
          <a:p>
            <a:r>
              <a:rPr lang="en-GB" b="1" dirty="0" smtClean="0">
                <a:solidFill>
                  <a:schemeClr val="bg1"/>
                </a:solidFill>
                <a:latin typeface="Arial" panose="020B0604020202020204" pitchFamily="34" charset="0"/>
              </a:rPr>
              <a:t>Lectures</a:t>
            </a:r>
            <a:endParaRPr lang="en-GB" b="1" dirty="0">
              <a:solidFill>
                <a:schemeClr val="bg1"/>
              </a:solidFill>
              <a:latin typeface="Arial" panose="020B0604020202020204" pitchFamily="34" charset="0"/>
            </a:endParaRPr>
          </a:p>
        </p:txBody>
      </p:sp>
    </p:spTree>
    <p:extLst>
      <p:ext uri="{BB962C8B-B14F-4D97-AF65-F5344CB8AC3E}">
        <p14:creationId xmlns:p14="http://schemas.microsoft.com/office/powerpoint/2010/main" val="1998487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476673"/>
            <a:ext cx="2952328" cy="461665"/>
          </a:xfrm>
          <a:prstGeom prst="rect">
            <a:avLst/>
          </a:prstGeom>
        </p:spPr>
        <p:txBody>
          <a:bodyPr wrap="square">
            <a:spAutoFit/>
          </a:bodyPr>
          <a:lstStyle/>
          <a:p>
            <a:r>
              <a:rPr lang="en-GB" b="1" dirty="0" smtClean="0">
                <a:solidFill>
                  <a:schemeClr val="bg1"/>
                </a:solidFill>
                <a:latin typeface="Arial" panose="020B0604020202020204" pitchFamily="34" charset="0"/>
              </a:rPr>
              <a:t>Practical Sessions</a:t>
            </a:r>
            <a:endParaRPr lang="en-GB" b="1" dirty="0">
              <a:solidFill>
                <a:schemeClr val="bg1"/>
              </a:solidFill>
              <a:latin typeface="Arial" panose="020B0604020202020204" pitchFamily="34" charset="0"/>
            </a:endParaRPr>
          </a:p>
        </p:txBody>
      </p:sp>
      <p:sp>
        <p:nvSpPr>
          <p:cNvPr id="4" name="Rectangle 3"/>
          <p:cNvSpPr/>
          <p:nvPr/>
        </p:nvSpPr>
        <p:spPr>
          <a:xfrm>
            <a:off x="1259632" y="1700808"/>
            <a:ext cx="5616624" cy="3816429"/>
          </a:xfrm>
          <a:prstGeom prst="rect">
            <a:avLst/>
          </a:prstGeom>
        </p:spPr>
        <p:txBody>
          <a:bodyPr wrap="square">
            <a:spAutoFit/>
          </a:bodyPr>
          <a:lstStyle/>
          <a:p>
            <a:pPr>
              <a:spcAft>
                <a:spcPts val="0"/>
              </a:spcAft>
            </a:pPr>
            <a:r>
              <a:rPr lang="en-GB" sz="1100" b="1" dirty="0" smtClean="0">
                <a:latin typeface="+mj-lt"/>
                <a:ea typeface="Calibri" panose="020F0502020204030204" pitchFamily="34" charset="0"/>
              </a:rPr>
              <a:t>Monday - Here we have one practical in the afternoon.</a:t>
            </a:r>
            <a:endParaRPr lang="en-GB" sz="1100" b="1" dirty="0">
              <a:latin typeface="+mj-lt"/>
              <a:ea typeface="Calibri" panose="020F0502020204030204" pitchFamily="34" charset="0"/>
            </a:endParaRPr>
          </a:p>
          <a:p>
            <a:pPr>
              <a:spcAft>
                <a:spcPts val="0"/>
              </a:spcAft>
            </a:pPr>
            <a:r>
              <a:rPr lang="en-GB" sz="1100" b="1" dirty="0">
                <a:latin typeface="+mj-lt"/>
                <a:ea typeface="Calibri" panose="020F0502020204030204" pitchFamily="34" charset="0"/>
              </a:rPr>
              <a:t> </a:t>
            </a:r>
            <a:endParaRPr lang="en-GB" sz="1100" b="1" dirty="0" smtClean="0">
              <a:latin typeface="+mj-lt"/>
              <a:ea typeface="Calibri" panose="020F0502020204030204" pitchFamily="34" charset="0"/>
            </a:endParaRPr>
          </a:p>
          <a:p>
            <a:pPr>
              <a:spcAft>
                <a:spcPts val="0"/>
              </a:spcAft>
            </a:pPr>
            <a:r>
              <a:rPr lang="en-GB" sz="1100" dirty="0">
                <a:latin typeface="+mj-lt"/>
                <a:ea typeface="Calibri" panose="020F0502020204030204" pitchFamily="34" charset="0"/>
              </a:rPr>
              <a:t>Afternoon Practical:	Linux, compiling C code and using Make.</a:t>
            </a:r>
          </a:p>
          <a:p>
            <a:pPr>
              <a:spcAft>
                <a:spcPts val="0"/>
              </a:spcAft>
            </a:pPr>
            <a:r>
              <a:rPr lang="en-GB" sz="1100" dirty="0">
                <a:latin typeface="+mj-lt"/>
                <a:ea typeface="Calibri" panose="020F0502020204030204" pitchFamily="34" charset="0"/>
              </a:rPr>
              <a:t> </a:t>
            </a:r>
          </a:p>
          <a:p>
            <a:pPr>
              <a:spcAft>
                <a:spcPts val="0"/>
              </a:spcAft>
            </a:pPr>
            <a:r>
              <a:rPr lang="en-GB" sz="1100" b="1" dirty="0" smtClean="0">
                <a:latin typeface="+mj-lt"/>
                <a:ea typeface="Calibri" panose="020F0502020204030204" pitchFamily="34" charset="0"/>
              </a:rPr>
              <a:t>Tuesday</a:t>
            </a:r>
          </a:p>
          <a:p>
            <a:pPr>
              <a:spcAft>
                <a:spcPts val="0"/>
              </a:spcAft>
            </a:pPr>
            <a:endParaRPr lang="en-GB" sz="1100" b="1" dirty="0">
              <a:latin typeface="+mj-lt"/>
              <a:ea typeface="Calibri" panose="020F0502020204030204" pitchFamily="34" charset="0"/>
            </a:endParaRPr>
          </a:p>
          <a:p>
            <a:pPr>
              <a:spcAft>
                <a:spcPts val="0"/>
              </a:spcAft>
            </a:pPr>
            <a:r>
              <a:rPr lang="en-GB" sz="1100" dirty="0">
                <a:latin typeface="+mj-lt"/>
                <a:ea typeface="Calibri" panose="020F0502020204030204" pitchFamily="34" charset="0"/>
              </a:rPr>
              <a:t>Morning Practical:	Practical examples of using repositories for your projects</a:t>
            </a:r>
            <a:r>
              <a:rPr lang="en-GB" sz="1100" dirty="0" smtClean="0">
                <a:latin typeface="+mj-lt"/>
                <a:ea typeface="Calibri" panose="020F0502020204030204" pitchFamily="34" charset="0"/>
              </a:rPr>
              <a:t>.</a:t>
            </a:r>
          </a:p>
          <a:p>
            <a:pPr>
              <a:spcAft>
                <a:spcPts val="0"/>
              </a:spcAft>
            </a:pPr>
            <a:r>
              <a:rPr lang="en-GB" sz="1100" dirty="0" smtClean="0">
                <a:latin typeface="+mj-lt"/>
                <a:ea typeface="Calibri" panose="020F0502020204030204" pitchFamily="34" charset="0"/>
              </a:rPr>
              <a:t>Afternoon Practical:</a:t>
            </a:r>
            <a:r>
              <a:rPr lang="en-GB" sz="1100" dirty="0">
                <a:latin typeface="+mj-lt"/>
                <a:ea typeface="Calibri" panose="020F0502020204030204" pitchFamily="34" charset="0"/>
              </a:rPr>
              <a:t>	Practical examples </a:t>
            </a:r>
            <a:r>
              <a:rPr lang="en-GB" sz="1100" dirty="0" smtClean="0">
                <a:latin typeface="+mj-lt"/>
                <a:ea typeface="Calibri" panose="020F0502020204030204" pitchFamily="34" charset="0"/>
              </a:rPr>
              <a:t>using the C programming language.</a:t>
            </a:r>
            <a:endParaRPr lang="en-GB" sz="1100" dirty="0">
              <a:latin typeface="+mj-lt"/>
              <a:ea typeface="Calibri" panose="020F0502020204030204" pitchFamily="34" charset="0"/>
            </a:endParaRPr>
          </a:p>
          <a:p>
            <a:pPr>
              <a:spcAft>
                <a:spcPts val="0"/>
              </a:spcAft>
            </a:pPr>
            <a:r>
              <a:rPr lang="en-GB" sz="1100" dirty="0">
                <a:latin typeface="+mj-lt"/>
                <a:ea typeface="Calibri" panose="020F0502020204030204" pitchFamily="34" charset="0"/>
              </a:rPr>
              <a:t> </a:t>
            </a:r>
          </a:p>
          <a:p>
            <a:pPr>
              <a:spcAft>
                <a:spcPts val="0"/>
              </a:spcAft>
            </a:pPr>
            <a:r>
              <a:rPr lang="en-GB" sz="1100" b="1" dirty="0" smtClean="0">
                <a:latin typeface="+mj-lt"/>
                <a:ea typeface="Calibri" panose="020F0502020204030204" pitchFamily="34" charset="0"/>
              </a:rPr>
              <a:t>Wednesday Afternoon </a:t>
            </a:r>
          </a:p>
          <a:p>
            <a:pPr>
              <a:spcAft>
                <a:spcPts val="0"/>
              </a:spcAft>
            </a:pPr>
            <a:endParaRPr lang="en-GB" sz="1100"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Afternoon Practical:</a:t>
            </a:r>
            <a:r>
              <a:rPr lang="en-GB" sz="1100" dirty="0">
                <a:latin typeface="+mj-lt"/>
                <a:ea typeface="Calibri" panose="020F0502020204030204" pitchFamily="34" charset="0"/>
              </a:rPr>
              <a:t>	Practical examples of </a:t>
            </a:r>
            <a:r>
              <a:rPr lang="en-GB" sz="1100" dirty="0" smtClean="0">
                <a:latin typeface="+mj-lt"/>
                <a:ea typeface="Calibri" panose="020F0502020204030204" pitchFamily="34" charset="0"/>
              </a:rPr>
              <a:t>using </a:t>
            </a:r>
            <a:r>
              <a:rPr lang="en-GB" sz="1100" dirty="0" smtClean="0">
                <a:latin typeface="+mj-lt"/>
                <a:ea typeface="Calibri" panose="020F0502020204030204" pitchFamily="34" charset="0"/>
              </a:rPr>
              <a:t>OpenMP</a:t>
            </a:r>
            <a:r>
              <a:rPr lang="en-GB" sz="1100" dirty="0" smtClean="0">
                <a:latin typeface="+mj-lt"/>
                <a:ea typeface="Calibri" panose="020F0502020204030204" pitchFamily="34" charset="0"/>
              </a:rPr>
              <a:t> on CPUs.</a:t>
            </a:r>
            <a:endParaRPr lang="en-GB" sz="1100" dirty="0">
              <a:latin typeface="+mj-lt"/>
              <a:ea typeface="Calibri" panose="020F0502020204030204" pitchFamily="34" charset="0"/>
            </a:endParaRPr>
          </a:p>
          <a:p>
            <a:pPr>
              <a:spcAft>
                <a:spcPts val="0"/>
              </a:spcAft>
            </a:pPr>
            <a:r>
              <a:rPr lang="en-GB" sz="1100" dirty="0">
                <a:latin typeface="+mj-lt"/>
                <a:ea typeface="Calibri" panose="020F0502020204030204" pitchFamily="34" charset="0"/>
              </a:rPr>
              <a:t> </a:t>
            </a:r>
          </a:p>
          <a:p>
            <a:pPr>
              <a:spcAft>
                <a:spcPts val="0"/>
              </a:spcAft>
            </a:pPr>
            <a:r>
              <a:rPr lang="en-GB" sz="1100" b="1" dirty="0">
                <a:latin typeface="+mj-lt"/>
                <a:ea typeface="Calibri" panose="020F0502020204030204" pitchFamily="34" charset="0"/>
              </a:rPr>
              <a:t>Thursday </a:t>
            </a:r>
          </a:p>
          <a:p>
            <a:pPr>
              <a:spcAft>
                <a:spcPts val="0"/>
              </a:spcAft>
            </a:pPr>
            <a:endParaRPr lang="en-GB" sz="1100" dirty="0" smtClean="0">
              <a:latin typeface="+mj-lt"/>
              <a:ea typeface="Calibri" panose="020F0502020204030204" pitchFamily="34" charset="0"/>
            </a:endParaRPr>
          </a:p>
          <a:p>
            <a:pPr>
              <a:spcAft>
                <a:spcPts val="0"/>
              </a:spcAft>
            </a:pPr>
            <a:r>
              <a:rPr lang="en-GB" sz="1100" dirty="0">
                <a:latin typeface="+mj-lt"/>
                <a:ea typeface="Calibri" panose="020F0502020204030204" pitchFamily="34" charset="0"/>
              </a:rPr>
              <a:t>Morning Practical:	Practical examples of </a:t>
            </a:r>
            <a:r>
              <a:rPr lang="en-GB" sz="1100" dirty="0" smtClean="0">
                <a:latin typeface="+mj-lt"/>
                <a:ea typeface="Calibri" panose="020F0502020204030204" pitchFamily="34" charset="0"/>
              </a:rPr>
              <a:t>the CUDA programming language.</a:t>
            </a:r>
            <a:endParaRPr lang="en-GB" sz="1100" dirty="0">
              <a:latin typeface="+mj-lt"/>
              <a:ea typeface="Calibri" panose="020F0502020204030204" pitchFamily="34" charset="0"/>
            </a:endParaRPr>
          </a:p>
          <a:p>
            <a:pPr>
              <a:spcAft>
                <a:spcPts val="0"/>
              </a:spcAft>
            </a:pPr>
            <a:r>
              <a:rPr lang="en-GB" sz="1100" dirty="0">
                <a:latin typeface="+mj-lt"/>
                <a:ea typeface="Calibri" panose="020F0502020204030204" pitchFamily="34" charset="0"/>
              </a:rPr>
              <a:t>Afternoon Practical:	Advanced examples of CUDA programming part </a:t>
            </a:r>
            <a:r>
              <a:rPr lang="en-GB" sz="1100" dirty="0" smtClean="0">
                <a:latin typeface="+mj-lt"/>
                <a:ea typeface="Calibri" panose="020F0502020204030204" pitchFamily="34" charset="0"/>
              </a:rPr>
              <a:t>one.</a:t>
            </a:r>
            <a:endParaRPr lang="en-GB" sz="1100" dirty="0">
              <a:latin typeface="+mj-lt"/>
              <a:ea typeface="Calibri" panose="020F0502020204030204" pitchFamily="34" charset="0"/>
            </a:endParaRPr>
          </a:p>
          <a:p>
            <a:pPr>
              <a:spcAft>
                <a:spcPts val="0"/>
              </a:spcAft>
            </a:pPr>
            <a:r>
              <a:rPr lang="en-GB" sz="1100" dirty="0">
                <a:latin typeface="+mj-lt"/>
                <a:ea typeface="Calibri" panose="020F0502020204030204" pitchFamily="34" charset="0"/>
              </a:rPr>
              <a:t> </a:t>
            </a:r>
          </a:p>
          <a:p>
            <a:pPr>
              <a:spcAft>
                <a:spcPts val="0"/>
              </a:spcAft>
            </a:pPr>
            <a:r>
              <a:rPr lang="en-GB" sz="1100" b="1" dirty="0" smtClean="0">
                <a:latin typeface="+mj-lt"/>
                <a:ea typeface="Calibri" panose="020F0502020204030204" pitchFamily="34" charset="0"/>
              </a:rPr>
              <a:t>Friday</a:t>
            </a:r>
          </a:p>
          <a:p>
            <a:pPr>
              <a:spcAft>
                <a:spcPts val="0"/>
              </a:spcAft>
            </a:pPr>
            <a:endParaRPr lang="en-GB" sz="1100"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Morning Practical:</a:t>
            </a:r>
            <a:r>
              <a:rPr lang="en-GB" sz="1100" dirty="0">
                <a:latin typeface="+mj-lt"/>
                <a:ea typeface="Calibri" panose="020F0502020204030204" pitchFamily="34" charset="0"/>
              </a:rPr>
              <a:t>	Advanced examples of CUDA programming </a:t>
            </a:r>
            <a:r>
              <a:rPr lang="en-GB" sz="1100" dirty="0" smtClean="0">
                <a:latin typeface="+mj-lt"/>
                <a:ea typeface="Calibri" panose="020F0502020204030204" pitchFamily="34" charset="0"/>
              </a:rPr>
              <a:t>part two.</a:t>
            </a:r>
          </a:p>
          <a:p>
            <a:pPr>
              <a:spcAft>
                <a:spcPts val="0"/>
              </a:spcAft>
            </a:pPr>
            <a:r>
              <a:rPr lang="en-GB" sz="1100" dirty="0" smtClean="0">
                <a:latin typeface="+mj-lt"/>
                <a:ea typeface="Calibri" panose="020F0502020204030204" pitchFamily="34" charset="0"/>
              </a:rPr>
              <a:t>Afternoon Practical:</a:t>
            </a:r>
            <a:r>
              <a:rPr lang="en-GB" sz="1100" dirty="0">
                <a:latin typeface="+mj-lt"/>
                <a:ea typeface="Calibri" panose="020F0502020204030204" pitchFamily="34" charset="0"/>
              </a:rPr>
              <a:t>	Finishing </a:t>
            </a:r>
            <a:r>
              <a:rPr lang="en-GB" sz="1100" dirty="0" smtClean="0">
                <a:latin typeface="+mj-lt"/>
                <a:ea typeface="Calibri" panose="020F0502020204030204" pitchFamily="34" charset="0"/>
              </a:rPr>
              <a:t>up.</a:t>
            </a:r>
            <a:endParaRPr lang="en-GB" sz="1100" dirty="0">
              <a:latin typeface="+mj-lt"/>
              <a:ea typeface="Calibri" panose="020F0502020204030204" pitchFamily="34" charset="0"/>
            </a:endParaRPr>
          </a:p>
        </p:txBody>
      </p:sp>
    </p:spTree>
    <p:extLst>
      <p:ext uri="{BB962C8B-B14F-4D97-AF65-F5344CB8AC3E}">
        <p14:creationId xmlns:p14="http://schemas.microsoft.com/office/powerpoint/2010/main" val="3999317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IntelligentDocuments">
  <a:themeElements>
    <a:clrScheme name="Custom 5">
      <a:dk1>
        <a:srgbClr val="C2470C"/>
      </a:dk1>
      <a:lt1>
        <a:srgbClr val="FFFFFF"/>
      </a:lt1>
      <a:dk2>
        <a:srgbClr val="FFFFFF"/>
      </a:dk2>
      <a:lt2>
        <a:srgbClr val="E7E7E9"/>
      </a:lt2>
      <a:accent1>
        <a:srgbClr val="F16623"/>
      </a:accent1>
      <a:accent2>
        <a:srgbClr val="E27023"/>
      </a:accent2>
      <a:accent3>
        <a:srgbClr val="FFFFFF"/>
      </a:accent3>
      <a:accent4>
        <a:srgbClr val="670100"/>
      </a:accent4>
      <a:accent5>
        <a:srgbClr val="E8B0AB"/>
      </a:accent5>
      <a:accent6>
        <a:srgbClr val="CD651F"/>
      </a:accent6>
      <a:hlink>
        <a:srgbClr val="002060"/>
      </a:hlink>
      <a:folHlink>
        <a:srgbClr val="0070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New Roman" charset="0"/>
            <a:ea typeface="ＭＳ Ｐゴシック" charset="0"/>
          </a:defRPr>
        </a:defPPr>
      </a:lstStyle>
    </a:lnDef>
  </a:objectDefaults>
  <a:extraClrSchemeLst>
    <a:extraClrScheme>
      <a:clrScheme name="IntelligentDocument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elligentDocument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ntelligentDocument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elligentDocument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elligentDocument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elligentDocument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ntelligentDocument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IntelligentDocuments 8">
        <a:dk1>
          <a:srgbClr val="7A0200"/>
        </a:dk1>
        <a:lt1>
          <a:srgbClr val="FFFFFF"/>
        </a:lt1>
        <a:dk2>
          <a:srgbClr val="FFFFFF"/>
        </a:dk2>
        <a:lt2>
          <a:srgbClr val="969696"/>
        </a:lt2>
        <a:accent1>
          <a:srgbClr val="D74119"/>
        </a:accent1>
        <a:accent2>
          <a:srgbClr val="E27023"/>
        </a:accent2>
        <a:accent3>
          <a:srgbClr val="FFFFFF"/>
        </a:accent3>
        <a:accent4>
          <a:srgbClr val="670100"/>
        </a:accent4>
        <a:accent5>
          <a:srgbClr val="E8B0AB"/>
        </a:accent5>
        <a:accent6>
          <a:srgbClr val="CD651F"/>
        </a:accent6>
        <a:hlink>
          <a:srgbClr val="E4028C"/>
        </a:hlink>
        <a:folHlink>
          <a:srgbClr val="AA2D91"/>
        </a:folHlink>
      </a:clrScheme>
      <a:clrMap bg1="lt1" tx1="dk1" bg2="lt2" tx2="dk2" accent1="accent1" accent2="accent2" accent3="accent3" accent4="accent4" accent5="accent5" accent6="accent6" hlink="hlink" folHlink="folHlink"/>
    </a:extraClrScheme>
    <a:extraClrScheme>
      <a:clrScheme name="IntelligentDocuments 9">
        <a:dk1>
          <a:srgbClr val="7A0200"/>
        </a:dk1>
        <a:lt1>
          <a:srgbClr val="FFFFFF"/>
        </a:lt1>
        <a:dk2>
          <a:srgbClr val="FFFFFF"/>
        </a:dk2>
        <a:lt2>
          <a:srgbClr val="E7E7E9"/>
        </a:lt2>
        <a:accent1>
          <a:srgbClr val="D74119"/>
        </a:accent1>
        <a:accent2>
          <a:srgbClr val="E27023"/>
        </a:accent2>
        <a:accent3>
          <a:srgbClr val="FFFFFF"/>
        </a:accent3>
        <a:accent4>
          <a:srgbClr val="670100"/>
        </a:accent4>
        <a:accent5>
          <a:srgbClr val="E8B0AB"/>
        </a:accent5>
        <a:accent6>
          <a:srgbClr val="CD651F"/>
        </a:accent6>
        <a:hlink>
          <a:srgbClr val="E4028C"/>
        </a:hlink>
        <a:folHlink>
          <a:srgbClr val="AA2D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087B862386F8A48840A2142C0600765" ma:contentTypeVersion="1" ma:contentTypeDescription="Create a new document." ma:contentTypeScope="" ma:versionID="68e7a6ad2ab34d836eda56dc5c7bc733">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6DD9C6-787C-4079-86E8-1446954686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83787E9-855B-43BD-8382-B7C63B9BC33D}">
  <ds:schemaRefs>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3.xml><?xml version="1.0" encoding="utf-8"?>
<ds:datastoreItem xmlns:ds="http://schemas.openxmlformats.org/officeDocument/2006/customXml" ds:itemID="{2E0637EC-CEA5-409F-B139-003005A1414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e-Research PowerPoint Template</Template>
  <TotalTime>17254</TotalTime>
  <Words>257</Words>
  <Application>Microsoft Office PowerPoint</Application>
  <PresentationFormat>On-screen Show (4:3)</PresentationFormat>
  <Paragraphs>92</Paragraphs>
  <Slides>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ＭＳ Ｐゴシック</vt:lpstr>
      <vt:lpstr>Arial</vt:lpstr>
      <vt:lpstr>Calibri</vt:lpstr>
      <vt:lpstr>Georgia</vt:lpstr>
      <vt:lpstr>Lucida Grande</vt:lpstr>
      <vt:lpstr>Times New Roman</vt:lpstr>
      <vt:lpstr>Wingdings</vt:lpstr>
      <vt:lpstr>IntelligentDocuments</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subtitle or presentation author can go here</dc:title>
  <dc:creator>Julie Meikle</dc:creator>
  <dc:description/>
  <cp:lastModifiedBy>Wesley Armour</cp:lastModifiedBy>
  <cp:revision>270</cp:revision>
  <dcterms:created xsi:type="dcterms:W3CDTF">2017-09-12T12:30:57Z</dcterms:created>
  <dcterms:modified xsi:type="dcterms:W3CDTF">2018-05-21T08:20:56Z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ingExpirationDate">
    <vt:lpwstr/>
  </property>
  <property fmtid="{D5CDD505-2E9C-101B-9397-08002B2CF9AE}" pid="3" name="PublishingStartDate">
    <vt:lpwstr/>
  </property>
</Properties>
</file>