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7"/>
  </p:notesMasterIdLst>
  <p:handoutMasterIdLst>
    <p:handoutMasterId r:id="rId18"/>
  </p:handoutMasterIdLst>
  <p:sldIdLst>
    <p:sldId id="261" r:id="rId5"/>
    <p:sldId id="431" r:id="rId6"/>
    <p:sldId id="428" r:id="rId7"/>
    <p:sldId id="429" r:id="rId8"/>
    <p:sldId id="430" r:id="rId9"/>
    <p:sldId id="432" r:id="rId10"/>
    <p:sldId id="433" r:id="rId11"/>
    <p:sldId id="434" r:id="rId12"/>
    <p:sldId id="435" r:id="rId13"/>
    <p:sldId id="436" r:id="rId14"/>
    <p:sldId id="437" r:id="rId15"/>
    <p:sldId id="438"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1788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4645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9835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7305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2207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15915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80840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cprogramming.com/tutorial/c-tutorial.html" TargetMode="External"/><Relationship Id="rId3" Type="http://schemas.openxmlformats.org/officeDocument/2006/relationships/image" Target="../media/image11.jpeg"/><Relationship Id="rId7" Type="http://schemas.openxmlformats.org/officeDocument/2006/relationships/hyperlink" Target="http://www.learn-c.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hyperlink" Target="https://www.gnu.org/software/gnu-c-manual/gnu-c-manual.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closer look at a GPU - Design</a:t>
            </a:r>
            <a:endParaRPr lang="en-GB" b="1" dirty="0">
              <a:solidFill>
                <a:schemeClr val="bg1"/>
              </a:solidFill>
              <a:latin typeface="Arial" panose="020B0604020202020204" pitchFamily="34" charset="0"/>
            </a:endParaRPr>
          </a:p>
        </p:txBody>
      </p:sp>
      <p:pic>
        <p:nvPicPr>
          <p:cNvPr id="5122" name="Picture 2" descr="File:Cpu-gpu.svg"/>
          <p:cNvPicPr>
            <a:picLocks noChangeAspect="1" noChangeArrowheads="1"/>
          </p:cNvPicPr>
          <p:nvPr/>
        </p:nvPicPr>
        <p:blipFill rotWithShape="1">
          <a:blip r:embed="rId3">
            <a:extLst>
              <a:ext uri="{28A0092B-C50C-407E-A947-70E740481C1C}">
                <a14:useLocalDpi xmlns:a14="http://schemas.microsoft.com/office/drawing/2010/main" val="0"/>
              </a:ext>
            </a:extLst>
          </a:blip>
          <a:srcRect r="56310"/>
          <a:stretch/>
        </p:blipFill>
        <p:spPr bwMode="auto">
          <a:xfrm>
            <a:off x="5796136" y="1393454"/>
            <a:ext cx="2448272" cy="2115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71728" y="5733256"/>
            <a:ext cx="4572000" cy="369332"/>
          </a:xfrm>
          <a:prstGeom prst="rect">
            <a:avLst/>
          </a:prstGeom>
        </p:spPr>
        <p:txBody>
          <a:bodyPr>
            <a:spAutoFit/>
          </a:bodyPr>
          <a:lstStyle/>
          <a:p>
            <a:r>
              <a:rPr lang="en-GB" sz="900" dirty="0">
                <a:latin typeface="+mn-lt"/>
              </a:rPr>
              <a:t>By NVIDIA (NVIDIA CUDA Programming Guide version 3.0) [CC BY 3.0 (https://creativecommons.org/licenses/by/3.0)], via Wikimedia Commons</a:t>
            </a:r>
          </a:p>
        </p:txBody>
      </p:sp>
      <p:pic>
        <p:nvPicPr>
          <p:cNvPr id="5" name="Picture 2" descr="File:Cpu-gpu.svg"/>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l="56425"/>
          <a:stretch/>
        </p:blipFill>
        <p:spPr bwMode="auto">
          <a:xfrm>
            <a:off x="5796136" y="3563355"/>
            <a:ext cx="2441848" cy="2115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1560" y="1628800"/>
            <a:ext cx="3960440" cy="4401205"/>
          </a:xfrm>
          <a:prstGeom prst="rect">
            <a:avLst/>
          </a:prstGeom>
          <a:noFill/>
        </p:spPr>
        <p:txBody>
          <a:bodyPr wrap="square" rtlCol="0">
            <a:spAutoFit/>
          </a:bodyPr>
          <a:lstStyle/>
          <a:p>
            <a:r>
              <a:rPr lang="en-GB" sz="1400" dirty="0" smtClean="0">
                <a:latin typeface="+mn-lt"/>
              </a:rPr>
              <a:t>GPUs have a different design to CPUs. Their complexity is greatly reduced (</a:t>
            </a:r>
            <a:r>
              <a:rPr lang="en-GB" sz="1400" i="1" dirty="0" smtClean="0">
                <a:latin typeface="+mn-lt"/>
              </a:rPr>
              <a:t>no extensive data caching or command-and-control</a:t>
            </a:r>
            <a:r>
              <a:rPr lang="en-GB" sz="1400" dirty="0" smtClean="0">
                <a:latin typeface="+mn-lt"/>
              </a:rPr>
              <a:t>). They dedicate most of there transistors to processing (right). This makes GPUs ideal </a:t>
            </a:r>
            <a:r>
              <a:rPr lang="en-GB" sz="1400" dirty="0">
                <a:latin typeface="+mn-lt"/>
              </a:rPr>
              <a:t>for compute-intensive, highly parallel </a:t>
            </a:r>
            <a:r>
              <a:rPr lang="en-GB" sz="1400" dirty="0" smtClean="0">
                <a:latin typeface="+mn-lt"/>
              </a:rPr>
              <a:t>computation.</a:t>
            </a:r>
          </a:p>
          <a:p>
            <a:endParaRPr lang="en-GB" sz="1400" dirty="0">
              <a:latin typeface="+mn-lt"/>
            </a:endParaRPr>
          </a:p>
          <a:p>
            <a:r>
              <a:rPr lang="en-GB" sz="1400" dirty="0" smtClean="0">
                <a:latin typeface="+mn-lt"/>
              </a:rPr>
              <a:t>More specifically, GPUs excel at data-parallel computations. Just like the AVX (SIMD) units in CPUs.</a:t>
            </a:r>
          </a:p>
          <a:p>
            <a:endParaRPr lang="en-GB" sz="1400" dirty="0">
              <a:latin typeface="+mn-lt"/>
            </a:endParaRPr>
          </a:p>
          <a:p>
            <a:r>
              <a:rPr lang="en-GB" sz="1400" dirty="0" smtClean="0">
                <a:latin typeface="+mn-lt"/>
              </a:rPr>
              <a:t>GPUs also have access to a reasonable amount of </a:t>
            </a:r>
            <a:r>
              <a:rPr lang="en-GB" sz="1400" i="1" dirty="0" smtClean="0">
                <a:latin typeface="+mn-lt"/>
              </a:rPr>
              <a:t>High Bandwidth Memory (HBM). </a:t>
            </a:r>
            <a:r>
              <a:rPr lang="en-GB" sz="1400" dirty="0" smtClean="0">
                <a:latin typeface="+mn-lt"/>
              </a:rPr>
              <a:t>This can be as much as 32GB on flagship models. This memory has greater bandwidth than server RAM, but there is less of it.</a:t>
            </a:r>
          </a:p>
          <a:p>
            <a:endParaRPr lang="en-GB" sz="1400" dirty="0">
              <a:latin typeface="+mn-lt"/>
            </a:endParaRPr>
          </a:p>
          <a:p>
            <a:r>
              <a:rPr lang="en-GB" sz="1400" dirty="0" smtClean="0">
                <a:latin typeface="+mn-lt"/>
              </a:rPr>
              <a:t>However GPUs attach to a server via the </a:t>
            </a:r>
            <a:r>
              <a:rPr lang="en-GB" sz="1400" dirty="0" err="1" smtClean="0">
                <a:latin typeface="+mn-lt"/>
              </a:rPr>
              <a:t>PCIe</a:t>
            </a:r>
            <a:r>
              <a:rPr lang="en-GB" sz="1400" dirty="0" smtClean="0">
                <a:latin typeface="+mn-lt"/>
              </a:rPr>
              <a:t> bus, so this ultimately limits communication speed between a CPU and GPU.</a:t>
            </a:r>
          </a:p>
        </p:txBody>
      </p:sp>
    </p:spTree>
    <p:extLst>
      <p:ext uri="{BB962C8B-B14F-4D97-AF65-F5344CB8AC3E}">
        <p14:creationId xmlns:p14="http://schemas.microsoft.com/office/powerpoint/2010/main" val="280829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 programming what </a:t>
            </a:r>
            <a:r>
              <a:rPr lang="en-GB" b="1" dirty="0" smtClean="0">
                <a:solidFill>
                  <a:schemeClr val="bg1"/>
                </a:solidFill>
                <a:latin typeface="Arial" panose="020B0604020202020204" pitchFamily="34" charset="0"/>
              </a:rPr>
              <a:t>did we learn</a:t>
            </a:r>
            <a:r>
              <a:rPr lang="en-GB" b="1" dirty="0" smtClean="0">
                <a:solidFill>
                  <a:schemeClr val="bg1"/>
                </a:solidFill>
                <a:latin typeface="Arial" panose="020B0604020202020204" pitchFamily="34" charset="0"/>
              </a:rPr>
              <a: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3312368" cy="4185761"/>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the basic building blocks of a C program.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standard libraries, expressions and statements.</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how data is stored on a computer and how it is represented in C. </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functions, operators, both logical and relational and program control.</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Finally we covered the basics of input and output.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C program. </a:t>
            </a:r>
            <a:endParaRPr lang="en-GB" sz="1400" dirty="0">
              <a:solidFill>
                <a:srgbClr val="C2470C"/>
              </a:solidFill>
              <a:latin typeface="Arial" panose="020B0604020202020204"/>
              <a:cs typeface="Courier New" panose="02070309020205020404" pitchFamily="49" charset="0"/>
            </a:endParaRPr>
          </a:p>
        </p:txBody>
      </p:sp>
      <p:pic>
        <p:nvPicPr>
          <p:cNvPr id="3074"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2050" name="Picture 2" descr="Sams Teach Yourself C in 21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207645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7"/>
              </a:rPr>
              <a:t>http://www.learn-c.org</a:t>
            </a:r>
            <a:r>
              <a:rPr lang="en-GB" sz="1200" dirty="0" smtClean="0">
                <a:latin typeface="+mn-lt"/>
                <a:hlinkClick r:id="rId7"/>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9"/>
              </a:rPr>
              <a:t>https://</a:t>
            </a:r>
            <a:r>
              <a:rPr lang="en-GB" sz="1200" dirty="0" smtClean="0">
                <a:latin typeface="+mn-lt"/>
                <a:hlinkClick r:id="rId9"/>
              </a:rPr>
              <a:t>www.gnu.org/software/gnu-c-manual/gnu-c-manual.html</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2034100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Ania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549236"/>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two.</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Demystified -  Adam Grzywaczewski NVIDIA</a:t>
            </a:r>
            <a:r>
              <a:rPr lang="en-GB" sz="1100" b="1" i="1" dirty="0" smtClean="0">
                <a:solidFill>
                  <a:srgbClr val="00B050"/>
                </a:solidFill>
                <a:latin typeface="+mj-lt"/>
                <a:ea typeface="Calibri" panose="020F0502020204030204" pitchFamily="34" charset="0"/>
              </a:rPr>
              <a:t>.</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700808"/>
            <a:ext cx="561662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Advanced examples of CUDA programming part </a:t>
            </a:r>
            <a:r>
              <a:rPr lang="en-GB" sz="1100" dirty="0" smtClean="0">
                <a:latin typeface="+mj-lt"/>
                <a:ea typeface="Calibri" panose="020F0502020204030204" pitchFamily="34" charset="0"/>
              </a:rPr>
              <a:t>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Advanced examples of CUDA programming </a:t>
            </a:r>
            <a:r>
              <a:rPr lang="en-GB" sz="1100" dirty="0" smtClean="0">
                <a:latin typeface="+mj-lt"/>
                <a:ea typeface="Calibri" panose="020F0502020204030204" pitchFamily="34" charset="0"/>
              </a:rPr>
              <a:t>part two.</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closer look at </a:t>
            </a:r>
            <a:r>
              <a:rPr lang="en-GB" b="1" dirty="0">
                <a:solidFill>
                  <a:schemeClr val="bg1"/>
                </a:solidFill>
                <a:latin typeface="Arial" panose="020B0604020202020204" pitchFamily="34" charset="0"/>
              </a:rPr>
              <a:t>a</a:t>
            </a:r>
            <a:r>
              <a:rPr lang="en-GB" b="1" dirty="0" smtClean="0">
                <a:solidFill>
                  <a:schemeClr val="bg1"/>
                </a:solidFill>
                <a:latin typeface="Arial" panose="020B0604020202020204" pitchFamily="34" charset="0"/>
              </a:rPr>
              <a:t> CPU – Single processor</a:t>
            </a:r>
            <a:endParaRPr lang="en-GB" b="1" dirty="0">
              <a:solidFill>
                <a:schemeClr val="bg1"/>
              </a:solidFill>
              <a:latin typeface="Arial" panose="020B0604020202020204" pitchFamily="34" charset="0"/>
            </a:endParaRPr>
          </a:p>
        </p:txBody>
      </p:sp>
      <p:sp>
        <p:nvSpPr>
          <p:cNvPr id="2" name="TextBox 1"/>
          <p:cNvSpPr txBox="1"/>
          <p:nvPr/>
        </p:nvSpPr>
        <p:spPr>
          <a:xfrm>
            <a:off x="611560" y="1772816"/>
            <a:ext cx="3168352" cy="3970318"/>
          </a:xfrm>
          <a:prstGeom prst="rect">
            <a:avLst/>
          </a:prstGeom>
          <a:noFill/>
        </p:spPr>
        <p:txBody>
          <a:bodyPr wrap="square" rtlCol="0">
            <a:spAutoFit/>
          </a:bodyPr>
          <a:lstStyle/>
          <a:p>
            <a:r>
              <a:rPr lang="en-GB" sz="1400" dirty="0" smtClean="0">
                <a:latin typeface="+mn-lt"/>
              </a:rPr>
              <a:t>A single CPU (processor) is comprised of many cores (anything from one or two, all the way up to twenty or more). </a:t>
            </a:r>
          </a:p>
          <a:p>
            <a:endParaRPr lang="en-GB" sz="1400" dirty="0">
              <a:latin typeface="+mn-lt"/>
            </a:endParaRPr>
          </a:p>
          <a:p>
            <a:r>
              <a:rPr lang="en-GB" sz="1400" dirty="0" smtClean="0">
                <a:latin typeface="+mn-lt"/>
              </a:rPr>
              <a:t>All cores are connected by the L3 (or Last Level Cache - LLC) which is shared amongst them. </a:t>
            </a:r>
          </a:p>
          <a:p>
            <a:endParaRPr lang="en-GB" sz="1400" dirty="0" smtClean="0">
              <a:latin typeface="+mn-lt"/>
            </a:endParaRPr>
          </a:p>
          <a:p>
            <a:r>
              <a:rPr lang="en-GB" sz="1400" dirty="0" smtClean="0">
                <a:latin typeface="+mn-lt"/>
              </a:rPr>
              <a:t>The size of the L3 cache varies from processor to processor, but typically on Intel’s latest architecture, </a:t>
            </a:r>
            <a:r>
              <a:rPr lang="en-GB" sz="1400" dirty="0" err="1" smtClean="0">
                <a:latin typeface="+mn-lt"/>
              </a:rPr>
              <a:t>Skylake</a:t>
            </a:r>
            <a:r>
              <a:rPr lang="en-GB" sz="1400" dirty="0" smtClean="0">
                <a:latin typeface="+mn-lt"/>
              </a:rPr>
              <a:t>, this will be between 1 and 1.5 MB.</a:t>
            </a:r>
          </a:p>
          <a:p>
            <a:endParaRPr lang="en-GB" sz="1400" dirty="0">
              <a:latin typeface="+mn-lt"/>
            </a:endParaRPr>
          </a:p>
          <a:p>
            <a:r>
              <a:rPr lang="en-GB" sz="1400" dirty="0" smtClean="0">
                <a:latin typeface="+mn-lt"/>
              </a:rPr>
              <a:t>To extract the maximum performance from modern CPUs work must be shared amongst the cores. This is where </a:t>
            </a:r>
            <a:r>
              <a:rPr lang="en-GB" sz="1400" dirty="0" err="1" smtClean="0">
                <a:latin typeface="+mn-lt"/>
              </a:rPr>
              <a:t>OpenMP</a:t>
            </a:r>
            <a:r>
              <a:rPr lang="en-GB" sz="1400" dirty="0" smtClean="0">
                <a:latin typeface="+mn-lt"/>
              </a:rPr>
              <a:t> is helpful. </a:t>
            </a:r>
          </a:p>
        </p:txBody>
      </p:sp>
      <p:pic>
        <p:nvPicPr>
          <p:cNvPr id="3" name="Picture 2"/>
          <p:cNvPicPr>
            <a:picLocks noChangeAspect="1"/>
          </p:cNvPicPr>
          <p:nvPr/>
        </p:nvPicPr>
        <p:blipFill>
          <a:blip r:embed="rId3"/>
          <a:stretch>
            <a:fillRect/>
          </a:stretch>
        </p:blipFill>
        <p:spPr>
          <a:xfrm>
            <a:off x="3995936" y="1916832"/>
            <a:ext cx="4993611" cy="3411477"/>
          </a:xfrm>
          <a:prstGeom prst="rect">
            <a:avLst/>
          </a:prstGeom>
        </p:spPr>
      </p:pic>
      <p:sp>
        <p:nvSpPr>
          <p:cNvPr id="5" name="TextBox 4"/>
          <p:cNvSpPr txBox="1"/>
          <p:nvPr/>
        </p:nvSpPr>
        <p:spPr>
          <a:xfrm>
            <a:off x="5220072" y="6021288"/>
            <a:ext cx="4032448" cy="307777"/>
          </a:xfrm>
          <a:prstGeom prst="rect">
            <a:avLst/>
          </a:prstGeom>
          <a:noFill/>
        </p:spPr>
        <p:txBody>
          <a:bodyPr wrap="square" rtlCol="0">
            <a:spAutoFit/>
          </a:bodyPr>
          <a:lstStyle/>
          <a:p>
            <a:r>
              <a:rPr lang="en-GB" sz="1400" dirty="0" smtClean="0">
                <a:latin typeface="+mn-lt"/>
              </a:rPr>
              <a:t>Image courtesy of Mike Giles</a:t>
            </a:r>
            <a:endParaRPr lang="en-GB" sz="1400" dirty="0">
              <a:latin typeface="+mn-lt"/>
            </a:endParaRPr>
          </a:p>
        </p:txBody>
      </p:sp>
    </p:spTree>
    <p:extLst>
      <p:ext uri="{BB962C8B-B14F-4D97-AF65-F5344CB8AC3E}">
        <p14:creationId xmlns:p14="http://schemas.microsoft.com/office/powerpoint/2010/main" val="909473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4860032" y="2564904"/>
          <a:ext cx="3810000" cy="2966720"/>
        </p:xfrm>
        <a:graphic>
          <a:graphicData uri="http://schemas.openxmlformats.org/drawingml/2006/table">
            <a:tbl>
              <a:tblPr/>
              <a:tblGrid>
                <a:gridCol w="304800"/>
                <a:gridCol w="635000"/>
                <a:gridCol w="304800"/>
                <a:gridCol w="635000"/>
                <a:gridCol w="304800"/>
                <a:gridCol w="635000"/>
                <a:gridCol w="990600"/>
              </a:tblGrid>
              <a:tr h="185420">
                <a:tc>
                  <a:txBody>
                    <a:bodyPr/>
                    <a:lstStyle/>
                    <a:p>
                      <a:pPr algn="ctr" fontAlgn="ctr"/>
                      <a:r>
                        <a:rPr lang="en-GB" sz="1100" b="0" i="0" u="none" strike="noStrike" dirty="0">
                          <a:solidFill>
                            <a:srgbClr val="000000"/>
                          </a:solidFill>
                          <a:effectLst/>
                          <a:latin typeface="Calibri" panose="020F0502020204030204" pitchFamily="34" charset="0"/>
                        </a:rPr>
                        <a:t>A0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(A0*B0)+C0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(A1*B1)+C1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(A2*B2)+C2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(A3*B3)+C3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(A4*B4)+C4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(A5*B5)+C5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(A6*B6)+C6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(A7*B7)+C7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(A8*B8)+C8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(A9*B9)+C9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(A10*B10)+C10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(A11*B11)+C11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(A12*B12)+C12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(A13*B13)+C13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(A14*B14)+C14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r>
              <a:tr h="185420">
                <a:tc>
                  <a:txBody>
                    <a:bodyPr/>
                    <a:lstStyle/>
                    <a:p>
                      <a:pPr algn="ctr" fontAlgn="ctr"/>
                      <a:r>
                        <a:rPr lang="en-GB" sz="1100" b="0" i="0" u="none" strike="noStrike">
                          <a:solidFill>
                            <a:srgbClr val="000000"/>
                          </a:solidFill>
                          <a:effectLst/>
                          <a:latin typeface="Calibri" panose="020F0502020204030204" pitchFamily="34" charset="0"/>
                        </a:rPr>
                        <a:t>A15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B15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C15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0" i="0" u="none" strike="noStrike" dirty="0">
                          <a:solidFill>
                            <a:srgbClr val="000000"/>
                          </a:solidFill>
                          <a:effectLst/>
                          <a:latin typeface="Calibri" panose="020F0502020204030204" pitchFamily="34" charset="0"/>
                        </a:rPr>
                        <a:t>(A15*B15)+C15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r>
            </a:tbl>
          </a:graphicData>
        </a:graphic>
      </p:graphicFrame>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closer look at </a:t>
            </a:r>
            <a:r>
              <a:rPr lang="en-GB" b="1" dirty="0">
                <a:solidFill>
                  <a:schemeClr val="bg1"/>
                </a:solidFill>
                <a:latin typeface="Arial" panose="020B0604020202020204" pitchFamily="34" charset="0"/>
              </a:rPr>
              <a:t>a</a:t>
            </a:r>
            <a:r>
              <a:rPr lang="en-GB" b="1" dirty="0" smtClean="0">
                <a:solidFill>
                  <a:schemeClr val="bg1"/>
                </a:solidFill>
                <a:latin typeface="Arial" panose="020B0604020202020204" pitchFamily="34" charset="0"/>
              </a:rPr>
              <a:t> CPU – SIMD units</a:t>
            </a:r>
            <a:endParaRPr lang="en-GB" b="1" dirty="0">
              <a:solidFill>
                <a:schemeClr val="bg1"/>
              </a:solidFill>
              <a:latin typeface="Arial" panose="020B0604020202020204" pitchFamily="34" charset="0"/>
            </a:endParaRPr>
          </a:p>
        </p:txBody>
      </p:sp>
      <p:sp>
        <p:nvSpPr>
          <p:cNvPr id="2" name="TextBox 1"/>
          <p:cNvSpPr txBox="1"/>
          <p:nvPr/>
        </p:nvSpPr>
        <p:spPr>
          <a:xfrm>
            <a:off x="545288" y="1548885"/>
            <a:ext cx="3430541" cy="4616648"/>
          </a:xfrm>
          <a:prstGeom prst="rect">
            <a:avLst/>
          </a:prstGeom>
          <a:noFill/>
        </p:spPr>
        <p:txBody>
          <a:bodyPr wrap="square" rtlCol="0">
            <a:spAutoFit/>
          </a:bodyPr>
          <a:lstStyle/>
          <a:p>
            <a:r>
              <a:rPr lang="en-GB" sz="1400" dirty="0" smtClean="0">
                <a:latin typeface="+mn-lt"/>
              </a:rPr>
              <a:t>A core also has one (or two) </a:t>
            </a:r>
            <a:r>
              <a:rPr lang="en-GB" sz="1400" i="1" dirty="0" smtClean="0">
                <a:latin typeface="+mn-lt"/>
              </a:rPr>
              <a:t>Advanced Vector </a:t>
            </a:r>
            <a:r>
              <a:rPr lang="en-GB" sz="1400" i="1" dirty="0" err="1" smtClean="0">
                <a:latin typeface="+mn-lt"/>
              </a:rPr>
              <a:t>eXtensions</a:t>
            </a:r>
            <a:r>
              <a:rPr lang="en-GB" sz="1400" i="1" dirty="0" smtClean="0">
                <a:latin typeface="+mn-lt"/>
              </a:rPr>
              <a:t> </a:t>
            </a:r>
            <a:r>
              <a:rPr lang="en-GB" sz="1400" dirty="0" smtClean="0">
                <a:latin typeface="+mn-lt"/>
              </a:rPr>
              <a:t>(AVX) units.</a:t>
            </a:r>
          </a:p>
          <a:p>
            <a:endParaRPr lang="en-GB" sz="1400" dirty="0" smtClean="0">
              <a:latin typeface="+mn-lt"/>
            </a:endParaRPr>
          </a:p>
          <a:p>
            <a:r>
              <a:rPr lang="en-GB" sz="1400" dirty="0" smtClean="0">
                <a:latin typeface="+mn-lt"/>
              </a:rPr>
              <a:t>These units are capable of executing a Single Instruction on Multiple Data (</a:t>
            </a:r>
            <a:r>
              <a:rPr lang="en-GB" sz="1400" i="1" dirty="0" smtClean="0">
                <a:latin typeface="+mn-lt"/>
              </a:rPr>
              <a:t>SIMD</a:t>
            </a:r>
            <a:r>
              <a:rPr lang="en-GB" sz="1400" dirty="0" smtClean="0">
                <a:latin typeface="+mn-lt"/>
              </a:rPr>
              <a:t>) elements at the same time (</a:t>
            </a:r>
            <a:r>
              <a:rPr lang="en-GB" sz="1400" i="1" dirty="0" smtClean="0">
                <a:latin typeface="+mn-lt"/>
              </a:rPr>
              <a:t>in parallel</a:t>
            </a:r>
            <a:r>
              <a:rPr lang="en-GB" sz="1400" dirty="0" smtClean="0">
                <a:latin typeface="+mn-lt"/>
              </a:rPr>
              <a:t>). A program that exploits these vector features is said to be </a:t>
            </a:r>
            <a:r>
              <a:rPr lang="en-GB" sz="1400" i="1" dirty="0" smtClean="0">
                <a:latin typeface="+mn-lt"/>
              </a:rPr>
              <a:t>“vectorised”</a:t>
            </a:r>
          </a:p>
          <a:p>
            <a:endParaRPr lang="en-GB" sz="1400" dirty="0">
              <a:latin typeface="+mn-lt"/>
            </a:endParaRPr>
          </a:p>
          <a:p>
            <a:r>
              <a:rPr lang="en-GB" sz="1400" dirty="0" err="1" smtClean="0">
                <a:latin typeface="+mn-lt"/>
              </a:rPr>
              <a:t>Skylake</a:t>
            </a:r>
            <a:r>
              <a:rPr lang="en-GB" sz="1400" dirty="0" smtClean="0">
                <a:latin typeface="+mn-lt"/>
              </a:rPr>
              <a:t> has AVX-512 vector units, meaning that the vectors are 512 bits long, so can store 16 single precision numbers in each. They can perform at most two instructions at once by issuing a </a:t>
            </a:r>
            <a:r>
              <a:rPr lang="en-GB" sz="1400" i="1" dirty="0" smtClean="0">
                <a:latin typeface="+mn-lt"/>
              </a:rPr>
              <a:t>fused multiply add </a:t>
            </a:r>
            <a:r>
              <a:rPr lang="en-GB" sz="1400" dirty="0" smtClean="0">
                <a:latin typeface="+mn-lt"/>
              </a:rPr>
              <a:t>(FMA) instruction (see right). </a:t>
            </a:r>
          </a:p>
          <a:p>
            <a:endParaRPr lang="en-GB" sz="1400" dirty="0">
              <a:latin typeface="+mn-lt"/>
            </a:endParaRPr>
          </a:p>
          <a:p>
            <a:r>
              <a:rPr lang="en-GB" sz="1400" dirty="0" smtClean="0">
                <a:latin typeface="+mn-lt"/>
              </a:rPr>
              <a:t>It’s these units, along with the high core count that allow modern CPUs to perform very large and complex computations very quickly. </a:t>
            </a:r>
          </a:p>
        </p:txBody>
      </p:sp>
      <p:sp>
        <p:nvSpPr>
          <p:cNvPr id="8" name="Rectangle 7"/>
          <p:cNvSpPr/>
          <p:nvPr/>
        </p:nvSpPr>
        <p:spPr>
          <a:xfrm>
            <a:off x="6156176" y="3395544"/>
            <a:ext cx="529312" cy="923330"/>
          </a:xfrm>
          <a:prstGeom prst="rect">
            <a:avLst/>
          </a:prstGeom>
          <a:noFill/>
        </p:spPr>
        <p:txBody>
          <a:bodyPr wrap="none" lIns="91440" tIns="45720" rIns="91440" bIns="45720">
            <a:spAutoFit/>
          </a:bodyPr>
          <a:lstStyle/>
          <a:p>
            <a:pPr algn="ctr"/>
            <a:r>
              <a:rPr lang="en-GB" sz="5400" b="1" i="0" u="none" strike="noStrike" dirty="0" smtClean="0">
                <a:ln w="22225">
                  <a:solidFill>
                    <a:schemeClr val="accent2"/>
                  </a:solidFill>
                  <a:prstDash val="solid"/>
                </a:ln>
                <a:solidFill>
                  <a:schemeClr val="accent2">
                    <a:lumMod val="40000"/>
                    <a:lumOff val="60000"/>
                  </a:schemeClr>
                </a:solidFill>
                <a:latin typeface="Calibri" panose="020F0502020204030204" pitchFamily="34" charset="0"/>
              </a:rPr>
              <a:t>+</a:t>
            </a:r>
            <a:endParaRPr lang="en-GB" sz="5400" b="1" dirty="0">
              <a:ln w="22225">
                <a:solidFill>
                  <a:schemeClr val="accent2"/>
                </a:solidFill>
                <a:prstDash val="solid"/>
              </a:ln>
              <a:solidFill>
                <a:schemeClr val="accent2">
                  <a:lumMod val="40000"/>
                  <a:lumOff val="60000"/>
                </a:schemeClr>
              </a:solidFill>
            </a:endParaRPr>
          </a:p>
        </p:txBody>
      </p:sp>
      <p:sp>
        <p:nvSpPr>
          <p:cNvPr id="9" name="Rectangle 8"/>
          <p:cNvSpPr/>
          <p:nvPr/>
        </p:nvSpPr>
        <p:spPr>
          <a:xfrm>
            <a:off x="7084159" y="3395544"/>
            <a:ext cx="529312" cy="923330"/>
          </a:xfrm>
          <a:prstGeom prst="rect">
            <a:avLst/>
          </a:prstGeom>
          <a:noFill/>
        </p:spPr>
        <p:txBody>
          <a:bodyPr wrap="non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latin typeface="Calibri" panose="020F0502020204030204" pitchFamily="34" charset="0"/>
              </a:rPr>
              <a:t>=</a:t>
            </a:r>
            <a:endParaRPr lang="en-GB" sz="5400" b="1" dirty="0">
              <a:ln w="22225">
                <a:solidFill>
                  <a:schemeClr val="accent2"/>
                </a:solidFill>
                <a:prstDash val="solid"/>
              </a:ln>
              <a:solidFill>
                <a:schemeClr val="accent2">
                  <a:lumMod val="40000"/>
                  <a:lumOff val="60000"/>
                </a:schemeClr>
              </a:solidFill>
            </a:endParaRPr>
          </a:p>
        </p:txBody>
      </p:sp>
      <p:sp>
        <p:nvSpPr>
          <p:cNvPr id="14" name="Rectangle 13"/>
          <p:cNvSpPr/>
          <p:nvPr/>
        </p:nvSpPr>
        <p:spPr>
          <a:xfrm>
            <a:off x="5207227" y="3395544"/>
            <a:ext cx="502061" cy="923330"/>
          </a:xfrm>
          <a:prstGeom prst="rect">
            <a:avLst/>
          </a:prstGeom>
          <a:noFill/>
        </p:spPr>
        <p:txBody>
          <a:bodyPr wrap="non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latin typeface="Calibri" panose="020F0502020204030204" pitchFamily="34" charset="0"/>
              </a:rPr>
              <a:t>x</a:t>
            </a:r>
            <a:endParaRPr lang="en-GB" sz="5400" b="1" dirty="0" smtClean="0">
              <a:ln w="22225">
                <a:solidFill>
                  <a:schemeClr val="accent2"/>
                </a:solidFill>
                <a:prstDash val="solid"/>
              </a:ln>
              <a:solidFill>
                <a:schemeClr val="accent2">
                  <a:lumMod val="40000"/>
                  <a:lumOff val="60000"/>
                </a:schemeClr>
              </a:solidFill>
              <a:latin typeface="Calibri" panose="020F0502020204030204" pitchFamily="34" charset="0"/>
            </a:endParaRPr>
          </a:p>
        </p:txBody>
      </p:sp>
      <p:sp>
        <p:nvSpPr>
          <p:cNvPr id="15" name="Rectangle 14"/>
          <p:cNvSpPr/>
          <p:nvPr/>
        </p:nvSpPr>
        <p:spPr>
          <a:xfrm>
            <a:off x="4427984" y="1595229"/>
            <a:ext cx="3863558" cy="923330"/>
          </a:xfrm>
          <a:prstGeom prst="rect">
            <a:avLst/>
          </a:prstGeom>
          <a:noFill/>
        </p:spPr>
        <p:txBody>
          <a:bodyPr wrap="none" lIns="91440" tIns="45720" rIns="91440" bIns="45720">
            <a:spAutoFit/>
          </a:bodyPr>
          <a:lstStyle/>
          <a:p>
            <a:pPr algn="ctr"/>
            <a:r>
              <a:rPr lang="en-GB" sz="5400" b="1" dirty="0" smtClean="0">
                <a:ln w="22225">
                  <a:solidFill>
                    <a:schemeClr val="accent2"/>
                  </a:solidFill>
                  <a:prstDash val="solid"/>
                </a:ln>
                <a:solidFill>
                  <a:schemeClr val="accent2">
                    <a:lumMod val="40000"/>
                    <a:lumOff val="60000"/>
                  </a:schemeClr>
                </a:solidFill>
                <a:latin typeface="Calibri" panose="020F0502020204030204" pitchFamily="34" charset="0"/>
              </a:rPr>
              <a:t>(A x B)+C = D</a:t>
            </a:r>
          </a:p>
        </p:txBody>
      </p:sp>
    </p:spTree>
    <p:extLst>
      <p:ext uri="{BB962C8B-B14F-4D97-AF65-F5344CB8AC3E}">
        <p14:creationId xmlns:p14="http://schemas.microsoft.com/office/powerpoint/2010/main" val="351379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Memory Architecture</a:t>
            </a:r>
            <a:endParaRPr lang="en-GB" b="1" dirty="0">
              <a:solidFill>
                <a:schemeClr val="bg1"/>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3635896" y="2029492"/>
            <a:ext cx="5408953" cy="3528392"/>
          </a:xfrm>
          <a:prstGeom prst="rect">
            <a:avLst/>
          </a:prstGeom>
        </p:spPr>
      </p:pic>
      <p:sp>
        <p:nvSpPr>
          <p:cNvPr id="4" name="TextBox 3"/>
          <p:cNvSpPr txBox="1"/>
          <p:nvPr/>
        </p:nvSpPr>
        <p:spPr>
          <a:xfrm>
            <a:off x="467544" y="1700808"/>
            <a:ext cx="3024336" cy="4185761"/>
          </a:xfrm>
          <a:prstGeom prst="rect">
            <a:avLst/>
          </a:prstGeom>
          <a:noFill/>
        </p:spPr>
        <p:txBody>
          <a:bodyPr wrap="square" rtlCol="0">
            <a:spAutoFit/>
          </a:bodyPr>
          <a:lstStyle/>
          <a:p>
            <a:r>
              <a:rPr lang="en-GB" sz="1400" dirty="0" smtClean="0">
                <a:latin typeface="+mn-lt"/>
              </a:rPr>
              <a:t>Modern computers can have several different types of memory all of which have different </a:t>
            </a:r>
            <a:r>
              <a:rPr lang="en-GB" sz="1400" i="1" dirty="0" smtClean="0">
                <a:latin typeface="+mn-lt"/>
              </a:rPr>
              <a:t>bandwidths</a:t>
            </a:r>
            <a:r>
              <a:rPr lang="en-GB" sz="1400" dirty="0" smtClean="0">
                <a:latin typeface="+mn-lt"/>
              </a:rPr>
              <a:t> (bandwidth is a measure of how quickly you can get a “unit”, e.g. a GB of data from point A to point B).</a:t>
            </a:r>
          </a:p>
          <a:p>
            <a:endParaRPr lang="en-GB" sz="1400" dirty="0">
              <a:latin typeface="+mn-lt"/>
            </a:endParaRPr>
          </a:p>
          <a:p>
            <a:r>
              <a:rPr lang="en-GB" sz="1400" dirty="0" smtClean="0">
                <a:latin typeface="+mn-lt"/>
              </a:rPr>
              <a:t>They are arranged in a hierarchy. From lots of slower </a:t>
            </a:r>
            <a:r>
              <a:rPr lang="en-GB" sz="1400" i="1" dirty="0" smtClean="0">
                <a:latin typeface="+mn-lt"/>
              </a:rPr>
              <a:t>RAM</a:t>
            </a:r>
            <a:r>
              <a:rPr lang="en-GB" sz="1400" dirty="0" smtClean="0">
                <a:latin typeface="+mn-lt"/>
              </a:rPr>
              <a:t> down to very few, but very fast </a:t>
            </a:r>
            <a:r>
              <a:rPr lang="en-GB" sz="1400" i="1" dirty="0" smtClean="0">
                <a:latin typeface="+mn-lt"/>
              </a:rPr>
              <a:t>registers</a:t>
            </a:r>
            <a:r>
              <a:rPr lang="en-GB" sz="1400" dirty="0" smtClean="0">
                <a:latin typeface="+mn-lt"/>
              </a:rPr>
              <a:t> which are located closest to the CPU processing core.</a:t>
            </a:r>
          </a:p>
          <a:p>
            <a:endParaRPr lang="en-GB" sz="1400" dirty="0" smtClean="0">
              <a:latin typeface="+mn-lt"/>
            </a:endParaRPr>
          </a:p>
          <a:p>
            <a:r>
              <a:rPr lang="en-GB" sz="1400" dirty="0" smtClean="0">
                <a:latin typeface="+mn-lt"/>
              </a:rPr>
              <a:t>The diagram on the right shows the different bandwidths for a modern Intel </a:t>
            </a:r>
            <a:r>
              <a:rPr lang="en-GB" sz="1400" dirty="0" err="1" smtClean="0">
                <a:latin typeface="+mn-lt"/>
              </a:rPr>
              <a:t>Skylake</a:t>
            </a:r>
            <a:r>
              <a:rPr lang="en-GB" sz="1400" dirty="0" smtClean="0">
                <a:latin typeface="+mn-lt"/>
              </a:rPr>
              <a:t> CPU. Note that all of the </a:t>
            </a:r>
            <a:r>
              <a:rPr lang="en-GB" sz="1400" i="1" dirty="0" smtClean="0">
                <a:latin typeface="+mn-lt"/>
              </a:rPr>
              <a:t>caches</a:t>
            </a:r>
            <a:r>
              <a:rPr lang="en-GB" sz="1400" dirty="0" smtClean="0">
                <a:latin typeface="+mn-lt"/>
              </a:rPr>
              <a:t> (smaller areas of fast memory) are located on the CPU.</a:t>
            </a:r>
            <a:endParaRPr lang="en-GB" sz="1400" dirty="0">
              <a:latin typeface="+mn-lt"/>
            </a:endParaRPr>
          </a:p>
        </p:txBody>
      </p:sp>
      <p:sp>
        <p:nvSpPr>
          <p:cNvPr id="5" name="TextBox 4"/>
          <p:cNvSpPr txBox="1"/>
          <p:nvPr/>
        </p:nvSpPr>
        <p:spPr>
          <a:xfrm>
            <a:off x="5220072" y="6021288"/>
            <a:ext cx="4032448" cy="307777"/>
          </a:xfrm>
          <a:prstGeom prst="rect">
            <a:avLst/>
          </a:prstGeom>
          <a:noFill/>
        </p:spPr>
        <p:txBody>
          <a:bodyPr wrap="square" rtlCol="0">
            <a:spAutoFit/>
          </a:bodyPr>
          <a:lstStyle/>
          <a:p>
            <a:r>
              <a:rPr lang="en-GB" sz="1400" dirty="0" smtClean="0">
                <a:latin typeface="+mn-lt"/>
              </a:rPr>
              <a:t>Image courtesy of Mike Giles</a:t>
            </a:r>
            <a:endParaRPr lang="en-GB" sz="1400" dirty="0">
              <a:latin typeface="+mn-lt"/>
            </a:endParaRPr>
          </a:p>
        </p:txBody>
      </p:sp>
    </p:spTree>
    <p:extLst>
      <p:ext uri="{BB962C8B-B14F-4D97-AF65-F5344CB8AC3E}">
        <p14:creationId xmlns:p14="http://schemas.microsoft.com/office/powerpoint/2010/main" val="2401016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What’s the point of a Cache?</a:t>
            </a:r>
            <a:endParaRPr lang="en-GB" b="1" dirty="0">
              <a:solidFill>
                <a:schemeClr val="bg1"/>
              </a:solidFill>
              <a:latin typeface="Arial" panose="020B0604020202020204" pitchFamily="34" charset="0"/>
            </a:endParaRPr>
          </a:p>
        </p:txBody>
      </p:sp>
      <p:sp>
        <p:nvSpPr>
          <p:cNvPr id="4" name="TextBox 3"/>
          <p:cNvSpPr txBox="1"/>
          <p:nvPr/>
        </p:nvSpPr>
        <p:spPr>
          <a:xfrm>
            <a:off x="467544" y="1548656"/>
            <a:ext cx="3610272" cy="4616648"/>
          </a:xfrm>
          <a:prstGeom prst="rect">
            <a:avLst/>
          </a:prstGeom>
          <a:noFill/>
        </p:spPr>
        <p:txBody>
          <a:bodyPr wrap="square" rtlCol="0">
            <a:spAutoFit/>
          </a:bodyPr>
          <a:lstStyle/>
          <a:p>
            <a:r>
              <a:rPr lang="en-GB" sz="1400" dirty="0" smtClean="0">
                <a:latin typeface="+mn-lt"/>
              </a:rPr>
              <a:t>As noted on our previous slide the area of memory where we can store the most data is the RAM, but this has lower bandwidth. </a:t>
            </a:r>
          </a:p>
          <a:p>
            <a:endParaRPr lang="en-GB" sz="1400" dirty="0">
              <a:latin typeface="+mn-lt"/>
            </a:endParaRPr>
          </a:p>
          <a:p>
            <a:r>
              <a:rPr lang="en-GB" sz="1400" dirty="0" smtClean="0">
                <a:latin typeface="+mn-lt"/>
              </a:rPr>
              <a:t>So if we need to move our data from RAM to processing cores many times our code would run slowly. This is where Cache helps. Caches exploit </a:t>
            </a:r>
            <a:r>
              <a:rPr lang="en-GB" sz="1400" i="1" dirty="0" smtClean="0">
                <a:latin typeface="+mn-lt"/>
              </a:rPr>
              <a:t>data locality</a:t>
            </a:r>
            <a:r>
              <a:rPr lang="en-GB" sz="1400" dirty="0" smtClean="0">
                <a:latin typeface="+mn-lt"/>
              </a:rPr>
              <a:t>.</a:t>
            </a:r>
          </a:p>
          <a:p>
            <a:endParaRPr lang="en-GB" sz="1400" i="1" dirty="0">
              <a:latin typeface="+mn-lt"/>
            </a:endParaRPr>
          </a:p>
          <a:p>
            <a:pPr marL="285750" indent="-285750">
              <a:buFont typeface="Arial" panose="020B0604020202020204" pitchFamily="34" charset="0"/>
              <a:buChar char="•"/>
            </a:pPr>
            <a:r>
              <a:rPr lang="en-GB" sz="1400" i="1" dirty="0">
                <a:latin typeface="+mn-lt"/>
              </a:rPr>
              <a:t>temporal locality: </a:t>
            </a:r>
            <a:r>
              <a:rPr lang="en-GB" sz="1400" dirty="0">
                <a:latin typeface="+mn-lt"/>
              </a:rPr>
              <a:t>a data item </a:t>
            </a:r>
            <a:r>
              <a:rPr lang="en-GB" sz="1400" dirty="0" smtClean="0">
                <a:latin typeface="+mn-lt"/>
              </a:rPr>
              <a:t>just accessed </a:t>
            </a:r>
            <a:r>
              <a:rPr lang="en-GB" sz="1400" dirty="0">
                <a:latin typeface="+mn-lt"/>
              </a:rPr>
              <a:t>is likely to be </a:t>
            </a:r>
            <a:r>
              <a:rPr lang="en-GB" sz="1400" dirty="0" smtClean="0">
                <a:latin typeface="+mn-lt"/>
              </a:rPr>
              <a:t>used again in the </a:t>
            </a:r>
            <a:r>
              <a:rPr lang="en-GB" sz="1400" dirty="0">
                <a:latin typeface="+mn-lt"/>
              </a:rPr>
              <a:t>near future, so keep it in the </a:t>
            </a:r>
            <a:r>
              <a:rPr lang="en-GB" sz="1400" dirty="0" smtClean="0">
                <a:latin typeface="+mn-lt"/>
              </a:rPr>
              <a:t>cache.</a:t>
            </a:r>
          </a:p>
          <a:p>
            <a:pPr marL="285750" indent="-285750">
              <a:buFont typeface="Arial" panose="020B0604020202020204" pitchFamily="34" charset="0"/>
              <a:buChar char="•"/>
            </a:pPr>
            <a:endParaRPr lang="en-GB" sz="1400" i="1" dirty="0">
              <a:latin typeface="+mn-lt"/>
            </a:endParaRPr>
          </a:p>
          <a:p>
            <a:pPr marL="285750" indent="-285750">
              <a:buFont typeface="Arial" panose="020B0604020202020204" pitchFamily="34" charset="0"/>
              <a:buChar char="•"/>
            </a:pPr>
            <a:r>
              <a:rPr lang="en-GB" sz="1400" i="1" dirty="0">
                <a:latin typeface="+mn-lt"/>
              </a:rPr>
              <a:t>spatial locality: </a:t>
            </a:r>
            <a:r>
              <a:rPr lang="en-GB" sz="1400" dirty="0">
                <a:latin typeface="+mn-lt"/>
              </a:rPr>
              <a:t>neighbouring data </a:t>
            </a:r>
            <a:r>
              <a:rPr lang="en-GB" sz="1400" dirty="0" smtClean="0">
                <a:latin typeface="+mn-lt"/>
              </a:rPr>
              <a:t>is also </a:t>
            </a:r>
            <a:r>
              <a:rPr lang="en-GB" sz="1400" dirty="0">
                <a:latin typeface="+mn-lt"/>
              </a:rPr>
              <a:t>likely to be used soon</a:t>
            </a:r>
            <a:r>
              <a:rPr lang="en-GB" sz="1400" dirty="0" smtClean="0">
                <a:latin typeface="+mn-lt"/>
              </a:rPr>
              <a:t>, so </a:t>
            </a:r>
            <a:r>
              <a:rPr lang="en-GB" sz="1400" dirty="0">
                <a:latin typeface="+mn-lt"/>
              </a:rPr>
              <a:t>load them into the cache at the same time using a ‘wide’ </a:t>
            </a:r>
            <a:r>
              <a:rPr lang="en-GB" sz="1400" dirty="0" smtClean="0">
                <a:latin typeface="+mn-lt"/>
              </a:rPr>
              <a:t>bus (like </a:t>
            </a:r>
            <a:r>
              <a:rPr lang="en-GB" sz="1400" dirty="0">
                <a:latin typeface="+mn-lt"/>
              </a:rPr>
              <a:t>a multi-lane motorway</a:t>
            </a:r>
            <a:r>
              <a:rPr lang="en-GB" sz="1400" dirty="0" smtClean="0">
                <a:latin typeface="+mn-lt"/>
              </a:rPr>
              <a:t>).</a:t>
            </a:r>
          </a:p>
          <a:p>
            <a:pPr marL="285750" indent="-285750" algn="ctr">
              <a:buFont typeface="Arial" panose="020B0604020202020204" pitchFamily="34" charset="0"/>
              <a:buChar char="•"/>
            </a:pPr>
            <a:endParaRPr lang="en-GB" sz="1400" dirty="0" smtClean="0">
              <a:latin typeface="+mn-lt"/>
            </a:endParaRPr>
          </a:p>
          <a:p>
            <a:pPr algn="ctr"/>
            <a:r>
              <a:rPr lang="en-GB" sz="1400" b="1" dirty="0" smtClean="0">
                <a:latin typeface="+mn-lt"/>
              </a:rPr>
              <a:t>It is these wide lanes that feed the AVX units with data. </a:t>
            </a:r>
          </a:p>
        </p:txBody>
      </p:sp>
      <p:sp>
        <p:nvSpPr>
          <p:cNvPr id="3" name="Rectangle 2"/>
          <p:cNvSpPr/>
          <p:nvPr/>
        </p:nvSpPr>
        <p:spPr>
          <a:xfrm>
            <a:off x="4644008" y="5031178"/>
            <a:ext cx="4128458" cy="369332"/>
          </a:xfrm>
          <a:prstGeom prst="rect">
            <a:avLst/>
          </a:prstGeom>
        </p:spPr>
        <p:txBody>
          <a:bodyPr wrap="square">
            <a:spAutoFit/>
          </a:bodyPr>
          <a:lstStyle/>
          <a:p>
            <a:pPr algn="ctr"/>
            <a:r>
              <a:rPr lang="en-GB" sz="900" dirty="0">
                <a:latin typeface="+mn-lt"/>
              </a:rPr>
              <a:t> [CC BY 3.0 (https://creativecommons.org/licenses/by/3.0)], from Wikimedia Commons</a:t>
            </a:r>
          </a:p>
        </p:txBody>
      </p:sp>
      <p:pic>
        <p:nvPicPr>
          <p:cNvPr id="4098" name="Picture 2" descr="File:2011-11-04 17-36-16-a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988840"/>
            <a:ext cx="4056450" cy="304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14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2.xml><?xml version="1.0" encoding="utf-8"?>
<ds:datastoreItem xmlns:ds="http://schemas.openxmlformats.org/officeDocument/2006/customXml" ds:itemID="{D83787E9-855B-43BD-8382-B7C63B9BC33D}">
  <ds:schemaRefs>
    <ds:schemaRef ds:uri="http://schemas.microsoft.com/sharepoint/v3"/>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17260</TotalTime>
  <Words>1162</Words>
  <Application>Microsoft Office PowerPoint</Application>
  <PresentationFormat>On-screen Show (4:3)</PresentationFormat>
  <Paragraphs>220</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Arial</vt:lpstr>
      <vt:lpstr>Calibri</vt:lpstr>
      <vt:lpstr>Courier New</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272</cp:revision>
  <dcterms:created xsi:type="dcterms:W3CDTF">2017-09-12T12:30:57Z</dcterms:created>
  <dcterms:modified xsi:type="dcterms:W3CDTF">2018-05-21T12:08:49Z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