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4"/>
  </p:sldMasterIdLst>
  <p:notesMasterIdLst>
    <p:notesMasterId r:id="rId27"/>
  </p:notesMasterIdLst>
  <p:handoutMasterIdLst>
    <p:handoutMasterId r:id="rId28"/>
  </p:handoutMasterIdLst>
  <p:sldIdLst>
    <p:sldId id="261" r:id="rId5"/>
    <p:sldId id="428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6" r:id="rId21"/>
    <p:sldId id="475" r:id="rId22"/>
    <p:sldId id="477" r:id="rId23"/>
    <p:sldId id="439" r:id="rId24"/>
    <p:sldId id="460" r:id="rId25"/>
    <p:sldId id="440" r:id="rId2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0808"/>
    <a:srgbClr val="000000"/>
    <a:srgbClr val="66CCFF"/>
    <a:srgbClr val="0033CC"/>
    <a:srgbClr val="0066FF"/>
    <a:srgbClr val="FCEAE8"/>
    <a:srgbClr val="000099"/>
    <a:srgbClr val="0000FF"/>
    <a:srgbClr val="EC4E1B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2953" autoAdjust="0"/>
  </p:normalViewPr>
  <p:slideViewPr>
    <p:cSldViewPr>
      <p:cViewPr varScale="1">
        <p:scale>
          <a:sx n="113" d="100"/>
          <a:sy n="113" d="100"/>
        </p:scale>
        <p:origin x="103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137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151C65E-6466-4ADA-8F0A-B7862046964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23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8C4F4FF-B66A-4756-8BFF-64F7A865A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424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0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82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0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40438"/>
            <a:ext cx="9142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i-Res-Logo-Pa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6987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0825" y="6330950"/>
            <a:ext cx="302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www.oerc.ox.ac.uk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2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412776"/>
            <a:ext cx="2073275" cy="4507012"/>
          </a:xfrm>
        </p:spPr>
        <p:txBody>
          <a:bodyPr vert="eaVert"/>
          <a:lstStyle>
            <a:lvl1pPr>
              <a:defRPr>
                <a:solidFill>
                  <a:srgbClr val="EC4E1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1412776"/>
            <a:ext cx="6070600" cy="4507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5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820737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41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3065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ltGray">
          <a:xfrm>
            <a:off x="179388" y="188913"/>
            <a:ext cx="87852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04800"/>
            <a:ext cx="8207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Level 1</a:t>
            </a:r>
          </a:p>
          <a:p>
            <a:pPr lvl="1"/>
            <a:r>
              <a:rPr lang="en-GB" altLang="en-US" smtClean="0"/>
              <a:t>Level 2</a:t>
            </a:r>
          </a:p>
          <a:p>
            <a:pPr lvl="2"/>
            <a:r>
              <a:rPr lang="en-GB" altLang="en-US" smtClean="0"/>
              <a:t>Level 3</a:t>
            </a:r>
          </a:p>
          <a:p>
            <a:pPr lvl="3"/>
            <a:r>
              <a:rPr lang="en-GB" altLang="en-US" smtClean="0"/>
              <a:t>Level 4</a:t>
            </a:r>
          </a:p>
          <a:p>
            <a:pPr lvl="4"/>
            <a:r>
              <a:rPr lang="en-GB" altLang="en-US" smtClean="0"/>
              <a:t>Level 5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ltGray">
          <a:xfrm>
            <a:off x="179388" y="6330950"/>
            <a:ext cx="7416800" cy="309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pic>
        <p:nvPicPr>
          <p:cNvPr id="1030" name="Picture 2" descr="Logo-Pai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45213"/>
            <a:ext cx="1268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9pPr>
    </p:titleStyle>
    <p:bodyStyle>
      <a:lvl1pPr marL="180975" indent="-180975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1338" indent="-180975" algn="l" rtl="0" eaLnBrk="1" fontAlgn="base" hangingPunct="1">
        <a:lnSpc>
          <a:spcPts val="19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300">
          <a:solidFill>
            <a:schemeClr val="accent2"/>
          </a:solidFill>
          <a:latin typeface="+mn-lt"/>
          <a:ea typeface="ＭＳ Ｐゴシック" charset="0"/>
        </a:defRPr>
      </a:lvl2pPr>
      <a:lvl3pPr marL="895350" indent="-17462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3pPr>
      <a:lvl4pPr marL="1200150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4pPr>
      <a:lvl5pPr marL="1382713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5pPr>
      <a:lvl6pPr marL="16843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6pPr>
      <a:lvl7pPr marL="21415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7pPr>
      <a:lvl8pPr marL="25987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8pPr>
      <a:lvl9pPr marL="30559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23528" y="2492896"/>
            <a:ext cx="84969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kern="0" dirty="0" smtClean="0">
                <a:solidFill>
                  <a:srgbClr val="000000"/>
                </a:solidFill>
              </a:rPr>
              <a:t>An Introduction to HPC and Scientific Computing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0763" y="7286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9400" y="4851157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+mn-lt"/>
              </a:rPr>
              <a:t>Ian Bush</a:t>
            </a:r>
          </a:p>
          <a:p>
            <a:pPr algn="ctr"/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Oxford e-Research Centre, </a:t>
            </a: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Department of Engineering Science</a:t>
            </a:r>
          </a:p>
        </p:txBody>
      </p:sp>
      <p:pic>
        <p:nvPicPr>
          <p:cNvPr id="1028" name="Picture 4" descr="Standard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43629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223628" y="3861048"/>
            <a:ext cx="669674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2400" kern="0" dirty="0" smtClean="0">
                <a:solidFill>
                  <a:srgbClr val="000000"/>
                </a:solidFill>
              </a:rPr>
              <a:t>Lecture three: Introduction </a:t>
            </a:r>
            <a:r>
              <a:rPr lang="en-GB" sz="2400" kern="0" dirty="0">
                <a:solidFill>
                  <a:srgbClr val="000000"/>
                </a:solidFill>
              </a:rPr>
              <a:t>to Linux, compilers and build systems</a:t>
            </a:r>
            <a:endParaRPr lang="en-US" sz="24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Programs in Multiple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7483475" cy="316061"/>
          </a:xfrm>
        </p:spPr>
        <p:txBody>
          <a:bodyPr/>
          <a:lstStyle/>
          <a:p>
            <a:r>
              <a:rPr lang="en-GB" dirty="0" smtClean="0"/>
              <a:t>Note a program need not be all in one file: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5" y="2365306"/>
            <a:ext cx="42100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Compiling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 there are actually two phases in this process</a:t>
            </a:r>
          </a:p>
          <a:p>
            <a:r>
              <a:rPr lang="en-GB" dirty="0" smtClean="0"/>
              <a:t>We first compile each file to a corresponding </a:t>
            </a:r>
            <a:r>
              <a:rPr lang="en-GB" i="1" dirty="0" smtClean="0"/>
              <a:t>object file</a:t>
            </a:r>
            <a:endParaRPr lang="en-GB" dirty="0" smtClean="0"/>
          </a:p>
          <a:p>
            <a:pPr lvl="1"/>
            <a:r>
              <a:rPr lang="en-GB" dirty="0" smtClean="0"/>
              <a:t>Thus each source file has a corresponding object file</a:t>
            </a:r>
          </a:p>
          <a:p>
            <a:r>
              <a:rPr lang="en-GB" dirty="0" smtClean="0"/>
              <a:t>Then all the object files are </a:t>
            </a:r>
            <a:r>
              <a:rPr lang="en-GB" i="1" dirty="0" smtClean="0"/>
              <a:t>linked</a:t>
            </a:r>
            <a:r>
              <a:rPr lang="en-GB" dirty="0" smtClean="0"/>
              <a:t> together to produce the executable</a:t>
            </a:r>
          </a:p>
          <a:p>
            <a:r>
              <a:rPr lang="en-GB" dirty="0" smtClean="0"/>
              <a:t>By default both are done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en-GB" dirty="0" smtClean="0"/>
              <a:t> flag can be used to force only the compilation stage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501008"/>
            <a:ext cx="4838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Compiling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is this useful?</a:t>
            </a:r>
          </a:p>
          <a:p>
            <a:r>
              <a:rPr lang="en-GB" dirty="0" smtClean="0"/>
              <a:t>Let’s pretend we have a program in 100 different files</a:t>
            </a:r>
          </a:p>
          <a:p>
            <a:r>
              <a:rPr lang="en-GB" dirty="0" smtClean="0"/>
              <a:t>We now compile all those 100 files and link the resulting object files together to produce an executable</a:t>
            </a:r>
          </a:p>
          <a:p>
            <a:r>
              <a:rPr lang="en-GB" dirty="0" smtClean="0"/>
              <a:t>We now change just one of the source files</a:t>
            </a:r>
          </a:p>
          <a:p>
            <a:r>
              <a:rPr lang="en-GB" dirty="0" smtClean="0"/>
              <a:t>Without the 2 stage system we would have to recompile everything</a:t>
            </a:r>
          </a:p>
          <a:p>
            <a:r>
              <a:rPr lang="en-GB" dirty="0" smtClean="0"/>
              <a:t>But now we can just compile the one source file that has </a:t>
            </a:r>
            <a:r>
              <a:rPr lang="en-GB" dirty="0" err="1" smtClean="0"/>
              <a:t>chaned</a:t>
            </a:r>
            <a:r>
              <a:rPr lang="en-GB" dirty="0" smtClean="0"/>
              <a:t> to a new object file, and then relink that with the existing 99 old ones to produce a new executable</a:t>
            </a:r>
          </a:p>
          <a:p>
            <a:r>
              <a:rPr lang="en-GB" dirty="0" smtClean="0"/>
              <a:t>This can save a lot of time in a big program!</a:t>
            </a:r>
          </a:p>
          <a:p>
            <a:r>
              <a:rPr lang="en-GB" dirty="0" smtClean="0"/>
              <a:t>It is so useful there is a special utility called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GB" dirty="0" smtClean="0"/>
              <a:t> that takes advantage of this</a:t>
            </a:r>
          </a:p>
          <a:p>
            <a:pPr lvl="1"/>
            <a:r>
              <a:rPr lang="en-GB" dirty="0" smtClean="0"/>
              <a:t>We don’t need to know much about make as we will provide the </a:t>
            </a:r>
            <a:r>
              <a:rPr lang="en-GB" dirty="0" err="1" smtClean="0"/>
              <a:t>makefiles</a:t>
            </a:r>
            <a:r>
              <a:rPr lang="en-GB" dirty="0" smtClean="0"/>
              <a:t> for all the exercises</a:t>
            </a:r>
          </a:p>
          <a:p>
            <a:pPr lvl="1"/>
            <a:r>
              <a:rPr lang="en-GB" dirty="0" smtClean="0"/>
              <a:t>We mainly need to know how to use it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9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make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3760539" cy="4391025"/>
          </a:xfrm>
        </p:spPr>
        <p:txBody>
          <a:bodyPr/>
          <a:lstStyle/>
          <a:p>
            <a:r>
              <a:rPr lang="en-GB" dirty="0" smtClean="0"/>
              <a:t>Note how the </a:t>
            </a:r>
            <a:r>
              <a:rPr lang="en-GB" dirty="0" err="1" smtClean="0"/>
              <a:t>Makefile</a:t>
            </a:r>
            <a:r>
              <a:rPr lang="en-GB" dirty="0" smtClean="0"/>
              <a:t> contains a set of rules that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GB" dirty="0" smtClean="0"/>
              <a:t> interprets</a:t>
            </a:r>
          </a:p>
          <a:p>
            <a:pPr lvl="1"/>
            <a:r>
              <a:rPr lang="en-GB" dirty="0" smtClean="0"/>
              <a:t>Don’t worry, we will always provide this!</a:t>
            </a:r>
          </a:p>
          <a:p>
            <a:r>
              <a:rPr lang="en-GB" dirty="0" smtClean="0"/>
              <a:t>Note how it also automatically works out what files need to be compiled and only compiles them</a:t>
            </a:r>
          </a:p>
          <a:p>
            <a:r>
              <a:rPr lang="en-GB" dirty="0" smtClean="0"/>
              <a:t>Also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clean </a:t>
            </a:r>
            <a:r>
              <a:rPr lang="en-GB" dirty="0" smtClean="0"/>
              <a:t>is very common – clean up and leave the files as they were before any compilation occurred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8760"/>
            <a:ext cx="4414562" cy="50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Arcus-b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Arcus-b is the cluster we are running on</a:t>
            </a:r>
          </a:p>
          <a:p>
            <a:r>
              <a:rPr lang="en-GB" dirty="0" smtClean="0"/>
              <a:t>It is the main central cluster for the University, consisting of around </a:t>
            </a:r>
            <a:r>
              <a:rPr lang="en-GB" dirty="0"/>
              <a:t>4</a:t>
            </a:r>
            <a:r>
              <a:rPr lang="en-GB" dirty="0" smtClean="0"/>
              <a:t>00 nodes, each with 16 cores and at least 64 </a:t>
            </a:r>
            <a:r>
              <a:rPr lang="en-GB" dirty="0" err="1" smtClean="0"/>
              <a:t>Gbytes</a:t>
            </a:r>
            <a:r>
              <a:rPr lang="en-GB" dirty="0" smtClean="0"/>
              <a:t> of memory</a:t>
            </a:r>
          </a:p>
          <a:p>
            <a:pPr lvl="1"/>
            <a:r>
              <a:rPr lang="en-GB" dirty="0" smtClean="0"/>
              <a:t>Remember 16 cores per node mean that the 64 </a:t>
            </a:r>
            <a:r>
              <a:rPr lang="en-GB" dirty="0" err="1" smtClean="0"/>
              <a:t>Gbytes</a:t>
            </a:r>
            <a:r>
              <a:rPr lang="en-GB" dirty="0" smtClean="0"/>
              <a:t> on a node is shared by the 16 cores</a:t>
            </a:r>
          </a:p>
          <a:p>
            <a:pPr lvl="1"/>
            <a:r>
              <a:rPr lang="en-GB" dirty="0" smtClean="0"/>
              <a:t>Important for </a:t>
            </a:r>
            <a:r>
              <a:rPr lang="en-GB" dirty="0" err="1" smtClean="0"/>
              <a:t>OpenMP</a:t>
            </a:r>
            <a:r>
              <a:rPr lang="en-GB" dirty="0" smtClean="0"/>
              <a:t> later on – </a:t>
            </a:r>
            <a:r>
              <a:rPr lang="en-GB" dirty="0" err="1" smtClean="0"/>
              <a:t>OpenMP</a:t>
            </a:r>
            <a:r>
              <a:rPr lang="en-GB" dirty="0" smtClean="0"/>
              <a:t> on arcus-b is restricted to at most 16 cores</a:t>
            </a:r>
          </a:p>
          <a:p>
            <a:r>
              <a:rPr lang="en-GB" dirty="0" smtClean="0"/>
              <a:t>Important to know about for 2 reasons</a:t>
            </a:r>
          </a:p>
          <a:p>
            <a:pPr lvl="1"/>
            <a:r>
              <a:rPr lang="en-GB" dirty="0" smtClean="0"/>
              <a:t>We need to know how to manage the software environment via the module system</a:t>
            </a:r>
          </a:p>
          <a:p>
            <a:pPr lvl="1"/>
            <a:r>
              <a:rPr lang="en-GB" dirty="0" smtClean="0"/>
              <a:t>We need to know how to access those 400 nodes via the batch system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2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Arcus-b Software Environment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8081019" cy="4391025"/>
          </a:xfrm>
        </p:spPr>
        <p:txBody>
          <a:bodyPr/>
          <a:lstStyle/>
          <a:p>
            <a:r>
              <a:rPr lang="en-GB" dirty="0" smtClean="0"/>
              <a:t>You gain access to software via the module system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load </a:t>
            </a:r>
            <a:r>
              <a:rPr lang="en-GB" dirty="0" smtClean="0"/>
              <a:t>gives access to the software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avail </a:t>
            </a:r>
            <a:r>
              <a:rPr lang="en-GB" dirty="0" smtClean="0"/>
              <a:t>lists what is available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list </a:t>
            </a:r>
            <a:r>
              <a:rPr lang="en-GB" dirty="0" smtClean="0"/>
              <a:t>lists what is currently loaded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purge </a:t>
            </a:r>
            <a:r>
              <a:rPr lang="en-GB" dirty="0" smtClean="0"/>
              <a:t>removes everything – often useful to start from a blank sheet to avoid confusion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6952"/>
            <a:ext cx="59150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Like most clusters on arcus-b you don’t log onto the nodes that do the computation</a:t>
            </a:r>
          </a:p>
          <a:p>
            <a:r>
              <a:rPr lang="en-GB" dirty="0" smtClean="0"/>
              <a:t>Instead you log onto the </a:t>
            </a:r>
            <a:r>
              <a:rPr lang="en-GB" i="1" dirty="0" smtClean="0"/>
              <a:t>login</a:t>
            </a:r>
            <a:r>
              <a:rPr lang="en-GB" dirty="0" smtClean="0"/>
              <a:t> nodes and there do you editing, compiling, file managing etc.</a:t>
            </a:r>
          </a:p>
          <a:p>
            <a:r>
              <a:rPr lang="en-GB" dirty="0" smtClean="0"/>
              <a:t>And when you are ready to do the computation you send the jobs to the </a:t>
            </a:r>
            <a:r>
              <a:rPr lang="en-GB" i="1" dirty="0" smtClean="0"/>
              <a:t>compute nodes</a:t>
            </a:r>
            <a:r>
              <a:rPr lang="en-GB" dirty="0" smtClean="0"/>
              <a:t> via the batch system</a:t>
            </a:r>
          </a:p>
          <a:p>
            <a:r>
              <a:rPr lang="en-GB" dirty="0" smtClean="0"/>
              <a:t>What this means is you must specify what resources you require</a:t>
            </a:r>
          </a:p>
          <a:p>
            <a:pPr lvl="1"/>
            <a:r>
              <a:rPr lang="en-GB" dirty="0" smtClean="0"/>
              <a:t>Typically number of nodes (for us always 1) and time, possibly memory</a:t>
            </a:r>
          </a:p>
          <a:p>
            <a:r>
              <a:rPr lang="en-GB" dirty="0" smtClean="0"/>
              <a:t>And the batch system will send you job to an appropriate (set of) nodes once the resources become available</a:t>
            </a:r>
          </a:p>
          <a:p>
            <a:pPr lvl="1"/>
            <a:r>
              <a:rPr lang="en-GB" dirty="0" smtClean="0"/>
              <a:t>Remember the system is shared </a:t>
            </a:r>
          </a:p>
          <a:p>
            <a:pPr lvl="1"/>
            <a:r>
              <a:rPr lang="en-GB" dirty="0"/>
              <a:t>Y</a:t>
            </a:r>
            <a:r>
              <a:rPr lang="en-GB" dirty="0" smtClean="0"/>
              <a:t>ou may have to wait</a:t>
            </a:r>
          </a:p>
          <a:p>
            <a:pPr lvl="1"/>
            <a:r>
              <a:rPr lang="en-GB" dirty="0" smtClean="0"/>
              <a:t>And remember these nodes are NOT connected (by default) to you screen and keyboard</a:t>
            </a:r>
          </a:p>
          <a:p>
            <a:r>
              <a:rPr lang="en-GB" dirty="0" smtClean="0"/>
              <a:t>Lots of batch systems, Arcus-b uses something called SLURM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6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SLURM Batch Script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6429432" cy="26037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79512" y="2492896"/>
            <a:ext cx="4752528" cy="10801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 bwMode="auto">
          <a:xfrm flipV="1">
            <a:off x="2699792" y="1694131"/>
            <a:ext cx="1224136" cy="798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923928" y="1278632"/>
            <a:ext cx="436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Resources we need to reserve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+mj-lt"/>
              </a:rPr>
              <a:t>1 node for 10 minutes</a:t>
            </a:r>
            <a:endParaRPr lang="en-GB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79512" y="3707160"/>
            <a:ext cx="4752528" cy="100811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39350" y="501317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Commands to run on the resources once they become available</a:t>
            </a:r>
            <a:endParaRPr lang="en-GB" dirty="0">
              <a:latin typeface="+mj-lt"/>
            </a:endParaRPr>
          </a:p>
        </p:txBody>
      </p:sp>
      <p:cxnSp>
        <p:nvCxnSpPr>
          <p:cNvPr id="16" name="Straight Arrow Connector 15"/>
          <p:cNvCxnSpPr>
            <a:stCxn id="13" idx="2"/>
            <a:endCxn id="14" idx="1"/>
          </p:cNvCxnSpPr>
          <p:nvPr/>
        </p:nvCxnSpPr>
        <p:spPr bwMode="auto">
          <a:xfrm>
            <a:off x="2555776" y="4715272"/>
            <a:ext cx="783574" cy="898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502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Batch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581128"/>
            <a:ext cx="7483475" cy="1348006"/>
          </a:xfrm>
        </p:spPr>
        <p:txBody>
          <a:bodyPr/>
          <a:lstStyle/>
          <a:p>
            <a:r>
              <a:rPr lang="en-GB" dirty="0" smtClean="0"/>
              <a:t>Don’t worry! We will provide the batch scripts, you just need to know </a:t>
            </a:r>
          </a:p>
          <a:p>
            <a:pPr lvl="1"/>
            <a:r>
              <a:rPr lang="en-GB" dirty="0"/>
              <a:t>H</a:t>
            </a:r>
            <a:r>
              <a:rPr lang="en-GB" dirty="0" smtClean="0"/>
              <a:t>ow to use them with </a:t>
            </a:r>
            <a:r>
              <a:rPr lang="en-GB" dirty="0" err="1" smtClean="0"/>
              <a:t>sbatch</a:t>
            </a:r>
            <a:r>
              <a:rPr lang="en-GB" dirty="0" smtClean="0"/>
              <a:t>, </a:t>
            </a:r>
            <a:r>
              <a:rPr lang="en-GB" dirty="0" err="1" smtClean="0"/>
              <a:t>squeue</a:t>
            </a:r>
            <a:r>
              <a:rPr lang="en-GB" dirty="0" smtClean="0"/>
              <a:t> and </a:t>
            </a:r>
            <a:r>
              <a:rPr lang="en-GB" dirty="0" err="1" smtClean="0"/>
              <a:t>scancel</a:t>
            </a:r>
            <a:endParaRPr lang="en-GB" dirty="0" smtClean="0"/>
          </a:p>
          <a:p>
            <a:pPr lvl="1"/>
            <a:r>
              <a:rPr lang="en-GB" dirty="0" smtClean="0"/>
              <a:t>The basics of modifying them (e.g. new commands, or longer time)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28763"/>
            <a:ext cx="68484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6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Much, MUCH more in the Practical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Gone through this all very quickly</a:t>
            </a:r>
          </a:p>
          <a:p>
            <a:r>
              <a:rPr lang="en-GB" dirty="0" smtClean="0"/>
              <a:t>Don’t worry if it’s still a bit unclear, you only really learn by doing it </a:t>
            </a:r>
          </a:p>
          <a:p>
            <a:r>
              <a:rPr lang="en-GB" dirty="0" smtClean="0"/>
              <a:t>And next is the practical where we will go through all this in a lot more detail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Overview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9805" y="1916832"/>
            <a:ext cx="53745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+mn-lt"/>
              </a:rPr>
              <a:t>In this </a:t>
            </a:r>
            <a:r>
              <a:rPr lang="en-GB" sz="1600" b="1" dirty="0" smtClean="0">
                <a:latin typeface="+mn-lt"/>
              </a:rPr>
              <a:t>short</a:t>
            </a:r>
            <a:r>
              <a:rPr lang="en-GB" sz="1600" dirty="0" smtClean="0">
                <a:latin typeface="+mn-lt"/>
              </a:rPr>
              <a:t> lecture we will learn about:</a:t>
            </a:r>
          </a:p>
          <a:p>
            <a:endParaRPr lang="en-GB" sz="1400" dirty="0" smtClean="0">
              <a:latin typeface="+mn-lt"/>
            </a:endParaRPr>
          </a:p>
          <a:p>
            <a:pPr lvl="1"/>
            <a:endParaRPr lang="en-GB" sz="1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Compilers and make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A little bit about Arcus-b – the machine we will do the </a:t>
            </a:r>
            <a:r>
              <a:rPr lang="en-GB" sz="1400" dirty="0" err="1" smtClean="0">
                <a:latin typeface="+mn-lt"/>
              </a:rPr>
              <a:t>practicals</a:t>
            </a:r>
            <a:r>
              <a:rPr lang="en-GB" sz="1400" dirty="0" smtClean="0">
                <a:latin typeface="+mn-lt"/>
              </a:rPr>
              <a:t>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+mn-lt"/>
              </a:rPr>
              <a:t>Batch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What have we learnt?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628800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Linux is the OS most supercomputers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You interact with it via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There are many compilers, we will use the Gnu and Intel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Compilation is really two phases, compilation to an object file, and then linking the object files together to produce the executable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 make utility can take advantage of this to speed up compilation, especially for large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Arcus-b is the cluster we will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It has 16 cores per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The software environment is managed via the module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Access to the compute nodes is via the batch system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Further reading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 the next lecture…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70892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C2470C"/>
                </a:solidFill>
                <a:latin typeface="Arial" panose="020B0604020202020204"/>
                <a:cs typeface="Courier New" panose="02070309020205020404" pitchFamily="49" charset="0"/>
              </a:rPr>
              <a:t>&lt;A synopsis of the next lecture&gt;</a:t>
            </a:r>
          </a:p>
          <a:p>
            <a:endParaRPr lang="en-GB" sz="1400" dirty="0" smtClean="0">
              <a:solidFill>
                <a:srgbClr val="C2470C"/>
              </a:solidFill>
              <a:latin typeface="Arial" panose="020B060402020202020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Linux is the operating system (OS) that the vast majority of supercomputers use</a:t>
            </a:r>
          </a:p>
          <a:p>
            <a:pPr lvl="1"/>
            <a:r>
              <a:rPr lang="en-GB" dirty="0" smtClean="0"/>
              <a:t>Derived ultimately from Unix</a:t>
            </a:r>
          </a:p>
          <a:p>
            <a:r>
              <a:rPr lang="en-GB" dirty="0" smtClean="0"/>
              <a:t>For us that controls how we interact with the machine</a:t>
            </a:r>
          </a:p>
          <a:p>
            <a:pPr lvl="1"/>
            <a:r>
              <a:rPr lang="en-GB" dirty="0" smtClean="0"/>
              <a:t>You are probably more used to Microsoft Windows or OS X on a Mac</a:t>
            </a:r>
          </a:p>
          <a:p>
            <a:r>
              <a:rPr lang="en-GB" dirty="0" smtClean="0"/>
              <a:t>Windows and Macs tend to stress the graphical user interface</a:t>
            </a:r>
          </a:p>
          <a:p>
            <a:pPr lvl="1"/>
            <a:r>
              <a:rPr lang="en-GB" dirty="0" smtClean="0"/>
              <a:t>But note under the hood OS X is also derived from Unix</a:t>
            </a:r>
          </a:p>
          <a:p>
            <a:r>
              <a:rPr lang="en-GB" dirty="0" smtClean="0"/>
              <a:t>While Linux does have an extensive GUI most people work at the command line</a:t>
            </a:r>
          </a:p>
          <a:p>
            <a:pPr lvl="1"/>
            <a:r>
              <a:rPr lang="en-GB" dirty="0" smtClean="0"/>
              <a:t>So instead of pointing at and clicking things you type commands in a terminal at a prompt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Logging onto Arcus-b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7483475" cy="532085"/>
          </a:xfrm>
        </p:spPr>
        <p:txBody>
          <a:bodyPr/>
          <a:lstStyle/>
          <a:p>
            <a:r>
              <a:rPr lang="en-GB" dirty="0" smtClean="0"/>
              <a:t>You log onto a remote system using the </a:t>
            </a:r>
            <a:r>
              <a:rPr lang="en-GB" dirty="0" err="1" smtClean="0"/>
              <a:t>ssh</a:t>
            </a:r>
            <a:r>
              <a:rPr lang="en-GB" dirty="0" smtClean="0"/>
              <a:t> command</a:t>
            </a:r>
          </a:p>
          <a:p>
            <a:r>
              <a:rPr lang="en-GB" dirty="0" smtClean="0"/>
              <a:t>We will do the </a:t>
            </a:r>
            <a:r>
              <a:rPr lang="en-GB" dirty="0" err="1" smtClean="0"/>
              <a:t>practicals</a:t>
            </a:r>
            <a:r>
              <a:rPr lang="en-GB" dirty="0" smtClean="0"/>
              <a:t> on arcus-b, the University’s central compute cluster run by ARC</a:t>
            </a:r>
          </a:p>
          <a:p>
            <a:r>
              <a:rPr lang="en-GB" dirty="0" smtClean="0"/>
              <a:t>Here I log onto arcus-b and show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dirty="0" smtClean="0"/>
              <a:t> command which lists the files in my home directory</a:t>
            </a:r>
          </a:p>
          <a:p>
            <a:pPr lvl="1"/>
            <a:r>
              <a:rPr lang="en-GB" dirty="0" smtClean="0"/>
              <a:t>Note here I am using </a:t>
            </a:r>
            <a:r>
              <a:rPr lang="en-GB" dirty="0" err="1" smtClean="0"/>
              <a:t>mobaxterm</a:t>
            </a:r>
            <a:r>
              <a:rPr lang="en-GB" dirty="0" smtClean="0"/>
              <a:t> -  the software I recommend for use on Windows systems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992"/>
            <a:ext cx="9144000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– You only learn by doing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only really learn this stuff by doing it</a:t>
            </a:r>
          </a:p>
          <a:p>
            <a:r>
              <a:rPr lang="en-GB" dirty="0" smtClean="0"/>
              <a:t>Hence rather than go through all of numerous command in Linux there is a worksheet which will be part of the practical where you will </a:t>
            </a:r>
            <a:r>
              <a:rPr lang="en-GB" dirty="0" err="1" smtClean="0"/>
              <a:t>leanr</a:t>
            </a:r>
            <a:r>
              <a:rPr lang="en-GB" dirty="0" smtClean="0"/>
              <a:t> what you need</a:t>
            </a:r>
          </a:p>
          <a:p>
            <a:r>
              <a:rPr lang="en-GB" dirty="0" smtClean="0"/>
              <a:t>However it’s worth noting that the Unix, and hence Linux, philosophy is a bit different from that found in Windows</a:t>
            </a:r>
          </a:p>
          <a:p>
            <a:r>
              <a:rPr lang="en-GB" dirty="0" smtClean="0"/>
              <a:t>In Unix you have a large number of relatively simple tools which can easily be chained together to do something quite complicated</a:t>
            </a:r>
          </a:p>
          <a:p>
            <a:pPr lvl="1"/>
            <a:r>
              <a:rPr lang="en-GB" dirty="0" smtClean="0"/>
              <a:t>This is flexible and can do many things, but can take a while to learn</a:t>
            </a:r>
          </a:p>
          <a:p>
            <a:r>
              <a:rPr lang="en-GB" dirty="0" smtClean="0"/>
              <a:t>Under Windows you tend to have one big tool that does complicated things</a:t>
            </a:r>
          </a:p>
          <a:p>
            <a:pPr lvl="1"/>
            <a:r>
              <a:rPr lang="en-GB" dirty="0" smtClean="0"/>
              <a:t>Great and easy to use if you want to do what it can do</a:t>
            </a:r>
          </a:p>
          <a:p>
            <a:pPr lvl="1"/>
            <a:r>
              <a:rPr lang="en-GB" dirty="0" smtClean="0"/>
              <a:t>But not great once you stray outside those bounds</a:t>
            </a:r>
          </a:p>
          <a:p>
            <a:r>
              <a:rPr lang="en-GB" dirty="0" smtClean="0"/>
              <a:t>Anyway, we’ll learn Linux by doing it!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8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Compilers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528763"/>
            <a:ext cx="3328491" cy="4391025"/>
          </a:xfrm>
        </p:spPr>
        <p:txBody>
          <a:bodyPr/>
          <a:lstStyle/>
          <a:p>
            <a:r>
              <a:rPr lang="en-GB" dirty="0" smtClean="0"/>
              <a:t>As you learnt earlier a compiler converts a High-level language such as C into the machine code that the computer understands</a:t>
            </a:r>
          </a:p>
          <a:p>
            <a:endParaRPr lang="en-GB" dirty="0"/>
          </a:p>
          <a:p>
            <a:r>
              <a:rPr lang="en-GB" dirty="0" smtClean="0"/>
              <a:t>Let’s look a little more at that and how it works under Linux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523954"/>
            <a:ext cx="5206435" cy="45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is No One True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many compilers available under Linux</a:t>
            </a:r>
          </a:p>
          <a:p>
            <a:r>
              <a:rPr lang="en-GB" dirty="0" smtClean="0"/>
              <a:t>The most commonly used are</a:t>
            </a:r>
          </a:p>
          <a:p>
            <a:pPr lvl="1"/>
            <a:r>
              <a:rPr lang="en-GB" dirty="0" err="1" smtClean="0"/>
              <a:t>gcc</a:t>
            </a:r>
            <a:r>
              <a:rPr lang="en-GB" dirty="0" smtClean="0"/>
              <a:t> – The Gnu Compiler</a:t>
            </a:r>
          </a:p>
          <a:p>
            <a:pPr lvl="2"/>
            <a:r>
              <a:rPr lang="en-GB" dirty="0" smtClean="0"/>
              <a:t>Truly free, comes with every Linux</a:t>
            </a:r>
          </a:p>
          <a:p>
            <a:pPr marL="720725" lvl="2" indent="0">
              <a:buNone/>
            </a:pPr>
            <a:endParaRPr lang="en-GB" dirty="0" smtClean="0"/>
          </a:p>
          <a:p>
            <a:pPr lvl="1"/>
            <a:r>
              <a:rPr lang="en-GB" dirty="0" err="1"/>
              <a:t>i</a:t>
            </a:r>
            <a:r>
              <a:rPr lang="en-GB" dirty="0" err="1" smtClean="0"/>
              <a:t>cc</a:t>
            </a:r>
            <a:r>
              <a:rPr lang="en-GB" dirty="0" smtClean="0"/>
              <a:t> – The Intel Compiler</a:t>
            </a:r>
          </a:p>
          <a:p>
            <a:pPr lvl="2"/>
            <a:r>
              <a:rPr lang="en-GB" dirty="0" smtClean="0"/>
              <a:t>Commercial (i.e. costs money), not always available, but generally produces executables that run faster than those from the Gnu compiler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4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C</a:t>
            </a:r>
            <a:r>
              <a:rPr lang="en-GB" dirty="0" smtClean="0"/>
              <a:t>ompiler </a:t>
            </a:r>
            <a:r>
              <a:rPr lang="en-GB" dirty="0"/>
              <a:t>U</a:t>
            </a:r>
            <a:r>
              <a:rPr lang="en-GB" dirty="0" smtClean="0"/>
              <a:t>nder Linux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2337" y="4725144"/>
            <a:ext cx="7483475" cy="546572"/>
          </a:xfrm>
        </p:spPr>
        <p:txBody>
          <a:bodyPr/>
          <a:lstStyle/>
          <a:p>
            <a:r>
              <a:rPr lang="en-GB" dirty="0" smtClean="0"/>
              <a:t>Note</a:t>
            </a:r>
          </a:p>
          <a:p>
            <a:pPr lvl="1"/>
            <a:r>
              <a:rPr lang="en-GB" dirty="0" smtClean="0"/>
              <a:t>You should always end your C files names with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GB" dirty="0" smtClean="0"/>
              <a:t> – confusion will occur if you do not!</a:t>
            </a:r>
          </a:p>
          <a:p>
            <a:pPr lvl="1"/>
            <a:r>
              <a:rPr lang="en-GB" dirty="0" smtClean="0"/>
              <a:t>The default name for an executable under Linux is </a:t>
            </a:r>
            <a:r>
              <a:rPr lang="en-GB" dirty="0" err="1" smtClean="0"/>
              <a:t>a.out</a:t>
            </a:r>
            <a:endParaRPr lang="en-GB" dirty="0" smtClean="0"/>
          </a:p>
          <a:p>
            <a:pPr lvl="1"/>
            <a:r>
              <a:rPr lang="en-GB" dirty="0" smtClean="0"/>
              <a:t>You run an executable by using its name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914" y="1293169"/>
            <a:ext cx="5252342" cy="31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Compilers with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5157192"/>
            <a:ext cx="7483475" cy="762596"/>
          </a:xfrm>
        </p:spPr>
        <p:txBody>
          <a:bodyPr/>
          <a:lstStyle/>
          <a:p>
            <a:r>
              <a:rPr lang="en-GB" dirty="0" smtClean="0"/>
              <a:t>Compilers can take many flags which alter how they behave</a:t>
            </a:r>
          </a:p>
          <a:p>
            <a:pPr lvl="1"/>
            <a:r>
              <a:rPr lang="en-GB" dirty="0" smtClean="0"/>
              <a:t>Here we make the executable have a more sensible name</a:t>
            </a:r>
          </a:p>
          <a:p>
            <a:pPr lvl="1"/>
            <a:r>
              <a:rPr lang="en-GB" dirty="0" smtClean="0"/>
              <a:t>In the practical we will see more examples of this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06222"/>
            <a:ext cx="4991744" cy="33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5">
      <a:dk1>
        <a:srgbClr val="C2470C"/>
      </a:dk1>
      <a:lt1>
        <a:srgbClr val="FFFFFF"/>
      </a:lt1>
      <a:dk2>
        <a:srgbClr val="FFFFFF"/>
      </a:dk2>
      <a:lt2>
        <a:srgbClr val="E7E7E9"/>
      </a:lt2>
      <a:accent1>
        <a:srgbClr val="F16623"/>
      </a:accent1>
      <a:accent2>
        <a:srgbClr val="E27023"/>
      </a:accent2>
      <a:accent3>
        <a:srgbClr val="FFFFFF"/>
      </a:accent3>
      <a:accent4>
        <a:srgbClr val="670100"/>
      </a:accent4>
      <a:accent5>
        <a:srgbClr val="E8B0AB"/>
      </a:accent5>
      <a:accent6>
        <a:srgbClr val="CD651F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7B862386F8A48840A2142C0600765" ma:contentTypeVersion="1" ma:contentTypeDescription="Create a new document." ma:contentTypeScope="" ma:versionID="68e7a6ad2ab34d836eda56dc5c7bc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0637EC-CEA5-409F-B139-003005A141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6DD9C6-787C-4079-86E8-14469546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3787E9-855B-43BD-8382-B7C63B9BC33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e-Research PowerPoint Template</Template>
  <TotalTime>22476</TotalTime>
  <Words>1350</Words>
  <Application>Microsoft Office PowerPoint</Application>
  <PresentationFormat>On-screen Show (4:3)</PresentationFormat>
  <Paragraphs>135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Courier New</vt:lpstr>
      <vt:lpstr>Georgia</vt:lpstr>
      <vt:lpstr>Lucida Grande</vt:lpstr>
      <vt:lpstr>Times New Roman</vt:lpstr>
      <vt:lpstr>IntelligentDocuments</vt:lpstr>
      <vt:lpstr>PowerPoint Presentation</vt:lpstr>
      <vt:lpstr>PowerPoint Presentation</vt:lpstr>
      <vt:lpstr>Linux</vt:lpstr>
      <vt:lpstr>Logging onto Arcus-b</vt:lpstr>
      <vt:lpstr>Computing – You only learn by doing it</vt:lpstr>
      <vt:lpstr>Using Compilers</vt:lpstr>
      <vt:lpstr>There is No One True Compiler</vt:lpstr>
      <vt:lpstr>Using A Compiler Under Linux</vt:lpstr>
      <vt:lpstr>Compilers with Flags</vt:lpstr>
      <vt:lpstr>Programs in Multiple Files</vt:lpstr>
      <vt:lpstr>Compiling and Linking</vt:lpstr>
      <vt:lpstr>Compiling and Linking</vt:lpstr>
      <vt:lpstr>Using make</vt:lpstr>
      <vt:lpstr>Arcus-b</vt:lpstr>
      <vt:lpstr>Arcus-b Software Environment</vt:lpstr>
      <vt:lpstr>Batch Systems</vt:lpstr>
      <vt:lpstr>A SLURM Batch Script</vt:lpstr>
      <vt:lpstr>Using the Batch System</vt:lpstr>
      <vt:lpstr>Much, MUCH more in the Practical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or presentation author can go here</dc:title>
  <dc:creator>Julie Meikle</dc:creator>
  <dc:description/>
  <cp:lastModifiedBy>Wesley Armour</cp:lastModifiedBy>
  <cp:revision>483</cp:revision>
  <dcterms:created xsi:type="dcterms:W3CDTF">2017-09-12T12:30:57Z</dcterms:created>
  <dcterms:modified xsi:type="dcterms:W3CDTF">2018-05-16T21:17:04Z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