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  <p:sldMasterId id="2147483739" r:id="rId5"/>
  </p:sldMasterIdLst>
  <p:notesMasterIdLst>
    <p:notesMasterId r:id="rId44"/>
  </p:notesMasterIdLst>
  <p:handoutMasterIdLst>
    <p:handoutMasterId r:id="rId45"/>
  </p:handoutMasterIdLst>
  <p:sldIdLst>
    <p:sldId id="261" r:id="rId6"/>
    <p:sldId id="428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5" r:id="rId27"/>
    <p:sldId id="477" r:id="rId28"/>
    <p:sldId id="478" r:id="rId29"/>
    <p:sldId id="476" r:id="rId30"/>
    <p:sldId id="479" r:id="rId31"/>
    <p:sldId id="480" r:id="rId32"/>
    <p:sldId id="481" r:id="rId33"/>
    <p:sldId id="482" r:id="rId34"/>
    <p:sldId id="483" r:id="rId35"/>
    <p:sldId id="474" r:id="rId36"/>
    <p:sldId id="486" r:id="rId37"/>
    <p:sldId id="487" r:id="rId38"/>
    <p:sldId id="484" r:id="rId39"/>
    <p:sldId id="485" r:id="rId40"/>
    <p:sldId id="439" r:id="rId41"/>
    <p:sldId id="495" r:id="rId42"/>
    <p:sldId id="440" r:id="rId4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2953" autoAdjust="0"/>
  </p:normalViewPr>
  <p:slideViewPr>
    <p:cSldViewPr>
      <p:cViewPr varScale="1">
        <p:scale>
          <a:sx n="113" d="100"/>
          <a:sy n="113" d="100"/>
        </p:scale>
        <p:origin x="10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Speed Up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xVal>
            <c:numRef>
              <c:f>Sheet1!$C$29:$C$33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xVal>
          <c:yVal>
            <c:numRef>
              <c:f>Sheet1!$I$29:$I$33</c:f>
              <c:numCache>
                <c:formatCode>General</c:formatCode>
                <c:ptCount val="5"/>
                <c:pt idx="0">
                  <c:v>16</c:v>
                </c:pt>
                <c:pt idx="1">
                  <c:v>29.2188338039117</c:v>
                </c:pt>
                <c:pt idx="2">
                  <c:v>53.602808383208412</c:v>
                </c:pt>
                <c:pt idx="3">
                  <c:v>91.24340686799458</c:v>
                </c:pt>
                <c:pt idx="4">
                  <c:v>166.1202833560798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Ideal</c:v>
                </c:pt>
              </c:strCache>
            </c:strRef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xVal>
            <c:numRef>
              <c:f>Sheet1!$C$29:$C$33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</c:numCache>
            </c:numRef>
          </c:xVal>
          <c:yVal>
            <c:numRef>
              <c:f>Sheet1!$J$29:$J$33</c:f>
              <c:numCache>
                <c:formatCode>General</c:formatCode>
                <c:ptCount val="5"/>
                <c:pt idx="0">
                  <c:v>16</c:v>
                </c:pt>
                <c:pt idx="1">
                  <c:v>32</c:v>
                </c:pt>
                <c:pt idx="2">
                  <c:v>65</c:v>
                </c:pt>
                <c:pt idx="3">
                  <c:v>128</c:v>
                </c:pt>
                <c:pt idx="4">
                  <c:v>256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896184"/>
        <c:axId val="807897752"/>
      </c:scatterChart>
      <c:valAx>
        <c:axId val="807897752"/>
        <c:scaling>
          <c:orientation val="minMax"/>
          <c:max val="300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Speed Up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07896184"/>
        <c:crossesAt val="0"/>
        <c:crossBetween val="midCat"/>
      </c:valAx>
      <c:valAx>
        <c:axId val="807896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GB"/>
                  <a:t>Cores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07897752"/>
        <c:crossesAt val="0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4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5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9D4-D9B2-4E8C-B9D3-967E2EE586A7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2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676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789887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405719"/>
            <a:ext cx="8734567" cy="4720444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Arial" pitchFamily="34" charset="0"/>
              <a:buChar char="•"/>
              <a:defRPr sz="2000"/>
            </a:lvl2pPr>
            <a:lvl3pPr>
              <a:buSzPct val="50000"/>
              <a:buFont typeface="Courier New" pitchFamily="49" charset="0"/>
              <a:buChar char="o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160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880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21571" y="2696169"/>
            <a:ext cx="6858023" cy="1323439"/>
          </a:xfrm>
          <a:prstGeom prst="rect">
            <a:avLst/>
          </a:prstGeom>
          <a:ln>
            <a:noFill/>
          </a:ln>
        </p:spPr>
        <p:txBody>
          <a:bodyPr anchor="ctr" anchorCtr="1">
            <a:spAutoFit/>
          </a:bodyPr>
          <a:lstStyle>
            <a:lvl1pPr algn="ctr">
              <a:buNone/>
              <a:defRPr sz="4000" b="1" baseline="0">
                <a:ln>
                  <a:solidFill>
                    <a:srgbClr val="013257"/>
                  </a:solidFill>
                </a:ln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940" y="2049780"/>
            <a:ext cx="7475220" cy="2590800"/>
          </a:xfrm>
          <a:prstGeom prst="roundRect">
            <a:avLst/>
          </a:prstGeom>
          <a:noFill/>
          <a:ln w="50800">
            <a:solidFill>
              <a:srgbClr val="002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15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39253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21571" y="2696169"/>
            <a:ext cx="6858023" cy="1323439"/>
          </a:xfrm>
          <a:prstGeom prst="rect">
            <a:avLst/>
          </a:prstGeom>
          <a:ln>
            <a:noFill/>
          </a:ln>
        </p:spPr>
        <p:txBody>
          <a:bodyPr anchor="ctr" anchorCtr="1">
            <a:spAutoFit/>
          </a:bodyPr>
          <a:lstStyle>
            <a:lvl1pPr algn="ctr">
              <a:buNone/>
              <a:defRPr sz="4000" b="1" baseline="0">
                <a:ln>
                  <a:solidFill>
                    <a:srgbClr val="013257"/>
                  </a:solidFill>
                </a:ln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1043940" y="2049780"/>
            <a:ext cx="7475220" cy="2590800"/>
          </a:xfrm>
          <a:prstGeom prst="roundRect">
            <a:avLst/>
          </a:prstGeom>
          <a:noFill/>
          <a:ln w="50800">
            <a:solidFill>
              <a:srgbClr val="002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8850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28688" y="1355546"/>
            <a:ext cx="7873200" cy="1482457"/>
          </a:xfrm>
          <a:prstGeom prst="rect">
            <a:avLst/>
          </a:prstGeom>
        </p:spPr>
        <p:txBody>
          <a:bodyPr>
            <a:spAutoFit/>
          </a:bodyPr>
          <a:lstStyle>
            <a:lvl1pPr marL="324000" indent="-324000" algn="l">
              <a:lnSpc>
                <a:spcPct val="100000"/>
              </a:lnSpc>
              <a:spcBef>
                <a:spcPts val="1200"/>
              </a:spcBef>
              <a:buSzPct val="100000"/>
              <a:buFont typeface="Wingdings" pitchFamily="2" charset="2"/>
              <a:buChar char=""/>
              <a:defRPr sz="1800"/>
            </a:lvl1pPr>
            <a:lvl2pPr marL="648000" indent="-324000" algn="l">
              <a:spcBef>
                <a:spcPts val="600"/>
              </a:spcBef>
              <a:buSzPct val="80000"/>
              <a:buFont typeface="Wingdings" pitchFamily="2" charset="2"/>
              <a:buChar char=""/>
              <a:defRPr sz="1600"/>
            </a:lvl2pPr>
            <a:lvl3pPr marL="864000" indent="-216000" algn="l">
              <a:spcBef>
                <a:spcPts val="400"/>
              </a:spcBef>
              <a:buSzPct val="80000"/>
              <a:defRPr sz="1400"/>
            </a:lvl3pPr>
            <a:lvl4pPr marL="1152000" indent="-216000" algn="l">
              <a:spcBef>
                <a:spcPts val="600"/>
              </a:spcBef>
              <a:buFont typeface="Wingdings" pitchFamily="2" charset="2"/>
              <a:buChar char="Ø"/>
              <a:defRPr sz="1200"/>
            </a:lvl4pPr>
            <a:lvl5pPr marL="1368000" indent="-216000" algn="l">
              <a:spcBef>
                <a:spcPts val="600"/>
              </a:spcBef>
              <a:buSzPct val="65000"/>
              <a:buFont typeface="Wingdings" pitchFamily="2" charset="2"/>
              <a:buChar char="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3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4870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6.gi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49" y="274638"/>
            <a:ext cx="953424" cy="100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30029"/>
            <a:ext cx="569010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3" y="6188617"/>
            <a:ext cx="585787" cy="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xford.imparando.com/accessplan/LMSPortal/UI/Page/Courses/book.aspx?courseid=HP014" TargetMode="External"/><Relationship Id="rId2" Type="http://schemas.openxmlformats.org/officeDocument/2006/relationships/hyperlink" Target="http://www.arc.ox.ac.uk/content/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www.archer.ac.uk/trainin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3528" y="3861048"/>
            <a:ext cx="84969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kern="0" dirty="0" smtClean="0">
                <a:solidFill>
                  <a:srgbClr val="000000"/>
                </a:solidFill>
              </a:rPr>
              <a:t>Lecture </a:t>
            </a:r>
            <a:r>
              <a:rPr lang="en-US" sz="2400" kern="0" dirty="0" smtClean="0">
                <a:solidFill>
                  <a:srgbClr val="000000"/>
                </a:solidFill>
              </a:rPr>
              <a:t>six: </a:t>
            </a:r>
            <a:r>
              <a:rPr lang="en-GB" sz="2400" dirty="0">
                <a:solidFill>
                  <a:srgbClr val="080808"/>
                </a:solidFill>
                <a:ea typeface="Calibri" panose="020F0502020204030204" pitchFamily="34" charset="0"/>
              </a:rPr>
              <a:t>How to multi-task on CPUs using </a:t>
            </a:r>
            <a:r>
              <a:rPr lang="en-GB" sz="2400" dirty="0" err="1">
                <a:solidFill>
                  <a:srgbClr val="080808"/>
                </a:solidFill>
                <a:ea typeface="Calibri" panose="020F0502020204030204" pitchFamily="34" charset="0"/>
              </a:rPr>
              <a:t>OpenMP</a:t>
            </a:r>
            <a:r>
              <a:rPr lang="en-GB" sz="2400" dirty="0">
                <a:solidFill>
                  <a:srgbClr val="080808"/>
                </a:solidFill>
                <a:ea typeface="Calibri" panose="020F0502020204030204" pitchFamily="34" charset="0"/>
              </a:rPr>
              <a:t>.</a:t>
            </a:r>
          </a:p>
          <a:p>
            <a:pPr algn="ctr">
              <a:lnSpc>
                <a:spcPct val="100000"/>
              </a:lnSpc>
            </a:pP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2968451" cy="4391025"/>
          </a:xfrm>
        </p:spPr>
        <p:txBody>
          <a:bodyPr/>
          <a:lstStyle/>
          <a:p>
            <a:r>
              <a:rPr lang="en-GB" dirty="0"/>
              <a:t>Represents computing on a multi-processor architecture which links multiple (identical) CPUs to a single unified main memory;</a:t>
            </a:r>
          </a:p>
          <a:p>
            <a:r>
              <a:rPr lang="en-GB" dirty="0"/>
              <a:t>Uses a shared-memory programming model, with data that can be shared between processors</a:t>
            </a:r>
          </a:p>
          <a:p>
            <a:r>
              <a:rPr lang="en-GB" dirty="0"/>
              <a:t>Also called SMP, Symmetric Multi-Processor systems (for historical reasons)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348880"/>
            <a:ext cx="4304149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</a:t>
            </a:r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4048571" cy="43910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shared-memory computing, an application is a single process, which can manage a number of threads:</a:t>
            </a:r>
          </a:p>
          <a:p>
            <a:r>
              <a:rPr lang="en-GB" dirty="0"/>
              <a:t>the process is also the master thread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master thread  can spawn/destroy other threads (fork/join strategy)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498176"/>
            <a:ext cx="4115157" cy="232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62" y="3861048"/>
            <a:ext cx="3993226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Explicit, low-level thread programming:</a:t>
            </a:r>
          </a:p>
          <a:p>
            <a:pPr lvl="1"/>
            <a:r>
              <a:rPr lang="en-GB" dirty="0"/>
              <a:t>start several threads and explicitly tell each what to do</a:t>
            </a:r>
          </a:p>
          <a:p>
            <a:pPr lvl="1"/>
            <a:r>
              <a:rPr lang="en-GB" dirty="0"/>
              <a:t>tedious, difficult to write and difficult to maintain</a:t>
            </a:r>
          </a:p>
          <a:p>
            <a:pPr lvl="1"/>
            <a:r>
              <a:rPr lang="en-GB" dirty="0"/>
              <a:t>standards not universal (POSIX </a:t>
            </a:r>
            <a:r>
              <a:rPr lang="en-GB" dirty="0" err="1"/>
              <a:t>pthreads</a:t>
            </a:r>
            <a:r>
              <a:rPr lang="en-GB" dirty="0"/>
              <a:t>, Windows threads)</a:t>
            </a:r>
          </a:p>
          <a:p>
            <a:pPr lvl="1"/>
            <a:r>
              <a:rPr lang="en-GB" dirty="0"/>
              <a:t>may be suited to task parallelism</a:t>
            </a:r>
          </a:p>
          <a:p>
            <a:r>
              <a:rPr lang="en-GB" dirty="0"/>
              <a:t>High-level programming using the </a:t>
            </a:r>
            <a:r>
              <a:rPr lang="en-GB" dirty="0" err="1"/>
              <a:t>OpenMP</a:t>
            </a:r>
            <a:r>
              <a:rPr lang="en-GB" dirty="0"/>
              <a:t> API:</a:t>
            </a:r>
          </a:p>
          <a:p>
            <a:pPr lvl="1"/>
            <a:r>
              <a:rPr lang="en-GB" dirty="0"/>
              <a:t>instruct the compiler what can be done in parallel and let it do the tedious stuff</a:t>
            </a:r>
          </a:p>
          <a:p>
            <a:pPr lvl="1"/>
            <a:r>
              <a:rPr lang="en-GB" dirty="0"/>
              <a:t>threads are generated automatically at runtime and scheduled by the OS</a:t>
            </a:r>
          </a:p>
          <a:p>
            <a:pPr lvl="1"/>
            <a:r>
              <a:rPr lang="en-GB" dirty="0"/>
              <a:t>standard supported by a large number of compilers and operating systems</a:t>
            </a:r>
          </a:p>
          <a:p>
            <a:pPr lvl="1"/>
            <a:r>
              <a:rPr lang="en-GB" dirty="0"/>
              <a:t>by design, suited to data parallelism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5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specification is an agreement between industrial vendors and users and not a formal standard.</a:t>
            </a:r>
          </a:p>
          <a:p>
            <a:r>
              <a:rPr lang="en-GB" dirty="0"/>
              <a:t>Version 2.5 (May 2005) </a:t>
            </a:r>
          </a:p>
          <a:p>
            <a:r>
              <a:rPr lang="en-GB" dirty="0"/>
              <a:t>Version 3.0 (May </a:t>
            </a:r>
            <a:r>
              <a:rPr lang="en-GB" dirty="0" smtClean="0"/>
              <a:t>2008)</a:t>
            </a:r>
            <a:endParaRPr lang="en-GB" dirty="0"/>
          </a:p>
          <a:p>
            <a:r>
              <a:rPr lang="en-GB" dirty="0" smtClean="0"/>
              <a:t>Version </a:t>
            </a:r>
            <a:r>
              <a:rPr lang="en-GB" dirty="0"/>
              <a:t>3.1 (July 2011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Currently this </a:t>
            </a:r>
            <a:r>
              <a:rPr lang="en-GB" dirty="0"/>
              <a:t>is probably the most common implementation you will </a:t>
            </a:r>
            <a:r>
              <a:rPr lang="en-GB" dirty="0" smtClean="0"/>
              <a:t>meet</a:t>
            </a:r>
            <a:endParaRPr lang="en-GB" dirty="0"/>
          </a:p>
          <a:p>
            <a:r>
              <a:rPr lang="en-GB" dirty="0"/>
              <a:t>Version 4.0 (July 2013)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0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OpenMP</a:t>
            </a:r>
            <a:r>
              <a:rPr lang="en-GB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is</a:t>
            </a:r>
          </a:p>
          <a:p>
            <a:pPr lvl="1"/>
            <a:r>
              <a:rPr lang="en-GB" dirty="0"/>
              <a:t>An API for portable and scalable shared memory programming</a:t>
            </a:r>
          </a:p>
          <a:p>
            <a:pPr lvl="1"/>
            <a:r>
              <a:rPr lang="en-GB" dirty="0"/>
              <a:t>Defined and supported by a group of major vendors</a:t>
            </a:r>
          </a:p>
          <a:p>
            <a:pPr lvl="1"/>
            <a:r>
              <a:rPr lang="en-GB" dirty="0"/>
              <a:t>Supported by most compilers for </a:t>
            </a:r>
            <a:r>
              <a:rPr lang="en-GB" dirty="0" smtClean="0"/>
              <a:t>Fortran, </a:t>
            </a:r>
            <a:r>
              <a:rPr lang="en-GB" dirty="0"/>
              <a:t>C, C++</a:t>
            </a:r>
          </a:p>
          <a:p>
            <a:endParaRPr lang="en-GB" dirty="0"/>
          </a:p>
          <a:p>
            <a:r>
              <a:rPr lang="en-GB" dirty="0" err="1"/>
              <a:t>OpenMP</a:t>
            </a:r>
            <a:r>
              <a:rPr lang="en-GB" dirty="0"/>
              <a:t> programming is</a:t>
            </a:r>
          </a:p>
          <a:p>
            <a:pPr lvl="1"/>
            <a:r>
              <a:rPr lang="en-GB" dirty="0"/>
              <a:t>Standardised parallelism (fine-grained – loops, coarse-grain – regions)</a:t>
            </a:r>
          </a:p>
          <a:p>
            <a:pPr lvl="1"/>
            <a:r>
              <a:rPr lang="en-GB" dirty="0"/>
              <a:t>If careful usable as serial code (threading ignored by serial compilation)</a:t>
            </a:r>
          </a:p>
          <a:p>
            <a:endParaRPr lang="en-GB" dirty="0"/>
          </a:p>
          <a:p>
            <a:r>
              <a:rPr lang="en-GB" dirty="0" err="1"/>
              <a:t>OpenMP</a:t>
            </a:r>
            <a:r>
              <a:rPr lang="en-GB" dirty="0"/>
              <a:t> API components:</a:t>
            </a:r>
          </a:p>
          <a:p>
            <a:pPr lvl="1"/>
            <a:r>
              <a:rPr lang="en-GB" dirty="0"/>
              <a:t>Compiler directives</a:t>
            </a:r>
          </a:p>
          <a:p>
            <a:pPr lvl="1"/>
            <a:r>
              <a:rPr lang="en-GB" dirty="0"/>
              <a:t>Runtime library routines</a:t>
            </a:r>
          </a:p>
          <a:p>
            <a:pPr lvl="1"/>
            <a:r>
              <a:rPr lang="en-GB" dirty="0"/>
              <a:t>Environment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 “Hello World” </a:t>
            </a:r>
            <a:r>
              <a:rPr lang="en-GB" dirty="0" smtClean="0"/>
              <a:t>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8657083" cy="478055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/* Scope the variables and create the threads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) private(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"Hello from thread %d\n",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my_thread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-O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=c89 -Wall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-o 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./hello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thread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In Batch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the number of nodes, which is always 1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number of cores per node -- grab the whole node (why?)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-per-node=16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max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wallclock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name of job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--job-name hello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up the software environment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intel-compilers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set the number of threads we will 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 OMP_NUM_THREADS=5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my_prog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Complex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50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 N ], b[ N ], c[ N 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b[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( (double) rand() ) / RAND_MAX;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( (double) rand() ) / RAND_MAX;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Scope the variables for the parallel region and create the threads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) shared( a, b, c ) private(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/* A work sharing directive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a[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= b[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 + c [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2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Scoping and Work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there are two main steps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the threads with a parallel directive and at that point “scope” the </a:t>
            </a:r>
            <a:r>
              <a:rPr lang="en-GB" dirty="0" smtClean="0"/>
              <a:t>variables.</a:t>
            </a:r>
          </a:p>
          <a:p>
            <a:pPr lvl="1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en-GB" dirty="0"/>
              <a:t>forces you to scope all the variables – USE THIS. </a:t>
            </a:r>
            <a:endParaRPr lang="en-GB" dirty="0" smtClean="0"/>
          </a:p>
          <a:p>
            <a:pPr lvl="1"/>
            <a:r>
              <a:rPr lang="en-GB" dirty="0" smtClean="0"/>
              <a:t>Variables </a:t>
            </a:r>
            <a:r>
              <a:rPr lang="en-GB" dirty="0"/>
              <a:t>can be one </a:t>
            </a:r>
            <a:r>
              <a:rPr lang="en-GB" dirty="0" smtClean="0"/>
              <a:t>of </a:t>
            </a:r>
          </a:p>
          <a:p>
            <a:pPr lvl="2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GB" dirty="0" smtClean="0"/>
              <a:t> 	– </a:t>
            </a:r>
            <a:r>
              <a:rPr lang="en-GB" dirty="0"/>
              <a:t>each thread can access the </a:t>
            </a:r>
            <a:r>
              <a:rPr lang="en-GB" dirty="0" smtClean="0"/>
              <a:t>variable</a:t>
            </a:r>
          </a:p>
          <a:p>
            <a:pPr lvl="2"/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 smtClean="0"/>
              <a:t> 	– </a:t>
            </a:r>
            <a:r>
              <a:rPr lang="en-GB" dirty="0"/>
              <a:t>each thread has its </a:t>
            </a:r>
            <a:r>
              <a:rPr lang="en-GB" dirty="0" smtClean="0"/>
              <a:t>own, unique copy</a:t>
            </a:r>
          </a:p>
          <a:p>
            <a:pPr lvl="1"/>
            <a:r>
              <a:rPr lang="en-GB" dirty="0" smtClean="0"/>
              <a:t>Note </a:t>
            </a:r>
            <a:r>
              <a:rPr lang="en-GB" dirty="0"/>
              <a:t>thread creation is </a:t>
            </a:r>
            <a:r>
              <a:rPr lang="en-GB" i="1" dirty="0" smtClean="0"/>
              <a:t>expensive.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Once </a:t>
            </a:r>
            <a:r>
              <a:rPr lang="en-GB" dirty="0"/>
              <a:t>the threads are created you split the work up between them with a “work sharing” directive</a:t>
            </a:r>
          </a:p>
          <a:p>
            <a:pPr lvl="1"/>
            <a:r>
              <a:rPr lang="en-GB" dirty="0"/>
              <a:t>Without a work sharing directive all threads will do exactly the same thing on the same data!</a:t>
            </a:r>
          </a:p>
          <a:p>
            <a:pPr lvl="1"/>
            <a:r>
              <a:rPr lang="en-GB" dirty="0"/>
              <a:t>You can have as many work sharing constructs as you want within a parallel region</a:t>
            </a:r>
          </a:p>
          <a:p>
            <a:pPr lvl="1"/>
            <a:r>
              <a:rPr lang="en-GB" dirty="0"/>
              <a:t>As thread creation is expensive exploit this – don’t create threads every time you need to share work, reuse the threads as many times as you can!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Of Sharing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Shared variables </a:t>
            </a:r>
            <a:r>
              <a:rPr lang="en-GB" dirty="0" smtClean="0"/>
              <a:t>makes </a:t>
            </a:r>
            <a:r>
              <a:rPr lang="en-GB" dirty="0"/>
              <a:t>writing </a:t>
            </a:r>
            <a:r>
              <a:rPr lang="en-GB" dirty="0" smtClean="0"/>
              <a:t>parallel </a:t>
            </a:r>
            <a:r>
              <a:rPr lang="en-GB" dirty="0"/>
              <a:t>code </a:t>
            </a:r>
            <a:r>
              <a:rPr lang="en-GB" dirty="0" smtClean="0"/>
              <a:t>easy</a:t>
            </a:r>
            <a:endParaRPr lang="en-GB" dirty="0"/>
          </a:p>
          <a:p>
            <a:r>
              <a:rPr lang="en-GB" dirty="0" smtClean="0"/>
              <a:t>But </a:t>
            </a:r>
            <a:r>
              <a:rPr lang="en-GB" dirty="0"/>
              <a:t>what happens if multiple threads are trying to update (the same part of) a shared variable at the same time?</a:t>
            </a:r>
          </a:p>
          <a:p>
            <a:pPr lvl="1"/>
            <a:r>
              <a:rPr lang="en-GB" dirty="0"/>
              <a:t>The result is not well defined!</a:t>
            </a:r>
          </a:p>
          <a:p>
            <a:pPr lvl="1"/>
            <a:r>
              <a:rPr lang="en-GB" dirty="0"/>
              <a:t>And will probably vary from run to run!</a:t>
            </a:r>
          </a:p>
          <a:p>
            <a:r>
              <a:rPr lang="en-GB" dirty="0"/>
              <a:t>This is called a “race condition” and </a:t>
            </a:r>
            <a:r>
              <a:rPr lang="en-GB" dirty="0" err="1"/>
              <a:t>OpenMP</a:t>
            </a:r>
            <a:r>
              <a:rPr lang="en-GB" dirty="0"/>
              <a:t> does NOTHING by default to protect you from them</a:t>
            </a:r>
          </a:p>
          <a:p>
            <a:r>
              <a:rPr lang="en-GB" dirty="0"/>
              <a:t>So if multiple threads need to access a shared variable you will need to synchronize the threads somehow</a:t>
            </a:r>
          </a:p>
          <a:p>
            <a:r>
              <a:rPr lang="en-GB" dirty="0"/>
              <a:t>Rule of thumb: </a:t>
            </a:r>
            <a:r>
              <a:rPr lang="en-GB" b="1" dirty="0"/>
              <a:t>If a shared variable is on the left hand side of an = sign it is time to stop and think about thread synchronisation</a:t>
            </a:r>
          </a:p>
          <a:p>
            <a:r>
              <a:rPr lang="en-GB" dirty="0"/>
              <a:t>Race conditions are very easy to write and very hard to debug! Be careful!</a:t>
            </a:r>
          </a:p>
          <a:p>
            <a:pPr lvl="1"/>
            <a:r>
              <a:rPr lang="en-GB" dirty="0"/>
              <a:t>To fully cover this subject we need to have discussed the </a:t>
            </a:r>
            <a:r>
              <a:rPr lang="en-GB" dirty="0" err="1"/>
              <a:t>OpenMP</a:t>
            </a:r>
            <a:r>
              <a:rPr lang="en-GB" dirty="0"/>
              <a:t> memory model, which is well beyond what we have time to cover here.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2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805" y="1916832"/>
            <a:ext cx="5374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The Basic Idea Behind Parallelism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What </a:t>
            </a:r>
            <a:r>
              <a:rPr lang="en-GB" sz="1400" dirty="0" err="1" smtClean="0">
                <a:latin typeface="+mn-lt"/>
              </a:rPr>
              <a:t>OpenMP</a:t>
            </a:r>
            <a:r>
              <a:rPr lang="en-GB" sz="1400" dirty="0" smtClean="0">
                <a:latin typeface="+mn-lt"/>
              </a:rPr>
              <a:t>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divide work amongst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synchronise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How to go about parallelising a simple program with </a:t>
            </a:r>
            <a:r>
              <a:rPr lang="en-GB" sz="1400" dirty="0" err="1" smtClean="0">
                <a:latin typeface="+mn-lt"/>
              </a:rPr>
              <a:t>OpenMP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Synchronising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how can we synchronise threads?</a:t>
            </a:r>
          </a:p>
          <a:p>
            <a:r>
              <a:rPr lang="en-GB" dirty="0" err="1"/>
              <a:t>OpenMP</a:t>
            </a:r>
            <a:r>
              <a:rPr lang="en-GB" dirty="0"/>
              <a:t> provides a number of mechanisms. </a:t>
            </a:r>
            <a:r>
              <a:rPr lang="en-GB" dirty="0" smtClean="0"/>
              <a:t>Here we will cover</a:t>
            </a:r>
            <a:endParaRPr lang="en-GB" dirty="0"/>
          </a:p>
          <a:p>
            <a:pPr lvl="1"/>
            <a:r>
              <a:rPr lang="en-GB" dirty="0"/>
              <a:t>Barrier: a given thread can only proceed once all threads have reached the barrier</a:t>
            </a:r>
          </a:p>
          <a:p>
            <a:pPr lvl="2"/>
            <a:r>
              <a:rPr lang="en-GB" b="1" dirty="0" smtClean="0"/>
              <a:t>Important</a:t>
            </a:r>
            <a:r>
              <a:rPr lang="en-GB" dirty="0" smtClean="0"/>
              <a:t>: By </a:t>
            </a:r>
            <a:r>
              <a:rPr lang="en-GB" dirty="0"/>
              <a:t>default there is an implicit barrier at the end of each </a:t>
            </a:r>
            <a:r>
              <a:rPr lang="en-GB" dirty="0" err="1"/>
              <a:t>worksharing</a:t>
            </a:r>
            <a:r>
              <a:rPr lang="en-GB" dirty="0"/>
              <a:t> construct</a:t>
            </a:r>
          </a:p>
          <a:p>
            <a:pPr lvl="1"/>
            <a:r>
              <a:rPr lang="en-GB" dirty="0"/>
              <a:t>Critical region: Only 1 thread can be executing codes within a critical region. All other threads must wait at the start until the thread executing the region has exited it</a:t>
            </a:r>
          </a:p>
          <a:p>
            <a:pPr lvl="1"/>
            <a:r>
              <a:rPr lang="en-GB" dirty="0"/>
              <a:t>Reduction: Combining multiple private values into a single shared </a:t>
            </a:r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7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</a:t>
            </a:r>
            <a:r>
              <a:rPr lang="en-GB" dirty="0" err="1"/>
              <a:t>O</a:t>
            </a:r>
            <a:r>
              <a:rPr lang="en-GB" dirty="0" err="1" smtClean="0"/>
              <a:t>penMP</a:t>
            </a:r>
            <a:r>
              <a:rPr lang="en-GB" dirty="0" smtClean="0"/>
              <a:t> Directives </a:t>
            </a:r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F</a:t>
            </a:r>
            <a:r>
              <a:rPr lang="en-GB" dirty="0" smtClean="0"/>
              <a:t>ar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916832"/>
            <a:ext cx="7483475" cy="23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3"/>
          <p:cNvGrpSpPr/>
          <p:nvPr/>
        </p:nvGrpSpPr>
        <p:grpSpPr>
          <a:xfrm>
            <a:off x="1984551" y="1628775"/>
            <a:ext cx="5973458" cy="4486471"/>
            <a:chOff x="1000100" y="962025"/>
            <a:chExt cx="5973458" cy="4486471"/>
          </a:xfrm>
        </p:grpSpPr>
        <p:sp>
          <p:nvSpPr>
            <p:cNvPr id="35" name="Rectangle 34"/>
            <p:cNvSpPr/>
            <p:nvPr/>
          </p:nvSpPr>
          <p:spPr>
            <a:xfrm>
              <a:off x="4229845" y="443865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Make a global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  <a:endParaRPr lang="en-GB" sz="1400" dirty="0" smtClean="0">
                <a:solidFill>
                  <a:srgbClr val="CC66FF"/>
                </a:solidFill>
                <a:latin typeface="+mj-lt"/>
                <a:cs typeface="Courier New" pitchFamily="49" charset="0"/>
              </a:endParaRP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Accumulate </a:t>
              </a:r>
              <a:r>
                <a:rPr lang="en-GB" sz="1400" b="1" dirty="0" smtClean="0">
                  <a:solidFill>
                    <a:srgbClr val="0099FF"/>
                  </a:solidFill>
                  <a:latin typeface="+mj-lt"/>
                  <a:cs typeface="Courier New" pitchFamily="49" charset="0"/>
                </a:rPr>
                <a:t>z</a:t>
              </a:r>
              <a:r>
                <a:rPr lang="en-GB" sz="1400" b="1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in</a:t>
              </a:r>
              <a:r>
                <a:rPr lang="en-GB" sz="14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100" y="96202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29845" y="96202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41"/>
          <p:cNvGrpSpPr/>
          <p:nvPr/>
        </p:nvGrpSpPr>
        <p:grpSpPr>
          <a:xfrm>
            <a:off x="1984552" y="1628775"/>
            <a:ext cx="5973458" cy="4486471"/>
            <a:chOff x="1984551" y="1628775"/>
            <a:chExt cx="5973458" cy="4486471"/>
          </a:xfrm>
        </p:grpSpPr>
        <p:sp>
          <p:nvSpPr>
            <p:cNvPr id="43" name="Rectangle 42"/>
            <p:cNvSpPr/>
            <p:nvPr/>
          </p:nvSpPr>
          <p:spPr>
            <a:xfrm>
              <a:off x="5214295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Protect  [ … ] the update of </a:t>
              </a:r>
              <a:r>
                <a:rPr lang="en-GB" sz="1400" b="1" dirty="0" smtClean="0">
                  <a:solidFill>
                    <a:srgbClr val="CC66FF"/>
                  </a:solidFill>
                  <a:latin typeface="+mj-lt"/>
                  <a:cs typeface="Courier New" pitchFamily="49" charset="0"/>
                </a:rPr>
                <a:t>w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  <a:cs typeface="Courier New" pitchFamily="49" charset="0"/>
                </a:rPr>
                <a:t>(Only one thread at a time)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52"/>
          <p:cNvGrpSpPr/>
          <p:nvPr/>
        </p:nvGrpSpPr>
        <p:grpSpPr>
          <a:xfrm>
            <a:off x="1984551" y="1628775"/>
            <a:ext cx="5973458" cy="4486471"/>
            <a:chOff x="1527346" y="1238250"/>
            <a:chExt cx="5973458" cy="4486471"/>
          </a:xfrm>
        </p:grpSpPr>
        <p:sp>
          <p:nvSpPr>
            <p:cNvPr id="54" name="Rectangle 53"/>
            <p:cNvSpPr/>
            <p:nvPr/>
          </p:nvSpPr>
          <p:spPr>
            <a:xfrm>
              <a:off x="4757091" y="4714875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  <a:latin typeface="+mj-lt"/>
                </a:rPr>
                <a:t>Synchronise the process (barrier)</a:t>
              </a:r>
              <a:endParaRPr lang="en-US" sz="1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27346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7091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599424" y="1628775"/>
            <a:ext cx="2743713" cy="2753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44000" rIns="216000" bIns="144000" rtlCol="0" anchor="ctr">
            <a:sp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Serial Code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= 0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i = 1 to n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z = z + x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i = 1 to n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y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z * x</a:t>
            </a:r>
            <a:r>
              <a:rPr lang="en-GB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</a:t>
            </a:r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1984551" y="1628775"/>
            <a:ext cx="5973458" cy="2753025"/>
            <a:chOff x="1741535" y="1880809"/>
            <a:chExt cx="5973458" cy="2753025"/>
          </a:xfrm>
        </p:grpSpPr>
        <p:sp>
          <p:nvSpPr>
            <p:cNvPr id="18" name="Rectangle 17"/>
            <p:cNvSpPr/>
            <p:nvPr/>
          </p:nvSpPr>
          <p:spPr>
            <a:xfrm>
              <a:off x="1741535" y="1880809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z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z = z +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z *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71280" y="1880809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z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z = z +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i 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z * x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1984551" y="1628775"/>
            <a:ext cx="5973458" cy="4486471"/>
            <a:chOff x="1741535" y="2076678"/>
            <a:chExt cx="5973458" cy="4486471"/>
          </a:xfrm>
        </p:grpSpPr>
        <p:grpSp>
          <p:nvGrpSpPr>
            <p:cNvPr id="7" name="Group 20"/>
            <p:cNvGrpSpPr/>
            <p:nvPr/>
          </p:nvGrpSpPr>
          <p:grpSpPr>
            <a:xfrm>
              <a:off x="1741535" y="2076678"/>
              <a:ext cx="5973458" cy="2753025"/>
              <a:chOff x="1036685" y="3599021"/>
              <a:chExt cx="5973458" cy="275302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36685" y="3599021"/>
                <a:ext cx="2743713" cy="275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6000" tIns="144000" rIns="216000" bIns="144000" rtlCol="0" anchor="ctr">
                <a:spAutoFit/>
              </a:bodyPr>
              <a:lstStyle/>
              <a:p>
                <a:r>
                  <a:rPr lang="en-GB" sz="1600" b="1" dirty="0" smtClean="0">
                    <a:solidFill>
                      <a:schemeClr val="tx1"/>
                    </a:solidFill>
                    <a:cs typeface="Courier New" pitchFamily="49" charset="0"/>
                  </a:rPr>
                  <a:t>Thread 1</a:t>
                </a:r>
              </a:p>
              <a:p>
                <a:endParaRPr lang="en-GB" sz="1600" b="1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1 to n/2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+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*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</a:p>
              <a:p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rgbClr val="0099FF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1 to n/2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- z *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  <a:endPara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66430" y="3599021"/>
                <a:ext cx="2743713" cy="27530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16000" tIns="144000" rIns="216000" bIns="144000" rtlCol="0" anchor="ctr">
                <a:spAutoFit/>
              </a:bodyPr>
              <a:lstStyle/>
              <a:p>
                <a:r>
                  <a:rPr lang="en-GB" sz="1600" b="1" dirty="0" smtClean="0">
                    <a:solidFill>
                      <a:schemeClr val="tx1"/>
                    </a:solidFill>
                    <a:cs typeface="Courier New" pitchFamily="49" charset="0"/>
                  </a:rPr>
                  <a:t>Thread 2</a:t>
                </a:r>
              </a:p>
              <a:p>
                <a:endParaRPr lang="en-GB" sz="1600" b="1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0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n/2+1 to n</a:t>
                </a: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z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+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*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</a:p>
              <a:p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GB" sz="16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rgbClr val="0099FF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= n/2+1 to n</a:t>
                </a:r>
                <a:r>
                  <a:rPr lang="en-GB" sz="1600" baseline="-250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= y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- z * x</a:t>
                </a:r>
                <a:r>
                  <a:rPr lang="en-GB" sz="1600" b="1" baseline="-250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GB" sz="1600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end for</a:t>
                </a:r>
                <a:endPara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741535" y="5553303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 </a:t>
              </a:r>
              <a:r>
                <a:rPr lang="en-GB" sz="1400" dirty="0" smtClean="0">
                  <a:solidFill>
                    <a:schemeClr val="tx1"/>
                  </a:solidFill>
                </a:rPr>
                <a:t>and 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z </a:t>
              </a:r>
              <a:r>
                <a:rPr lang="en-GB" sz="1400" dirty="0" smtClean="0">
                  <a:solidFill>
                    <a:schemeClr val="tx1"/>
                  </a:solidFill>
                </a:rPr>
                <a:t>are updated by both threads (race condition)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1984551" y="1628775"/>
            <a:ext cx="5973458" cy="4271028"/>
            <a:chOff x="884285" y="3446621"/>
            <a:chExt cx="5973458" cy="4271028"/>
          </a:xfrm>
        </p:grpSpPr>
        <p:sp>
          <p:nvSpPr>
            <p:cNvPr id="27" name="Rectangle 26"/>
            <p:cNvSpPr/>
            <p:nvPr/>
          </p:nvSpPr>
          <p:spPr>
            <a:xfrm>
              <a:off x="884285" y="3446621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030" y="6923246"/>
              <a:ext cx="2743713" cy="794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Solution</a:t>
              </a:r>
            </a:p>
            <a:p>
              <a:r>
                <a:rPr lang="en-GB" sz="1400" dirty="0" smtClean="0">
                  <a:solidFill>
                    <a:schemeClr val="tx1"/>
                  </a:solidFill>
                </a:rPr>
                <a:t>make </a:t>
              </a:r>
              <a:r>
                <a:rPr lang="en-GB" sz="14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400" b="1" dirty="0" smtClean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</a:rPr>
                <a:t>and </a:t>
              </a:r>
              <a:r>
                <a:rPr lang="en-GB" sz="1400" b="1" dirty="0" smtClean="0">
                  <a:solidFill>
                    <a:srgbClr val="0099FF"/>
                  </a:solidFill>
                </a:rPr>
                <a:t>z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 </a:t>
              </a:r>
              <a:r>
                <a:rPr lang="en-GB" sz="1400" dirty="0" smtClean="0">
                  <a:solidFill>
                    <a:schemeClr val="tx1"/>
                  </a:solidFill>
                </a:rPr>
                <a:t>private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4030" y="3446621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29"/>
          <p:cNvGrpSpPr/>
          <p:nvPr/>
        </p:nvGrpSpPr>
        <p:grpSpPr>
          <a:xfrm>
            <a:off x="1984551" y="1628775"/>
            <a:ext cx="5973458" cy="4486471"/>
            <a:chOff x="1984551" y="1628775"/>
            <a:chExt cx="5973458" cy="4486471"/>
          </a:xfrm>
        </p:grpSpPr>
        <p:sp>
          <p:nvSpPr>
            <p:cNvPr id="31" name="Rectangle 30"/>
            <p:cNvSpPr/>
            <p:nvPr/>
          </p:nvSpPr>
          <p:spPr>
            <a:xfrm>
              <a:off x="1984551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</a:rPr>
                <a:t>z </a:t>
              </a:r>
              <a:r>
                <a:rPr lang="en-GB" sz="1400" dirty="0" smtClean="0">
                  <a:solidFill>
                    <a:schemeClr val="tx1"/>
                  </a:solidFill>
                </a:rPr>
                <a:t>has now different values in the two threads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1984551" y="1628775"/>
            <a:ext cx="5973458" cy="4486471"/>
            <a:chOff x="1984551" y="1628775"/>
            <a:chExt cx="5973458" cy="4486471"/>
          </a:xfrm>
        </p:grpSpPr>
        <p:sp>
          <p:nvSpPr>
            <p:cNvPr id="39" name="Rectangle 38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84553" y="5105400"/>
              <a:ext cx="2743712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GB" sz="1400" b="1" dirty="0" smtClean="0">
                  <a:solidFill>
                    <a:srgbClr val="FF0000"/>
                  </a:solidFill>
                </a:rPr>
                <a:t>w </a:t>
              </a:r>
              <a:r>
                <a:rPr lang="en-GB" sz="1400" dirty="0" smtClean="0">
                  <a:solidFill>
                    <a:schemeClr val="tx1"/>
                  </a:solidFill>
                </a:rPr>
                <a:t>may not have the correct value (race condition)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48"/>
          <p:cNvGrpSpPr/>
          <p:nvPr/>
        </p:nvGrpSpPr>
        <p:grpSpPr>
          <a:xfrm>
            <a:off x="1984551" y="1628775"/>
            <a:ext cx="5973459" cy="4486471"/>
            <a:chOff x="1984550" y="1628775"/>
            <a:chExt cx="5973459" cy="4486471"/>
          </a:xfrm>
        </p:grpSpPr>
        <p:sp>
          <p:nvSpPr>
            <p:cNvPr id="50" name="Rectangle 49"/>
            <p:cNvSpPr/>
            <p:nvPr/>
          </p:nvSpPr>
          <p:spPr>
            <a:xfrm>
              <a:off x="1984551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n/2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14296" y="1628775"/>
              <a:ext cx="2743713" cy="2753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n/2+1 to 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n/2+1 to n</a:t>
              </a:r>
              <a:r>
                <a:rPr lang="en-GB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84550" y="5105400"/>
              <a:ext cx="2743713" cy="10098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400" b="1" dirty="0" smtClean="0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</a:p>
            <a:p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A thread may finish before the other has updated </a:t>
              </a:r>
              <a:r>
                <a:rPr lang="en-GB" sz="1400" b="1" dirty="0" smtClean="0">
                  <a:solidFill>
                    <a:srgbClr val="FF0000"/>
                  </a:solidFill>
                </a:rPr>
                <a:t>w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56"/>
          <p:cNvGrpSpPr/>
          <p:nvPr/>
        </p:nvGrpSpPr>
        <p:grpSpPr>
          <a:xfrm>
            <a:off x="1984551" y="1573518"/>
            <a:ext cx="5973458" cy="4172397"/>
            <a:chOff x="1527346" y="1238250"/>
            <a:chExt cx="5973458" cy="4117139"/>
          </a:xfrm>
        </p:grpSpPr>
        <p:sp>
          <p:nvSpPr>
            <p:cNvPr id="58" name="Rectangle 57"/>
            <p:cNvSpPr/>
            <p:nvPr/>
          </p:nvSpPr>
          <p:spPr>
            <a:xfrm>
              <a:off x="3508542" y="4714875"/>
              <a:ext cx="2377390" cy="6405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180000" rtlCol="0" anchor="ctr">
              <a:spAutoFit/>
            </a:bodyPr>
            <a:lstStyle/>
            <a:p>
              <a:r>
                <a:rPr lang="en-GB" sz="1800" b="1" dirty="0" smtClean="0">
                  <a:solidFill>
                    <a:schemeClr val="bg1">
                      <a:lumMod val="50000"/>
                    </a:schemeClr>
                  </a:solidFill>
                </a:rPr>
                <a:t>This now  works!</a:t>
              </a:r>
              <a:endParaRPr lang="en-US" sz="18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27346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1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7091" y="1238250"/>
              <a:ext cx="2743713" cy="2999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6000" tIns="144000" rIns="216000" bIns="144000" rtlCol="0" anchor="ctr">
              <a:spAutoFit/>
            </a:bodyPr>
            <a:lstStyle/>
            <a:p>
              <a:r>
                <a:rPr lang="en-GB" sz="1600" b="1" dirty="0" smtClean="0">
                  <a:solidFill>
                    <a:schemeClr val="tx1"/>
                  </a:solidFill>
                  <a:cs typeface="Courier New" pitchFamily="49" charset="0"/>
                </a:rPr>
                <a:t>Thread 2</a:t>
              </a:r>
            </a:p>
            <a:p>
              <a:endParaRPr lang="en-GB" sz="1600" b="1" dirty="0" smtClean="0">
                <a:solidFill>
                  <a:schemeClr val="tx1"/>
                </a:solidFill>
                <a:cs typeface="Courier New" pitchFamily="49" charset="0"/>
              </a:endParaRPr>
            </a:p>
            <a:p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/2+1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z </a:t>
              </a:r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GB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&lt; barrier &gt;</a:t>
              </a:r>
              <a:endPara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GB" sz="1600" b="1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/2+1 to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b="1" baseline="-25000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GB" sz="1600" b="1" dirty="0" smtClean="0">
                <a:solidFill>
                  <a:srgbClr val="CC66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 </a:t>
              </a:r>
              <a:r>
                <a:rPr lang="en-GB" sz="1600" b="1" dirty="0" smtClean="0">
                  <a:solidFill>
                    <a:srgbClr val="CC66FF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GB" sz="1600" b="1" baseline="-25000" dirty="0" smtClean="0">
                  <a:solidFill>
                    <a:srgbClr val="0099FF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lang="en-GB" sz="1600" b="1" dirty="0" smtClean="0">
                <a:solidFill>
                  <a:srgbClr val="0099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end for</a:t>
              </a:r>
              <a:endPara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8185" y="1662107"/>
            <a:ext cx="1877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Task: </a:t>
            </a:r>
          </a:p>
          <a:p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rthogonalise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2 NORMALIZED vectors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x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en-GB" sz="18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y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on 2 threads.</a:t>
            </a:r>
          </a:p>
          <a:p>
            <a:endParaRPr lang="en-GB" sz="18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There are several problems to watch out for.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It Together – A More Complex </a:t>
            </a:r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9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41"/>
          <p:cNvGrpSpPr/>
          <p:nvPr/>
        </p:nvGrpSpPr>
        <p:grpSpPr>
          <a:xfrm>
            <a:off x="816848" y="990600"/>
            <a:ext cx="7403649" cy="4333339"/>
            <a:chOff x="816848" y="1000125"/>
            <a:chExt cx="7403649" cy="4333339"/>
          </a:xfrm>
        </p:grpSpPr>
        <p:sp>
          <p:nvSpPr>
            <p:cNvPr id="41" name="Rectangle 40"/>
            <p:cNvSpPr/>
            <p:nvPr/>
          </p:nvSpPr>
          <p:spPr>
            <a:xfrm>
              <a:off x="4813008" y="4609564"/>
              <a:ext cx="3407489" cy="7239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6848" y="4428589"/>
              <a:ext cx="3159839" cy="895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83628" y="1000125"/>
              <a:ext cx="2254966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prstClr val="white">
                      <a:lumMod val="50000"/>
                    </a:prstClr>
                  </a:solidFill>
                </a:rPr>
                <a:t>Parallel Loop</a:t>
              </a:r>
              <a:endParaRPr lang="en-US" sz="1400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819573" y="990600"/>
            <a:ext cx="7400924" cy="2667000"/>
            <a:chOff x="771525" y="990600"/>
            <a:chExt cx="7400924" cy="2667000"/>
          </a:xfrm>
        </p:grpSpPr>
        <p:sp>
          <p:nvSpPr>
            <p:cNvPr id="27" name="Rectangle 26"/>
            <p:cNvSpPr/>
            <p:nvPr/>
          </p:nvSpPr>
          <p:spPr>
            <a:xfrm>
              <a:off x="4764960" y="2933700"/>
              <a:ext cx="3407489" cy="7239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1525" y="2762250"/>
              <a:ext cx="3159839" cy="895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5580" y="990600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Parallel Loop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816848" y="973931"/>
            <a:ext cx="7401838" cy="3417094"/>
            <a:chOff x="1064498" y="50006"/>
            <a:chExt cx="7401838" cy="3417094"/>
          </a:xfrm>
        </p:grpSpPr>
        <p:sp>
          <p:nvSpPr>
            <p:cNvPr id="33" name="Rectangle 32"/>
            <p:cNvSpPr/>
            <p:nvPr/>
          </p:nvSpPr>
          <p:spPr>
            <a:xfrm>
              <a:off x="1064498" y="2762250"/>
              <a:ext cx="3159839" cy="5715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8847" y="2762250"/>
              <a:ext cx="3407489" cy="7048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1278" y="50006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Update (Critical Section)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65173" y="990600"/>
            <a:ext cx="363855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990600"/>
            <a:ext cx="363855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1674"/>
            <a:ext cx="6144936" cy="858926"/>
          </a:xfrm>
        </p:spPr>
        <p:txBody>
          <a:bodyPr>
            <a:normAutofit/>
          </a:bodyPr>
          <a:lstStyle/>
          <a:p>
            <a:pPr algn="l"/>
            <a:r>
              <a:rPr lang="en-GB" sz="3600" dirty="0" err="1" smtClean="0"/>
              <a:t>OpenMP</a:t>
            </a:r>
            <a:r>
              <a:rPr lang="en-GB" sz="3600" dirty="0" smtClean="0"/>
              <a:t> program example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71525" y="1809750"/>
            <a:ext cx="3159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</a:t>
            </a:r>
          </a:p>
          <a:p>
            <a:pPr eaLnBrk="1" hangingPunct="1"/>
            <a:endParaRPr lang="en-GB" sz="12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PARALLEL SHARED(n,w,x,y), &amp;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         PRIVATE (i,z)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DO  i = 1, n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x(i)*y(i)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w = w + z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BARRIER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DO  i = 1, n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y(i) = y(i) – w*x(i)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!OMP END DO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!END PARALLEL</a:t>
            </a:r>
            <a:endParaRPr lang="en-US" sz="1200" dirty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4961" y="1809750"/>
            <a:ext cx="38106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0.0;</a:t>
            </a:r>
          </a:p>
          <a:p>
            <a:pPr eaLnBrk="1" hangingPunct="1"/>
            <a:endParaRPr lang="en-GB" sz="12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parallel shared (n,w,x,y) \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private(i,z)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(i=0; i&lt;n; i++)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x[i]*y[i];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omp critical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w = w + z;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omp barrier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2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(i=0; i&lt;n; i++) {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y(i) = y(i) – w*x(i);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2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200" dirty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116205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400" b="1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Fortran</a:t>
            </a:r>
            <a:endParaRPr lang="en-US" sz="1400" b="1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4961" y="11620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GB" sz="1400" b="1" dirty="0" smtClean="0">
                <a:solidFill>
                  <a:srgbClr val="0C0C0C"/>
                </a:solidFill>
                <a:latin typeface="Arial" charset="0"/>
                <a:ea typeface="+mn-ea"/>
              </a:rPr>
              <a:t>C</a:t>
            </a:r>
            <a:endParaRPr lang="en-US" sz="1400" b="1" dirty="0">
              <a:solidFill>
                <a:srgbClr val="0C0C0C"/>
              </a:solidFill>
              <a:latin typeface="Arial" charset="0"/>
              <a:ea typeface="+mn-ea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816848" y="990600"/>
            <a:ext cx="7400924" cy="4557177"/>
            <a:chOff x="771525" y="990600"/>
            <a:chExt cx="7400924" cy="4557177"/>
          </a:xfrm>
        </p:grpSpPr>
        <p:sp>
          <p:nvSpPr>
            <p:cNvPr id="16" name="Rectangle 15"/>
            <p:cNvSpPr/>
            <p:nvPr/>
          </p:nvSpPr>
          <p:spPr>
            <a:xfrm>
              <a:off x="771525" y="5314189"/>
              <a:ext cx="3159839" cy="2047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4960" y="5342989"/>
              <a:ext cx="3407489" cy="20478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1525" y="2200275"/>
              <a:ext cx="3159839" cy="40957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4959" y="2200274"/>
              <a:ext cx="3407489" cy="40957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grpSp>
          <p:nvGrpSpPr>
            <p:cNvPr id="3" name="Group 21"/>
            <p:cNvGrpSpPr/>
            <p:nvPr/>
          </p:nvGrpSpPr>
          <p:grpSpPr>
            <a:xfrm>
              <a:off x="3138304" y="990600"/>
              <a:ext cx="2254967" cy="357188"/>
              <a:chOff x="3547440" y="5848350"/>
              <a:chExt cx="3159841" cy="35718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547443" y="5848350"/>
                <a:ext cx="3159838" cy="3571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endParaRPr lang="en-US" sz="1200" dirty="0" smtClean="0">
                  <a:solidFill>
                    <a:srgbClr val="0C0C0C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47440" y="5848350"/>
                <a:ext cx="3159839" cy="3571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hangingPunct="1"/>
                <a:r>
                  <a:rPr lang="en-GB" sz="1400" dirty="0" smtClean="0">
                    <a:solidFill>
                      <a:srgbClr val="0C0C0C"/>
                    </a:solidFill>
                  </a:rPr>
                  <a:t>Define a parallel region</a:t>
                </a:r>
                <a:endParaRPr lang="en-US" sz="1400" dirty="0" smtClean="0">
                  <a:solidFill>
                    <a:srgbClr val="0C0C0C"/>
                  </a:solidFill>
                </a:endParaRPr>
              </a:p>
            </p:txBody>
          </p:sp>
        </p:grpSp>
      </p:grpSp>
      <p:grpSp>
        <p:nvGrpSpPr>
          <p:cNvPr id="17" name="Group 34"/>
          <p:cNvGrpSpPr/>
          <p:nvPr/>
        </p:nvGrpSpPr>
        <p:grpSpPr>
          <a:xfrm>
            <a:off x="816848" y="990600"/>
            <a:ext cx="7403649" cy="3593902"/>
            <a:chOff x="932722" y="-88702"/>
            <a:chExt cx="7403649" cy="3593902"/>
          </a:xfrm>
        </p:grpSpPr>
        <p:sp>
          <p:nvSpPr>
            <p:cNvPr id="36" name="Rectangle 35"/>
            <p:cNvSpPr/>
            <p:nvPr/>
          </p:nvSpPr>
          <p:spPr>
            <a:xfrm>
              <a:off x="4928882" y="3352800"/>
              <a:ext cx="3407489" cy="1524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32722" y="3178373"/>
              <a:ext cx="3159839" cy="1333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502" y="-88702"/>
              <a:ext cx="2254966" cy="3571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GB" sz="1400" dirty="0" smtClean="0">
                  <a:solidFill>
                    <a:srgbClr val="0C0C0C"/>
                  </a:solidFill>
                </a:rPr>
                <a:t>Wait for all Threads (Barrier)</a:t>
              </a:r>
              <a:endParaRPr lang="en-US" sz="1400" dirty="0" smtClean="0">
                <a:solidFill>
                  <a:srgbClr val="0C0C0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728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457199" y="168561"/>
            <a:ext cx="7237401" cy="866265"/>
          </a:xfrm>
        </p:spPr>
        <p:txBody>
          <a:bodyPr>
            <a:normAutofit/>
          </a:bodyPr>
          <a:lstStyle/>
          <a:p>
            <a:pPr algn="l"/>
            <a:r>
              <a:rPr lang="en-GB" sz="3600" dirty="0" err="1" smtClean="0"/>
              <a:t>OpenMP</a:t>
            </a:r>
            <a:r>
              <a:rPr lang="en-GB" sz="3600" dirty="0" smtClean="0"/>
              <a:t> program example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942015"/>
            <a:ext cx="3774643" cy="4595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 = 0.0;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parallel shared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n,w,x,y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) \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private(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i,z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z = 0.0;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&lt;n;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z = z + x[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]*y[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critical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w =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+ z;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pragma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barrier</a:t>
            </a: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endParaRPr lang="en-GB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#pragma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for (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=0;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&lt;n; 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= y[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– w*x[</a:t>
            </a:r>
            <a:r>
              <a:rPr lang="en-GB" sz="1100" dirty="0" err="1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GB" sz="1100" dirty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n-GB" sz="1100" dirty="0" smtClean="0">
                <a:solidFill>
                  <a:srgbClr val="0C0C0C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100" dirty="0" smtClean="0">
              <a:solidFill>
                <a:srgbClr val="0C0C0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endCxn id="23" idx="0"/>
          </p:cNvCxnSpPr>
          <p:nvPr/>
        </p:nvCxnSpPr>
        <p:spPr>
          <a:xfrm rot="5400000">
            <a:off x="4869656" y="1728447"/>
            <a:ext cx="479425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80755" y="1968160"/>
            <a:ext cx="657225" cy="171450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25" name="Straight Arrow Connector 24"/>
          <p:cNvCxnSpPr>
            <a:endCxn id="38" idx="0"/>
          </p:cNvCxnSpPr>
          <p:nvPr/>
        </p:nvCxnSpPr>
        <p:spPr>
          <a:xfrm>
            <a:off x="5109368" y="1488735"/>
            <a:ext cx="1075531" cy="479426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81551" y="4082711"/>
            <a:ext cx="1732357" cy="131762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846291" y="5941223"/>
            <a:ext cx="524567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56286" y="1968161"/>
            <a:ext cx="657225" cy="171450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3700" y="859394"/>
            <a:ext cx="950901" cy="44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Serial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4793506" y="1174462"/>
            <a:ext cx="630137" cy="1588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43700" y="1452921"/>
            <a:ext cx="1207382" cy="42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Spawn threads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3700" y="1876283"/>
            <a:ext cx="9605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Same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43700" y="2231686"/>
            <a:ext cx="1685925" cy="871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Do loop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Each thread execute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 different set of loop iterations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43700" y="3224271"/>
            <a:ext cx="1685925" cy="605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Only one thread at a time can execute this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53317" y="3952190"/>
            <a:ext cx="1828707" cy="44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Barrier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All threads synchronise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3317" y="4479587"/>
            <a:ext cx="1685925" cy="833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Do loop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Each thread execute</a:t>
            </a:r>
          </a:p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a different set of loop iterations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grpSp>
        <p:nvGrpSpPr>
          <p:cNvPr id="3" name="Group 96"/>
          <p:cNvGrpSpPr/>
          <p:nvPr/>
        </p:nvGrpSpPr>
        <p:grpSpPr>
          <a:xfrm>
            <a:off x="5103411" y="5287171"/>
            <a:ext cx="1079500" cy="375059"/>
            <a:chOff x="5105399" y="5313024"/>
            <a:chExt cx="1079500" cy="375059"/>
          </a:xfrm>
        </p:grpSpPr>
        <p:cxnSp>
          <p:nvCxnSpPr>
            <p:cNvPr id="44" name="Straight Arrow Connector 43"/>
            <p:cNvCxnSpPr>
              <a:stCxn id="40" idx="2"/>
            </p:cNvCxnSpPr>
            <p:nvPr/>
          </p:nvCxnSpPr>
          <p:spPr>
            <a:xfrm rot="5400000">
              <a:off x="5461794" y="4956629"/>
              <a:ext cx="366710" cy="10795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>
              <a:off x="4922838" y="5503935"/>
              <a:ext cx="366709" cy="1588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753317" y="5313817"/>
            <a:ext cx="1371508" cy="365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Destroy threads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53318" y="5841660"/>
            <a:ext cx="950901" cy="373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Autofit/>
          </a:bodyPr>
          <a:lstStyle/>
          <a:p>
            <a:pPr eaLnBrk="1" hangingPunct="1"/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Arial" charset="0"/>
                <a:ea typeface="+mn-ea"/>
              </a:rPr>
              <a:t>Serial code</a:t>
            </a:r>
            <a:endParaRPr lang="en-US" sz="1200" dirty="0">
              <a:solidFill>
                <a:prstClr val="white">
                  <a:lumMod val="50000"/>
                </a:prstClr>
              </a:solidFill>
              <a:latin typeface="Arial" charset="0"/>
              <a:ea typeface="+mn-ea"/>
            </a:endParaRPr>
          </a:p>
        </p:txBody>
      </p:sp>
      <p:grpSp>
        <p:nvGrpSpPr>
          <p:cNvPr id="6" name="Group 84"/>
          <p:cNvGrpSpPr/>
          <p:nvPr/>
        </p:nvGrpSpPr>
        <p:grpSpPr>
          <a:xfrm>
            <a:off x="4780755" y="2132846"/>
            <a:ext cx="1732756" cy="984050"/>
            <a:chOff x="4780755" y="2472911"/>
            <a:chExt cx="1732756" cy="984050"/>
          </a:xfrm>
        </p:grpSpPr>
        <p:sp>
          <p:nvSpPr>
            <p:cNvPr id="30" name="Rectangle 29"/>
            <p:cNvSpPr/>
            <p:nvPr/>
          </p:nvSpPr>
          <p:spPr>
            <a:xfrm>
              <a:off x="4780755" y="2585423"/>
              <a:ext cx="657225" cy="871537"/>
            </a:xfrm>
            <a:prstGeom prst="rect">
              <a:avLst/>
            </a:prstGeom>
            <a:solidFill>
              <a:srgbClr val="0099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56286" y="2585424"/>
              <a:ext cx="657225" cy="871537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23" idx="2"/>
              <a:endCxn id="30" idx="0"/>
            </p:cNvCxnSpPr>
            <p:nvPr/>
          </p:nvCxnSpPr>
          <p:spPr>
            <a:xfrm rot="5400000">
              <a:off x="5052716" y="2528770"/>
              <a:ext cx="113305" cy="1588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6132024" y="2532550"/>
              <a:ext cx="105748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4781550" y="3224271"/>
            <a:ext cx="657225" cy="302814"/>
          </a:xfrm>
          <a:prstGeom prst="rect">
            <a:avLst/>
          </a:prstGeom>
          <a:solidFill>
            <a:srgbClr val="0099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grpSp>
        <p:nvGrpSpPr>
          <p:cNvPr id="7" name="Group 98"/>
          <p:cNvGrpSpPr/>
          <p:nvPr/>
        </p:nvGrpSpPr>
        <p:grpSpPr>
          <a:xfrm>
            <a:off x="5108573" y="3070460"/>
            <a:ext cx="1077120" cy="210257"/>
            <a:chOff x="5108573" y="3410525"/>
            <a:chExt cx="1077120" cy="210257"/>
          </a:xfrm>
        </p:grpSpPr>
        <p:cxnSp>
          <p:nvCxnSpPr>
            <p:cNvPr id="80" name="Straight Arrow Connector 79"/>
            <p:cNvCxnSpPr/>
            <p:nvPr/>
          </p:nvCxnSpPr>
          <p:spPr>
            <a:xfrm rot="16200000" flipH="1">
              <a:off x="5025946" y="3493152"/>
              <a:ext cx="166049" cy="795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>
              <a:off x="6102988" y="3538078"/>
              <a:ext cx="163821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 rot="5400000">
            <a:off x="6033492" y="3373694"/>
            <a:ext cx="302813" cy="3972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4824634" y="3795595"/>
            <a:ext cx="567883" cy="6353"/>
          </a:xfrm>
          <a:prstGeom prst="straightConnector1">
            <a:avLst/>
          </a:prstGeom>
          <a:ln w="50800">
            <a:solidFill>
              <a:srgbClr val="0099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856286" y="3527085"/>
            <a:ext cx="657225" cy="302814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6037464" y="3929321"/>
            <a:ext cx="302813" cy="3972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4"/>
          <p:cNvGrpSpPr/>
          <p:nvPr/>
        </p:nvGrpSpPr>
        <p:grpSpPr>
          <a:xfrm>
            <a:off x="4781550" y="4196439"/>
            <a:ext cx="1731961" cy="1116585"/>
            <a:chOff x="4781550" y="4536504"/>
            <a:chExt cx="1731961" cy="1116585"/>
          </a:xfrm>
        </p:grpSpPr>
        <p:sp>
          <p:nvSpPr>
            <p:cNvPr id="33" name="Rectangle 32"/>
            <p:cNvSpPr/>
            <p:nvPr/>
          </p:nvSpPr>
          <p:spPr>
            <a:xfrm>
              <a:off x="4781550" y="4819650"/>
              <a:ext cx="657225" cy="833438"/>
            </a:xfrm>
            <a:prstGeom prst="rect">
              <a:avLst/>
            </a:prstGeom>
            <a:solidFill>
              <a:srgbClr val="0099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6286" y="4819651"/>
              <a:ext cx="657225" cy="833438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1200" dirty="0" smtClean="0">
                <a:solidFill>
                  <a:srgbClr val="0C0C0C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5400000">
              <a:off x="6058301" y="4687096"/>
              <a:ext cx="265112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33" idx="0"/>
            </p:cNvCxnSpPr>
            <p:nvPr/>
          </p:nvCxnSpPr>
          <p:spPr>
            <a:xfrm rot="5400000">
              <a:off x="4970972" y="4675695"/>
              <a:ext cx="283146" cy="4764"/>
            </a:xfrm>
            <a:prstGeom prst="straightConnector1">
              <a:avLst/>
            </a:prstGeom>
            <a:ln w="50800">
              <a:solidFill>
                <a:srgbClr val="0099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 flipV="1">
            <a:off x="5854101" y="3527087"/>
            <a:ext cx="657622" cy="171449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200" dirty="0" smtClean="0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730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48" grpId="0" animBg="1"/>
      <p:bldP spid="48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6" grpId="0" animBg="1"/>
      <p:bldP spid="66" grpId="1" animBg="1"/>
      <p:bldP spid="67" grpId="0" animBg="1"/>
      <p:bldP spid="100" grpId="0" animBg="1"/>
      <p:bldP spid="10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above example we are adding up the value of the private z's across all threads to produce a shared value in w</a:t>
            </a:r>
          </a:p>
          <a:p>
            <a:pPr lvl="1"/>
            <a:r>
              <a:rPr lang="en-GB" dirty="0"/>
              <a:t>So we are reducing many values to a single one via the + operator</a:t>
            </a:r>
          </a:p>
          <a:p>
            <a:r>
              <a:rPr lang="en-GB" dirty="0"/>
              <a:t>This is so common that reduction operations are supplied directly by </a:t>
            </a:r>
            <a:r>
              <a:rPr lang="en-GB" dirty="0" err="1"/>
              <a:t>OpenMP</a:t>
            </a:r>
            <a:endParaRPr lang="en-GB" dirty="0"/>
          </a:p>
          <a:p>
            <a:r>
              <a:rPr lang="en-GB" dirty="0" smtClean="0"/>
              <a:t>And </a:t>
            </a:r>
            <a:r>
              <a:rPr lang="en-GB" dirty="0"/>
              <a:t>if it is applicable reductions should be used rather than critical as it will be faster</a:t>
            </a:r>
          </a:p>
          <a:p>
            <a:pPr lvl="1"/>
            <a:r>
              <a:rPr lang="en-GB" dirty="0"/>
              <a:t>Critical is all purpose, reduction is the precision tool</a:t>
            </a:r>
          </a:p>
          <a:p>
            <a:r>
              <a:rPr lang="en-GB" dirty="0"/>
              <a:t>Reductions can be applied to whole parallel regions or parallel do/for work share constructs</a:t>
            </a:r>
          </a:p>
          <a:p>
            <a:pPr lvl="1"/>
            <a:r>
              <a:rPr lang="en-GB" dirty="0"/>
              <a:t>In the latter the reduction variable should be shared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3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 = 0.0;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shared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n,w,x,y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private(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 reduction(+:w)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w = w + x[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]*y[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y[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– w*x[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79912" y="1528763"/>
            <a:ext cx="5328592" cy="43910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main( void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default( none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reduction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+: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"Number of threads used is"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"%d\n",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EXIT_SUCCESS;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=c89 -Wall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–O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reg.c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–lm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threads used is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export OMP_NUM_THREADS=7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threads used is 7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5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C/C++ Syntax: </a:t>
            </a:r>
            <a:br>
              <a:rPr lang="en-GB" dirty="0"/>
            </a:br>
            <a:r>
              <a:rPr lang="en-GB" dirty="0"/>
              <a:t>reduction (operator : list)</a:t>
            </a:r>
          </a:p>
          <a:p>
            <a:r>
              <a:rPr lang="en-GB" dirty="0"/>
              <a:t>Where </a:t>
            </a:r>
          </a:p>
          <a:p>
            <a:pPr lvl="1"/>
            <a:r>
              <a:rPr lang="en-GB" dirty="0"/>
              <a:t>operator is one of: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 *  -  &amp;  ^ |  &amp;&amp; || 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OpenMP</a:t>
            </a:r>
            <a:r>
              <a:rPr lang="en-GB" dirty="0"/>
              <a:t> 3.1 and later the following are also allowed: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min max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</a:t>
            </a:r>
            <a:r>
              <a:rPr lang="en-GB" dirty="0" err="1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much more in </a:t>
            </a:r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/>
              <a:t>More run time library routines</a:t>
            </a:r>
          </a:p>
          <a:p>
            <a:pPr lvl="2"/>
            <a:r>
              <a:rPr lang="en-GB" dirty="0"/>
              <a:t>Inquiry, timers, locks …</a:t>
            </a:r>
          </a:p>
          <a:p>
            <a:pPr lvl="1"/>
            <a:r>
              <a:rPr lang="en-GB" dirty="0"/>
              <a:t>More work share directives</a:t>
            </a:r>
          </a:p>
          <a:p>
            <a:pPr lvl="2"/>
            <a:r>
              <a:rPr lang="en-GB" dirty="0"/>
              <a:t>Sections, work share, task …</a:t>
            </a:r>
          </a:p>
          <a:p>
            <a:pPr lvl="1"/>
            <a:r>
              <a:rPr lang="en-GB" dirty="0"/>
              <a:t>More synchronisation directives</a:t>
            </a:r>
          </a:p>
          <a:p>
            <a:pPr lvl="2"/>
            <a:r>
              <a:rPr lang="en-GB" dirty="0"/>
              <a:t>atomic, flush …</a:t>
            </a:r>
          </a:p>
          <a:p>
            <a:pPr lvl="1"/>
            <a:r>
              <a:rPr lang="en-GB" dirty="0"/>
              <a:t>More environment variables than you can </a:t>
            </a:r>
            <a:r>
              <a:rPr lang="en-GB" dirty="0" smtClean="0"/>
              <a:t>imagine</a:t>
            </a:r>
          </a:p>
          <a:p>
            <a:pPr lvl="1"/>
            <a:endParaRPr lang="en-GB" dirty="0"/>
          </a:p>
          <a:p>
            <a:r>
              <a:rPr lang="en-GB" dirty="0" smtClean="0"/>
              <a:t>We have only scratched the surface here</a:t>
            </a:r>
          </a:p>
          <a:p>
            <a:pPr lvl="1"/>
            <a:r>
              <a:rPr lang="en-GB" dirty="0" smtClean="0"/>
              <a:t>ARC courses</a:t>
            </a:r>
          </a:p>
          <a:p>
            <a:pPr lvl="1"/>
            <a:r>
              <a:rPr lang="en-GB" dirty="0" smtClean="0"/>
              <a:t>ARCHER Courses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1756221"/>
          </a:xfrm>
        </p:spPr>
        <p:txBody>
          <a:bodyPr/>
          <a:lstStyle/>
          <a:p>
            <a:r>
              <a:rPr lang="en-GB" dirty="0"/>
              <a:t>thread creation / destruction can be expensive, so threads should be re-used</a:t>
            </a:r>
          </a:p>
          <a:p>
            <a:pPr lvl="1"/>
            <a:r>
              <a:rPr lang="en-GB" dirty="0"/>
              <a:t>maximise parallel loops (large loops has more opportunities for reuse of cached data)</a:t>
            </a:r>
          </a:p>
          <a:p>
            <a:pPr lvl="1"/>
            <a:r>
              <a:rPr lang="en-GB" dirty="0"/>
              <a:t>avoid parallel regions in inner loops (aim for the coarsest data parallelism)</a:t>
            </a:r>
          </a:p>
          <a:p>
            <a:pPr lvl="1"/>
            <a:r>
              <a:rPr lang="en-GB" dirty="0"/>
              <a:t>minimise the number of times parallel regions are entered/exited</a:t>
            </a:r>
          </a:p>
          <a:p>
            <a:pPr lvl="1"/>
            <a:r>
              <a:rPr lang="en-GB" dirty="0"/>
              <a:t>example: parallel inner loop moved to parallel outer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3573016"/>
            <a:ext cx="4257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(n=0;n&lt;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NN;n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private(m)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(m=0;m&lt;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MM;m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3573016"/>
            <a:ext cx="438132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improved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private (n,m)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(n=0;n&lt;NN;n++)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 pragma omp for</a:t>
            </a:r>
          </a:p>
          <a:p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(m=0;m&lt;MM;m++)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 – How to do we split up the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/>
              <a:t>Scenario</a:t>
            </a:r>
            <a:r>
              <a:rPr lang="en-GB" sz="1600" dirty="0"/>
              <a:t>: the serial application developed by a researcher takes too long </a:t>
            </a:r>
            <a:r>
              <a:rPr lang="en-GB" sz="1600" dirty="0" smtClean="0"/>
              <a:t>to </a:t>
            </a:r>
            <a:r>
              <a:rPr lang="en-GB" sz="1600" dirty="0"/>
              <a:t>run on a desktop!  Parallel processing can shorten the run-time </a:t>
            </a:r>
            <a:r>
              <a:rPr lang="en-GB" sz="1600" dirty="0" smtClean="0"/>
              <a:t>if </a:t>
            </a:r>
            <a:r>
              <a:rPr lang="en-GB" sz="1600" dirty="0"/>
              <a:t>the application is re-programmed</a:t>
            </a:r>
          </a:p>
          <a:p>
            <a:r>
              <a:rPr lang="en-GB" sz="1600" dirty="0"/>
              <a:t>to expose parallelism in the workload (in algorithms and data) and</a:t>
            </a:r>
          </a:p>
          <a:p>
            <a:r>
              <a:rPr lang="en-GB" sz="1600" dirty="0"/>
              <a:t>to assign the parallel portions of the workload to different workers (processors</a:t>
            </a:r>
            <a:r>
              <a:rPr lang="en-GB" sz="1600" dirty="0" smtClean="0"/>
              <a:t>)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Analogy</a:t>
            </a:r>
            <a:r>
              <a:rPr lang="en-GB" sz="1600" dirty="0"/>
              <a:t>: shorten the time it takes to build an entire row of houses by:</a:t>
            </a:r>
          </a:p>
          <a:p>
            <a:r>
              <a:rPr lang="en-GB" sz="1600" dirty="0"/>
              <a:t>dividing the work into parts that can be carried out in parallel and</a:t>
            </a:r>
          </a:p>
          <a:p>
            <a:r>
              <a:rPr lang="en-GB" sz="1600" dirty="0"/>
              <a:t>scheduling different (teams of) workers to work on these parts concurrently.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Perfect (linear) scaling</a:t>
            </a:r>
            <a:r>
              <a:rPr lang="en-GB" sz="1600" dirty="0"/>
              <a:t> is the holy grail:</a:t>
            </a:r>
          </a:p>
          <a:p>
            <a:r>
              <a:rPr lang="en-GB" sz="1600" dirty="0"/>
              <a:t>execution time is inversely proportional with the number of processors</a:t>
            </a:r>
          </a:p>
          <a:p>
            <a:r>
              <a:rPr lang="en-GB" sz="1600" dirty="0"/>
              <a:t>by analogy: halve the building time by employing double the number of workers</a:t>
            </a:r>
          </a:p>
          <a:p>
            <a:r>
              <a:rPr lang="en-GB" sz="1600" dirty="0"/>
              <a:t>in practice, scaling is not linear but can be close enough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OpenMP</a:t>
            </a:r>
            <a:r>
              <a:rPr lang="en-GB" dirty="0"/>
              <a:t>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overuse synchronisation and explicit </a:t>
            </a:r>
            <a:r>
              <a:rPr lang="en-GB" dirty="0" smtClean="0"/>
              <a:t>barriers</a:t>
            </a:r>
          </a:p>
          <a:p>
            <a:pPr lvl="1"/>
            <a:r>
              <a:rPr lang="en-GB" dirty="0" smtClean="0"/>
              <a:t>Remember every workshare construct by default has an implicit barrier on exit – this is normally enough</a:t>
            </a:r>
            <a:endParaRPr lang="en-GB" dirty="0"/>
          </a:p>
          <a:p>
            <a:r>
              <a:rPr lang="en-GB" dirty="0"/>
              <a:t>Scope all your variables and use default(none)</a:t>
            </a:r>
          </a:p>
          <a:p>
            <a:r>
              <a:rPr lang="en-GB" dirty="0"/>
              <a:t>Think carefully about potential race conditions</a:t>
            </a:r>
          </a:p>
          <a:p>
            <a:pPr lvl="1"/>
            <a:r>
              <a:rPr lang="en-GB" dirty="0"/>
              <a:t>Remember – a shared variable on the left hand side of an = should start alarm bells ringing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The 1D Heat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</a:t>
                </a:r>
                <a:r>
                  <a:rPr lang="en-GB" b="1" dirty="0"/>
                  <a:t>physics</a:t>
                </a:r>
                <a:r>
                  <a:rPr lang="en-GB" dirty="0"/>
                  <a:t>: find the time-varying distribution of temperature along a rod, starting from an initial distribution, given the fixed temperature at the </a:t>
                </a:r>
                <a:r>
                  <a:rPr lang="en-GB" dirty="0" smtClean="0"/>
                  <a:t>ends</a:t>
                </a:r>
              </a:p>
              <a:p>
                <a:endParaRPr lang="en-GB" dirty="0" smtClean="0"/>
              </a:p>
              <a:p>
                <a:r>
                  <a:rPr lang="en-GB" dirty="0"/>
                  <a:t>T</a:t>
                </a:r>
                <a:r>
                  <a:rPr lang="en-GB" dirty="0" smtClean="0"/>
                  <a:t>he </a:t>
                </a:r>
                <a:r>
                  <a:rPr lang="en-GB" b="1" dirty="0"/>
                  <a:t>maths</a:t>
                </a:r>
                <a:r>
                  <a:rPr lang="en-GB" dirty="0"/>
                  <a:t> (an initial value problem): find u(</a:t>
                </a:r>
                <a:r>
                  <a:rPr lang="en-GB" dirty="0" err="1"/>
                  <a:t>x,t</a:t>
                </a:r>
                <a:r>
                  <a:rPr lang="en-GB" dirty="0"/>
                  <a:t>) on the interval [0, 1] given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𝑑𝑢</m:t>
                        </m:r>
                      </m:num>
                      <m:den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𝑑𝑡</m:t>
                        </m:r>
                      </m:den>
                    </m:f>
                    <m:r>
                      <a:rPr lang="en-GB" sz="1400" i="1"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14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400" i="1">
                            <a:latin typeface="Cambria Math"/>
                            <a:cs typeface="Courier New" pitchFamily="49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400" i="1"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400" dirty="0">
                  <a:cs typeface="Courier New" pitchFamily="49" charset="0"/>
                </a:endParaRPr>
              </a:p>
              <a:p>
                <a:pPr lvl="1"/>
                <a:r>
                  <a:rPr lang="en-GB" sz="1400" dirty="0">
                    <a:cs typeface="Courier New" pitchFamily="49" charset="0"/>
                  </a:rPr>
                  <a:t>u(0, t) = u(1, t) = 0 and u(0, x) = u</a:t>
                </a:r>
                <a:r>
                  <a:rPr lang="en-GB" sz="1400" baseline="-25000" dirty="0">
                    <a:cs typeface="Courier New" pitchFamily="49" charset="0"/>
                  </a:rPr>
                  <a:t>0</a:t>
                </a:r>
                <a:r>
                  <a:rPr lang="en-GB" sz="1400" dirty="0">
                    <a:cs typeface="Courier New" pitchFamily="49" charset="0"/>
                  </a:rPr>
                  <a:t>(x</a:t>
                </a:r>
                <a:r>
                  <a:rPr lang="en-GB" sz="1400" dirty="0" smtClean="0">
                    <a:cs typeface="Courier New" pitchFamily="49" charset="0"/>
                  </a:rPr>
                  <a:t>).</a:t>
                </a:r>
              </a:p>
              <a:p>
                <a:endParaRPr lang="en-GB" dirty="0" smtClean="0">
                  <a:cs typeface="Courier New" pitchFamily="49" charset="0"/>
                </a:endParaRPr>
              </a:p>
              <a:p>
                <a:r>
                  <a:rPr lang="en-GB" dirty="0">
                    <a:cs typeface="Courier New" pitchFamily="49" charset="0"/>
                  </a:rPr>
                  <a:t>T</a:t>
                </a:r>
                <a:r>
                  <a:rPr lang="en-GB" dirty="0" smtClean="0">
                    <a:cs typeface="Courier New" pitchFamily="49" charset="0"/>
                  </a:rPr>
                  <a:t>he </a:t>
                </a:r>
                <a:r>
                  <a:rPr lang="en-GB" b="1" dirty="0" err="1">
                    <a:cs typeface="Courier New" pitchFamily="49" charset="0"/>
                  </a:rPr>
                  <a:t>numerics</a:t>
                </a:r>
                <a:r>
                  <a:rPr lang="en-GB" dirty="0">
                    <a:cs typeface="Courier New" pitchFamily="49" charset="0"/>
                  </a:rPr>
                  <a:t> (a finite difference scheme):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sample the interval [0, 1] at equidistant points </a:t>
                </a:r>
                <a:r>
                  <a:rPr lang="en-GB" sz="1500" dirty="0" err="1">
                    <a:cs typeface="Courier New" pitchFamily="49" charset="0"/>
                  </a:rPr>
                  <a:t>x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=j*dx (j=0,…,J-1) and fixed time intervals  </a:t>
                </a:r>
                <a:r>
                  <a:rPr lang="en-GB" sz="1500" dirty="0" err="1">
                    <a:cs typeface="Courier New" pitchFamily="49" charset="0"/>
                  </a:rPr>
                  <a:t>t</a:t>
                </a:r>
                <a:r>
                  <a:rPr lang="en-GB" sz="1500" baseline="-25000" dirty="0" err="1">
                    <a:cs typeface="Courier New" pitchFamily="49" charset="0"/>
                  </a:rPr>
                  <a:t>n</a:t>
                </a:r>
                <a:r>
                  <a:rPr lang="en-GB" sz="1500" dirty="0">
                    <a:cs typeface="Courier New" pitchFamily="49" charset="0"/>
                  </a:rPr>
                  <a:t>=n*</a:t>
                </a:r>
                <a:r>
                  <a:rPr lang="en-GB" sz="1500" dirty="0" err="1">
                    <a:cs typeface="Courier New" pitchFamily="49" charset="0"/>
                  </a:rPr>
                  <a:t>dt</a:t>
                </a:r>
                <a:r>
                  <a:rPr lang="en-GB" sz="1500" dirty="0">
                    <a:cs typeface="Courier New" pitchFamily="49" charset="0"/>
                  </a:rPr>
                  <a:t>, n&gt;0 and find the values of all temperature samples 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 at the sample points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discretised equations give:</a:t>
                </a:r>
              </a:p>
              <a:p>
                <a:pPr marL="457200" lvl="1" indent="0">
                  <a:buNone/>
                </a:pPr>
                <a:r>
                  <a:rPr lang="en-GB" sz="1500" dirty="0">
                    <a:cs typeface="Courier New" pitchFamily="49" charset="0"/>
                  </a:rPr>
                  <a:t>              u</a:t>
                </a:r>
                <a:r>
                  <a:rPr lang="en-GB" sz="1500" baseline="30000" dirty="0">
                    <a:cs typeface="Courier New" pitchFamily="49" charset="0"/>
                  </a:rPr>
                  <a:t>(n+1)</a:t>
                </a:r>
                <a:r>
                  <a:rPr lang="en-GB" sz="1500" baseline="-25000" dirty="0">
                    <a:cs typeface="Courier New" pitchFamily="49" charset="0"/>
                  </a:rPr>
                  <a:t>j</a:t>
                </a:r>
                <a:r>
                  <a:rPr lang="en-GB" sz="1500" dirty="0">
                    <a:cs typeface="Courier New" pitchFamily="49" charset="0"/>
                  </a:rPr>
                  <a:t>=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 err="1">
                    <a:cs typeface="Courier New" pitchFamily="49" charset="0"/>
                  </a:rPr>
                  <a:t>+nu</a:t>
                </a:r>
                <a:r>
                  <a:rPr lang="en-GB" sz="1500" dirty="0">
                    <a:cs typeface="Courier New" pitchFamily="49" charset="0"/>
                  </a:rPr>
                  <a:t>*(u</a:t>
                </a:r>
                <a:r>
                  <a:rPr lang="en-GB" sz="1500" baseline="30000" dirty="0">
                    <a:cs typeface="Courier New" pitchFamily="49" charset="0"/>
                  </a:rPr>
                  <a:t>n</a:t>
                </a:r>
                <a:r>
                  <a:rPr lang="en-GB" sz="1500" baseline="-25000" dirty="0">
                    <a:cs typeface="Courier New" pitchFamily="49" charset="0"/>
                  </a:rPr>
                  <a:t>(j+1)</a:t>
                </a:r>
                <a:r>
                  <a:rPr lang="en-GB" sz="1500" dirty="0">
                    <a:cs typeface="Courier New" pitchFamily="49" charset="0"/>
                  </a:rPr>
                  <a:t>-2*</a:t>
                </a:r>
                <a:r>
                  <a:rPr lang="en-GB" sz="1500" dirty="0" err="1">
                    <a:cs typeface="Courier New" pitchFamily="49" charset="0"/>
                  </a:rPr>
                  <a:t>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 err="1">
                    <a:cs typeface="Courier New" pitchFamily="49" charset="0"/>
                  </a:rPr>
                  <a:t>j</a:t>
                </a:r>
                <a:r>
                  <a:rPr lang="en-GB" sz="1500" dirty="0" err="1">
                    <a:cs typeface="Courier New" pitchFamily="49" charset="0"/>
                  </a:rPr>
                  <a:t>+u</a:t>
                </a:r>
                <a:r>
                  <a:rPr lang="en-GB" sz="1500" baseline="30000" dirty="0" err="1">
                    <a:cs typeface="Courier New" pitchFamily="49" charset="0"/>
                  </a:rPr>
                  <a:t>n</a:t>
                </a:r>
                <a:r>
                  <a:rPr lang="en-GB" sz="1500" baseline="-25000" dirty="0">
                    <a:cs typeface="Courier New" pitchFamily="49" charset="0"/>
                  </a:rPr>
                  <a:t>(j-1)</a:t>
                </a:r>
                <a:r>
                  <a:rPr lang="en-GB" sz="1500" dirty="0">
                    <a:cs typeface="Courier New" pitchFamily="49" charset="0"/>
                  </a:rPr>
                  <a:t>)</a:t>
                </a:r>
              </a:p>
              <a:p>
                <a:pPr lvl="1"/>
                <a:r>
                  <a:rPr lang="en-GB" sz="1500" dirty="0">
                    <a:cs typeface="Courier New" pitchFamily="49" charset="0"/>
                  </a:rPr>
                  <a:t>4 point stencil</a:t>
                </a:r>
              </a:p>
              <a:p>
                <a:endParaRPr lang="en-GB" sz="1600" dirty="0">
                  <a:cs typeface="Courier New" pitchFamily="49" charset="0"/>
                </a:endParaRP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4" t="-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509120"/>
            <a:ext cx="3450635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1D </a:t>
            </a:r>
            <a:r>
              <a:rPr lang="en-GB" dirty="0"/>
              <a:t>H</a:t>
            </a:r>
            <a:r>
              <a:rPr lang="en-GB" dirty="0" smtClean="0"/>
              <a:t>eat Equation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core of the program is to use two vectors u and </a:t>
            </a:r>
            <a:r>
              <a:rPr lang="en-GB" dirty="0" err="1"/>
              <a:t>uo</a:t>
            </a:r>
            <a:r>
              <a:rPr lang="en-GB" dirty="0"/>
              <a:t> (u “old”).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At every time step,</a:t>
            </a:r>
          </a:p>
          <a:p>
            <a:r>
              <a:rPr lang="en-GB" dirty="0"/>
              <a:t>copy u into </a:t>
            </a:r>
            <a:r>
              <a:rPr lang="en-GB" dirty="0" err="1"/>
              <a:t>uo</a:t>
            </a:r>
            <a:r>
              <a:rPr lang="en-GB" dirty="0"/>
              <a:t> (not efficient but simple to understand)</a:t>
            </a:r>
          </a:p>
          <a:p>
            <a:r>
              <a:rPr lang="en-GB" dirty="0"/>
              <a:t>apply the finite difference scheme (the 4 point stencil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US" sz="1600" dirty="0">
                <a:cs typeface="Courier New" pitchFamily="49" charset="0"/>
              </a:rPr>
              <a:t>apply boundary conditions: </a:t>
            </a:r>
            <a:r>
              <a:rPr lang="en-US" sz="1600" dirty="0" smtClean="0">
                <a:cs typeface="Courier New" pitchFamily="49" charset="0"/>
              </a:rPr>
              <a:t>u</a:t>
            </a:r>
            <a:r>
              <a:rPr lang="en-US" sz="1600" baseline="-25000" dirty="0" smtClean="0">
                <a:cs typeface="Courier New" pitchFamily="49" charset="0"/>
              </a:rPr>
              <a:t>1</a:t>
            </a:r>
            <a:r>
              <a:rPr lang="en-US" sz="1600" dirty="0" smtClean="0">
                <a:cs typeface="Courier New" pitchFamily="49" charset="0"/>
              </a:rPr>
              <a:t>=</a:t>
            </a:r>
            <a:r>
              <a:rPr lang="en-US" sz="1600" dirty="0" err="1" smtClean="0">
                <a:cs typeface="Courier New" pitchFamily="49" charset="0"/>
              </a:rPr>
              <a:t>u</a:t>
            </a:r>
            <a:r>
              <a:rPr lang="en-US" sz="1600" baseline="-25000" dirty="0" err="1">
                <a:cs typeface="Courier New" pitchFamily="49" charset="0"/>
              </a:rPr>
              <a:t>J</a:t>
            </a:r>
            <a:r>
              <a:rPr lang="en-US" sz="1600" dirty="0" smtClean="0">
                <a:cs typeface="Courier New" pitchFamily="49" charset="0"/>
              </a:rPr>
              <a:t>=0</a:t>
            </a:r>
            <a:endParaRPr lang="en-US" sz="1600" dirty="0">
              <a:cs typeface="Courier New" pitchFamily="49" charset="0"/>
            </a:endParaRP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E:\osc\figs\example_serial_pr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98" y="3079446"/>
            <a:ext cx="5435268" cy="209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7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1D </a:t>
            </a:r>
            <a:r>
              <a:rPr lang="en-GB" dirty="0"/>
              <a:t>H</a:t>
            </a:r>
            <a:r>
              <a:rPr lang="en-GB" dirty="0" smtClean="0"/>
              <a:t>eat </a:t>
            </a:r>
            <a:r>
              <a:rPr lang="en-GB" dirty="0"/>
              <a:t>E</a:t>
            </a:r>
            <a:r>
              <a:rPr lang="en-GB" dirty="0" smtClean="0"/>
              <a:t>quation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boundary conditions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u[0]   = 0.0;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[0]   = 0.0;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u[J-1] = 0.0;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[J–1] = 0.0;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time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 (n=0;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n_time_steps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n++) {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store solution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j&lt;J-1;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 = u[j];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finite difference scheme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j&lt;J-1;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u[j]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 + nu*(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[j-1]-2.0*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[j]+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[j+1]);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1D heat </a:t>
            </a:r>
            <a:r>
              <a:rPr lang="en-GB" dirty="0" smtClean="0"/>
              <a:t>equation in Parallel – </a:t>
            </a:r>
            <a:r>
              <a:rPr lang="en-GB" dirty="0"/>
              <a:t>T</a:t>
            </a:r>
            <a:r>
              <a:rPr lang="en-GB" dirty="0" smtClean="0"/>
              <a:t>he Easy Way</a:t>
            </a:r>
            <a:endParaRPr lang="en-GB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66323" y="1482700"/>
            <a:ext cx="3648854" cy="525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time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(t=0; t&lt;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n_time_steps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t++)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// store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GB" sz="1200" dirty="0">
              <a:solidFill>
                <a:sysClr val="window" lastClr="FFFFFF">
                  <a:lumMod val="50000"/>
                </a:sys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for (j=1; j&lt;n-1;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= u[j];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// finite difference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GB" sz="1200" dirty="0">
              <a:solidFill>
                <a:sysClr val="window" lastClr="FFFFFF">
                  <a:lumMod val="50000"/>
                </a:sys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for (j=1; j&lt;n-1;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u[j] =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nu*(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[j-1]-2.0*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[j]+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[j+1]);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3837214" y="1482701"/>
            <a:ext cx="5306786" cy="4969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// time loop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(t=0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t&lt;</a:t>
            </a:r>
            <a:r>
              <a:rPr lang="en-GB" sz="12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n_time_steps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++) {</a:t>
            </a:r>
            <a:endParaRPr lang="en-GB" sz="12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// store solution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n,u,uo,J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j=1; j&lt;n-1;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u[j];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200" dirty="0" smtClean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2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finite difference scheme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n,u,uo,nu,J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private(j)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#pragma </a:t>
            </a:r>
            <a:r>
              <a:rPr lang="en-GB" sz="12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en-GB" sz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(j=1;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j&lt;n-1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u[j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 nu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[j-1]-2.0*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[j]+</a:t>
            </a:r>
            <a:r>
              <a:rPr lang="en-GB" sz="12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[j+1]);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2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1D Heat Equation in Parallel – The Better </a:t>
            </a:r>
            <a:r>
              <a:rPr lang="en-GB" dirty="0"/>
              <a:t>W</a:t>
            </a:r>
            <a:r>
              <a:rPr lang="en-GB" dirty="0" smtClean="0"/>
              <a:t>ay</a:t>
            </a:r>
            <a:endParaRPr lang="en-GB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4745688" y="1546746"/>
            <a:ext cx="4749421" cy="5338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time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parallel default( none ) 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shared(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n,n_time_steps,u,uo,nu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,) 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private(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t,j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for (t=0; t&lt;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n_time_steps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t++)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store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for (j=1; j&lt;n-1;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= u[j];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923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// finite difference scheme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 pragma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omp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for (j=1; j&lt;n-1;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j++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u[j] = 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nu*(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[j-1]-2.0*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[j]+</a:t>
            </a:r>
            <a:r>
              <a:rPr kumimoji="0" lang="en-GB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uo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[j+1]);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0" y="1546746"/>
            <a:ext cx="5097977" cy="531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50000"/>
              <a:buFont typeface="Courier New" pitchFamily="49" charset="0"/>
              <a:buChar char="o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2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// time loop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(t=0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t&lt;</a:t>
            </a:r>
            <a:r>
              <a:rPr lang="en-GB" sz="11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n_time_steps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++) {</a:t>
            </a:r>
            <a:endParaRPr lang="en-GB" sz="11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// store solution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n,u,uo,J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j=1; j&lt;n-1;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u[j];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100" dirty="0" smtClean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100" dirty="0">
                <a:solidFill>
                  <a:srgbClr val="9BBB59"/>
                </a:solidFill>
                <a:latin typeface="Courier New" pitchFamily="49" charset="0"/>
                <a:cs typeface="Courier New" pitchFamily="49" charset="0"/>
              </a:rPr>
              <a:t>finite difference scheme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GB" sz="11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shared(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n,u,uo,nu,J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private(j)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#pragma </a:t>
            </a:r>
            <a:r>
              <a:rPr lang="en-GB" sz="11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for</a:t>
            </a:r>
            <a:endParaRPr lang="en-GB" sz="11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(j=1;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j&lt;n-1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u[j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   nu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[j-1]-2.0*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[j]+</a:t>
            </a:r>
            <a:r>
              <a:rPr lang="en-GB" sz="1100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uo</a:t>
            </a: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[j+1]);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1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GB" sz="1100" dirty="0" smtClean="0">
                <a:solidFill>
                  <a:srgbClr val="76923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GB" sz="1100" dirty="0">
              <a:solidFill>
                <a:srgbClr val="76923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1200" dirty="0" smtClean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GB" sz="1200" dirty="0">
              <a:solidFill>
                <a:prstClr val="white">
                  <a:lumMod val="50000"/>
                </a:prst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We have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basic ideas behind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OpenMP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implements the shared memory programming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create threads with #pragma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scope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share the work between the threads with #pragma </a:t>
            </a:r>
            <a:r>
              <a:rPr lang="en-GB" sz="1400" dirty="0" err="1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omp</a:t>
            </a: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synchronise the threads with barriers, critical regions and reductions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How to parallelise a small but realistic program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best way to learn </a:t>
            </a:r>
            <a:r>
              <a:rPr lang="en-GB" dirty="0" err="1" smtClean="0"/>
              <a:t>OpenMP</a:t>
            </a:r>
            <a:r>
              <a:rPr lang="en-GB" dirty="0" smtClean="0"/>
              <a:t> is to go on a longer course. Two free possibilities are</a:t>
            </a:r>
          </a:p>
          <a:p>
            <a:pPr lvl="1"/>
            <a:r>
              <a:rPr lang="en-GB" dirty="0" smtClean="0"/>
              <a:t>The courses run here in Oxford by the Advanced Research Computing Service</a:t>
            </a:r>
          </a:p>
          <a:p>
            <a:pPr lvl="2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www.arc.ox.ac.uk/content/training</a:t>
            </a:r>
            <a:endParaRPr lang="en-GB" dirty="0" smtClean="0"/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oxford.imparando.com/accessplan/LMSPortal/UI/Page/Courses/book.aspx?courseid=HP014</a:t>
            </a:r>
            <a:r>
              <a:rPr lang="en-GB" dirty="0" smtClean="0"/>
              <a:t> is the direct link to the </a:t>
            </a:r>
            <a:r>
              <a:rPr lang="en-GB" dirty="0" err="1" smtClean="0"/>
              <a:t>OpenMP</a:t>
            </a:r>
            <a:r>
              <a:rPr lang="en-GB" dirty="0" smtClean="0"/>
              <a:t> course</a:t>
            </a:r>
          </a:p>
          <a:p>
            <a:pPr lvl="1"/>
            <a:r>
              <a:rPr lang="en-GB" dirty="0" smtClean="0"/>
              <a:t>Courses run by the national supercomputing service, ARCHER</a:t>
            </a:r>
          </a:p>
          <a:p>
            <a:pPr lvl="2"/>
            <a:r>
              <a:rPr lang="en-GB" dirty="0">
                <a:hlinkClick r:id="rId4"/>
              </a:rPr>
              <a:t>http://www.archer.ac.uk/training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r>
              <a:rPr lang="en-GB" dirty="0" smtClean="0"/>
              <a:t>Unfortunately there are no books I know of that I can totally recommend</a:t>
            </a:r>
          </a:p>
          <a:p>
            <a:pPr lvl="1"/>
            <a:r>
              <a:rPr lang="en-GB" dirty="0" smtClean="0"/>
              <a:t>Probably the best is </a:t>
            </a:r>
            <a:r>
              <a:rPr lang="en-GB" b="1" dirty="0"/>
              <a:t>Parallel Programming in </a:t>
            </a:r>
            <a:r>
              <a:rPr lang="en-GB" b="1" dirty="0" err="1" smtClean="0"/>
              <a:t>OpenMP</a:t>
            </a:r>
            <a:r>
              <a:rPr lang="en-GB" b="1" dirty="0" smtClean="0"/>
              <a:t> </a:t>
            </a:r>
            <a:r>
              <a:rPr lang="en-GB" dirty="0" smtClean="0"/>
              <a:t>by Chandra </a:t>
            </a:r>
            <a:r>
              <a:rPr lang="en-GB" i="1" dirty="0" smtClean="0"/>
              <a:t>et al.</a:t>
            </a:r>
            <a:endParaRPr lang="en-GB" dirty="0"/>
          </a:p>
          <a:p>
            <a:pPr lvl="1"/>
            <a:r>
              <a:rPr lang="en-GB" dirty="0"/>
              <a:t>B</a:t>
            </a:r>
            <a:r>
              <a:rPr lang="en-GB" dirty="0" smtClean="0"/>
              <a:t>ut it is a bit old now</a:t>
            </a:r>
            <a:endParaRPr lang="en-GB" b="1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4005064"/>
            <a:ext cx="1361080" cy="17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&lt;A synopsis of first CUDA lecture&gt;</a:t>
            </a:r>
          </a:p>
          <a:p>
            <a:endParaRPr lang="en-GB" sz="1400" dirty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Need to see lecture before I can fill this in!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ways to parallelise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row of houses analogy</a:t>
            </a:r>
          </a:p>
          <a:p>
            <a:pPr lvl="1"/>
            <a:r>
              <a:rPr lang="en-GB" dirty="0"/>
              <a:t>One could hire one man for each house</a:t>
            </a:r>
          </a:p>
          <a:p>
            <a:pPr lvl="1"/>
            <a:r>
              <a:rPr lang="en-GB" dirty="0"/>
              <a:t>Or you could hire  a </a:t>
            </a:r>
            <a:r>
              <a:rPr lang="en-GB" dirty="0" err="1"/>
              <a:t>brickie</a:t>
            </a:r>
            <a:r>
              <a:rPr lang="en-GB" dirty="0"/>
              <a:t>, a roofer, a plumber, an electrician etc.</a:t>
            </a:r>
          </a:p>
          <a:p>
            <a:r>
              <a:rPr lang="en-GB" dirty="0"/>
              <a:t>The second obviously requires more communication between the workers</a:t>
            </a:r>
          </a:p>
          <a:p>
            <a:pPr lvl="1"/>
            <a:r>
              <a:rPr lang="en-GB" dirty="0"/>
              <a:t>They have to coordinate their </a:t>
            </a:r>
            <a:r>
              <a:rPr lang="en-GB" dirty="0" smtClean="0"/>
              <a:t>activities</a:t>
            </a:r>
          </a:p>
          <a:p>
            <a:pPr lvl="1"/>
            <a:r>
              <a:rPr lang="en-GB" dirty="0" smtClean="0"/>
              <a:t>Can’t put a roof on the house before you have built the walls</a:t>
            </a:r>
            <a:endParaRPr lang="en-GB" dirty="0"/>
          </a:p>
          <a:p>
            <a:r>
              <a:rPr lang="en-GB" dirty="0"/>
              <a:t>But the second also doesn’t require every person to know everything about how to build a house</a:t>
            </a:r>
          </a:p>
          <a:p>
            <a:pPr lvl="1"/>
            <a:r>
              <a:rPr lang="en-GB" dirty="0"/>
              <a:t>The required knowledge is split across many people</a:t>
            </a:r>
          </a:p>
          <a:p>
            <a:r>
              <a:rPr lang="en-GB" dirty="0"/>
              <a:t>Another possibility is a hybrid approach</a:t>
            </a:r>
          </a:p>
          <a:p>
            <a:pPr lvl="1"/>
            <a:r>
              <a:rPr lang="en-GB" dirty="0"/>
              <a:t>Hire N </a:t>
            </a:r>
            <a:r>
              <a:rPr lang="en-GB" dirty="0" err="1"/>
              <a:t>brickies</a:t>
            </a:r>
            <a:r>
              <a:rPr lang="en-GB" dirty="0"/>
              <a:t>, N roofers, N plumbers, N electricians</a:t>
            </a:r>
          </a:p>
          <a:p>
            <a:pPr lvl="1"/>
            <a:r>
              <a:rPr lang="en-GB" dirty="0"/>
              <a:t>And form N teams each of which works on 1/N</a:t>
            </a:r>
            <a:r>
              <a:rPr lang="en-GB" baseline="30000" dirty="0"/>
              <a:t>th</a:t>
            </a:r>
            <a:r>
              <a:rPr lang="en-GB" dirty="0"/>
              <a:t> of the houses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 – A maths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adding two vectors:</a:t>
            </a:r>
          </a:p>
          <a:p>
            <a:pPr marL="0" indent="0" algn="ctr">
              <a:buNone/>
            </a:pP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=</a:t>
            </a:r>
            <a:r>
              <a:rPr lang="en-GB" dirty="0" err="1"/>
              <a:t>b</a:t>
            </a:r>
            <a:r>
              <a:rPr lang="en-GB" baseline="-25000" dirty="0" err="1"/>
              <a:t>i</a:t>
            </a:r>
            <a:r>
              <a:rPr lang="en-GB" dirty="0" err="1"/>
              <a:t>+c</a:t>
            </a:r>
            <a:r>
              <a:rPr lang="en-GB" baseline="-25000" dirty="0" err="1"/>
              <a:t>i</a:t>
            </a:r>
            <a:r>
              <a:rPr lang="en-GB" baseline="-25000" dirty="0"/>
              <a:t> </a:t>
            </a:r>
          </a:p>
          <a:p>
            <a:r>
              <a:rPr lang="en-GB" dirty="0"/>
              <a:t>The operations required for each value of </a:t>
            </a:r>
            <a:r>
              <a:rPr lang="en-GB" dirty="0" err="1"/>
              <a:t>i</a:t>
            </a:r>
            <a:r>
              <a:rPr lang="en-GB" dirty="0"/>
              <a:t> are independent from any other value</a:t>
            </a:r>
            <a:endParaRPr lang="en-GB" baseline="-25000" dirty="0"/>
          </a:p>
          <a:p>
            <a:r>
              <a:rPr lang="en-GB" dirty="0"/>
              <a:t>Thus for parallelism we require </a:t>
            </a:r>
            <a:r>
              <a:rPr lang="en-GB" i="1" dirty="0"/>
              <a:t>independent </a:t>
            </a:r>
            <a:r>
              <a:rPr lang="en-GB" i="1" dirty="0" smtClean="0"/>
              <a:t>operations</a:t>
            </a:r>
          </a:p>
          <a:p>
            <a:r>
              <a:rPr lang="en-GB" dirty="0" smtClean="0"/>
              <a:t>An alternative way of putting it is that we can perform the operations </a:t>
            </a:r>
            <a:r>
              <a:rPr lang="en-GB" i="1" dirty="0" smtClean="0"/>
              <a:t>in any order</a:t>
            </a:r>
          </a:p>
          <a:p>
            <a:r>
              <a:rPr lang="en-GB" dirty="0"/>
              <a:t>S</a:t>
            </a:r>
            <a:r>
              <a:rPr lang="en-GB" dirty="0" smtClean="0"/>
              <a:t>lightly </a:t>
            </a:r>
            <a:r>
              <a:rPr lang="en-GB" dirty="0"/>
              <a:t>less obviously we also require </a:t>
            </a:r>
            <a:r>
              <a:rPr lang="en-GB" i="1" dirty="0"/>
              <a:t>independent data </a:t>
            </a:r>
            <a:endParaRPr lang="en-GB" dirty="0"/>
          </a:p>
          <a:p>
            <a:pPr lvl="1"/>
            <a:r>
              <a:rPr lang="en-GB" dirty="0"/>
              <a:t>Consider the apparently very similar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=b</a:t>
            </a:r>
            <a:r>
              <a:rPr lang="en-GB" baseline="-25000" dirty="0"/>
              <a:t>i</a:t>
            </a:r>
            <a:r>
              <a:rPr lang="en-GB" dirty="0"/>
              <a:t>+a</a:t>
            </a:r>
            <a:r>
              <a:rPr lang="en-GB" baseline="-25000" dirty="0"/>
              <a:t>i-1</a:t>
            </a:r>
          </a:p>
          <a:p>
            <a:pPr lvl="1"/>
            <a:r>
              <a:rPr lang="en-GB" dirty="0"/>
              <a:t>Can’t calculate </a:t>
            </a:r>
            <a:r>
              <a:rPr lang="en-GB" dirty="0" err="1"/>
              <a:t>a</a:t>
            </a:r>
            <a:r>
              <a:rPr lang="en-GB" baseline="-25000" dirty="0" err="1"/>
              <a:t>i</a:t>
            </a:r>
            <a:r>
              <a:rPr lang="en-GB" dirty="0"/>
              <a:t> until has been a</a:t>
            </a:r>
            <a:r>
              <a:rPr lang="en-GB" baseline="-25000" dirty="0"/>
              <a:t>i-1</a:t>
            </a:r>
            <a:r>
              <a:rPr lang="en-GB" dirty="0"/>
              <a:t> calculated</a:t>
            </a:r>
          </a:p>
        </p:txBody>
      </p:sp>
    </p:spTree>
    <p:extLst>
      <p:ext uri="{BB962C8B-B14F-4D97-AF65-F5344CB8AC3E}">
        <p14:creationId xmlns:p14="http://schemas.microsoft.com/office/powerpoint/2010/main" val="2854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Parallelism – Communication and Synchronisation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consider a dot product</a:t>
            </a:r>
          </a:p>
          <a:p>
            <a:pPr marL="0" indent="0" algn="ctr">
              <a:buNone/>
            </a:pPr>
            <a:r>
              <a:rPr lang="en-GB" dirty="0"/>
              <a:t>a=∑</a:t>
            </a:r>
            <a:r>
              <a:rPr lang="en-GB" dirty="0" err="1"/>
              <a:t>b</a:t>
            </a:r>
            <a:r>
              <a:rPr lang="en-GB" baseline="-25000" dirty="0" err="1"/>
              <a:t>i</a:t>
            </a:r>
            <a:r>
              <a:rPr lang="en-GB" dirty="0" err="1"/>
              <a:t>×c</a:t>
            </a:r>
            <a:r>
              <a:rPr lang="en-GB" baseline="-25000" dirty="0" err="1"/>
              <a:t>i</a:t>
            </a:r>
            <a:endParaRPr lang="en-GB" baseline="-25000" dirty="0"/>
          </a:p>
          <a:p>
            <a:r>
              <a:rPr lang="en-GB" dirty="0"/>
              <a:t>If we want to parallelise it we could give a subset of the indices to each process or thread and  form the local contribution to a</a:t>
            </a:r>
          </a:p>
          <a:p>
            <a:r>
              <a:rPr lang="en-GB" dirty="0"/>
              <a:t>And then sum together all the local contributions to form the final answer</a:t>
            </a:r>
          </a:p>
          <a:p>
            <a:r>
              <a:rPr lang="en-GB" dirty="0"/>
              <a:t>This last phase requires the processes or threads to work together</a:t>
            </a:r>
          </a:p>
          <a:p>
            <a:pPr lvl="1"/>
            <a:r>
              <a:rPr lang="en-GB" dirty="0"/>
              <a:t>i.e. they are no longer totally </a:t>
            </a:r>
            <a:r>
              <a:rPr lang="en-GB" dirty="0" smtClean="0"/>
              <a:t>independent</a:t>
            </a:r>
          </a:p>
          <a:p>
            <a:pPr lvl="1"/>
            <a:r>
              <a:rPr lang="en-GB" dirty="0" smtClean="0"/>
              <a:t>They need to communicate with each other</a:t>
            </a:r>
          </a:p>
          <a:p>
            <a:pPr lvl="1"/>
            <a:r>
              <a:rPr lang="en-GB" dirty="0" smtClean="0"/>
              <a:t>If one finishes before the others it will have to wait for them</a:t>
            </a:r>
            <a:endParaRPr lang="en-GB" dirty="0"/>
          </a:p>
          <a:p>
            <a:r>
              <a:rPr lang="en-GB" dirty="0"/>
              <a:t>Very typical way parallelism work inside real codes</a:t>
            </a:r>
          </a:p>
          <a:p>
            <a:pPr lvl="1"/>
            <a:r>
              <a:rPr lang="en-GB" dirty="0"/>
              <a:t>Period of independent iterations</a:t>
            </a:r>
          </a:p>
          <a:p>
            <a:pPr lvl="1"/>
            <a:r>
              <a:rPr lang="en-GB" dirty="0"/>
              <a:t>Followed by them coordinating the local results into a global 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9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the time to solution for our dot product.</a:t>
            </a:r>
          </a:p>
          <a:p>
            <a:r>
              <a:rPr lang="en-GB" dirty="0" smtClean="0"/>
              <a:t>Let our vectors be of order N and let us have P threads or processes</a:t>
            </a:r>
          </a:p>
          <a:p>
            <a:r>
              <a:rPr lang="en-GB" dirty="0" smtClean="0"/>
              <a:t>The time to compute the local sum will be proportional to N/P</a:t>
            </a:r>
          </a:p>
          <a:p>
            <a:pPr lvl="1"/>
            <a:r>
              <a:rPr lang="en-GB" dirty="0" smtClean="0"/>
              <a:t>A </a:t>
            </a:r>
            <a:r>
              <a:rPr lang="en-GB" b="1" dirty="0" smtClean="0"/>
              <a:t>decreasing</a:t>
            </a:r>
            <a:r>
              <a:rPr lang="en-GB" dirty="0" smtClean="0"/>
              <a:t> function of the number of threads</a:t>
            </a:r>
          </a:p>
          <a:p>
            <a:r>
              <a:rPr lang="en-GB" dirty="0" smtClean="0"/>
              <a:t>The time to synchronise and is more complicated</a:t>
            </a:r>
          </a:p>
          <a:p>
            <a:pPr lvl="1"/>
            <a:r>
              <a:rPr lang="en-GB" dirty="0" smtClean="0"/>
              <a:t>But it will be an </a:t>
            </a:r>
            <a:r>
              <a:rPr lang="en-GB" b="1" dirty="0" smtClean="0"/>
              <a:t>increasing</a:t>
            </a:r>
            <a:r>
              <a:rPr lang="en-GB" dirty="0" smtClean="0"/>
              <a:t> function of the number of threads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nd independent of N</a:t>
            </a:r>
          </a:p>
          <a:p>
            <a:pPr lvl="1"/>
            <a:r>
              <a:rPr lang="en-GB" dirty="0" smtClean="0"/>
              <a:t>A deeper analysis shows a suitable model is Log(P)</a:t>
            </a:r>
          </a:p>
          <a:p>
            <a:r>
              <a:rPr lang="en-GB" dirty="0" smtClean="0"/>
              <a:t>Thus our model is t(P) = </a:t>
            </a:r>
            <a:r>
              <a:rPr lang="el-GR" dirty="0" smtClean="0"/>
              <a:t>α</a:t>
            </a:r>
            <a:r>
              <a:rPr lang="en-GB" dirty="0" smtClean="0"/>
              <a:t>N/P + </a:t>
            </a:r>
            <a:r>
              <a:rPr lang="el-GR" dirty="0" smtClean="0"/>
              <a:t>β</a:t>
            </a:r>
            <a:r>
              <a:rPr lang="en-GB" dirty="0" smtClean="0"/>
              <a:t>log(P)</a:t>
            </a:r>
          </a:p>
          <a:p>
            <a:r>
              <a:rPr lang="en-GB" dirty="0" smtClean="0"/>
              <a:t>We want t to be a decreasing  function of P, thus we want the first term to be important</a:t>
            </a:r>
          </a:p>
          <a:p>
            <a:r>
              <a:rPr lang="en-GB" dirty="0" smtClean="0"/>
              <a:t>Thus parallelism is most efficient</a:t>
            </a:r>
          </a:p>
          <a:p>
            <a:pPr lvl="1"/>
            <a:r>
              <a:rPr lang="en-GB" dirty="0" smtClean="0"/>
              <a:t>For large N</a:t>
            </a:r>
          </a:p>
          <a:p>
            <a:pPr lvl="1"/>
            <a:r>
              <a:rPr lang="en-GB" dirty="0" smtClean="0"/>
              <a:t>For small P</a:t>
            </a:r>
          </a:p>
          <a:p>
            <a:pPr lvl="1"/>
            <a:r>
              <a:rPr lang="en-GB" dirty="0" smtClean="0"/>
              <a:t>And using too many threads may cause your program to slow down!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Scalability – Speed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 = t(1)/t(P)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582258"/>
              </p:ext>
            </p:extLst>
          </p:nvPr>
        </p:nvGraphicFramePr>
        <p:xfrm>
          <a:off x="190501" y="1916832"/>
          <a:ext cx="7981900" cy="4209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62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Parallelising Scientific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3760539" cy="4708549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Two main methods</a:t>
            </a:r>
          </a:p>
          <a:p>
            <a:r>
              <a:rPr lang="en-GB" b="1" dirty="0" smtClean="0"/>
              <a:t>Shared memory programming</a:t>
            </a:r>
            <a:endParaRPr lang="en-GB" dirty="0" smtClean="0"/>
          </a:p>
          <a:p>
            <a:pPr lvl="1"/>
            <a:r>
              <a:rPr lang="en-GB" dirty="0" smtClean="0"/>
              <a:t>Each of the cores can see all of the memory</a:t>
            </a:r>
          </a:p>
          <a:p>
            <a:pPr lvl="1"/>
            <a:r>
              <a:rPr lang="en-GB" dirty="0" smtClean="0"/>
              <a:t>This is generally done via </a:t>
            </a:r>
            <a:r>
              <a:rPr lang="en-GB" i="1" dirty="0" err="1" smtClean="0"/>
              <a:t>OpenMP</a:t>
            </a:r>
            <a:r>
              <a:rPr lang="en-GB" dirty="0" smtClean="0"/>
              <a:t>, and is what we will cover</a:t>
            </a:r>
          </a:p>
          <a:p>
            <a:pPr lvl="1"/>
            <a:r>
              <a:rPr lang="en-GB" dirty="0" smtClean="0"/>
              <a:t>Generally limited to a single node</a:t>
            </a:r>
          </a:p>
          <a:p>
            <a:pPr lvl="2"/>
            <a:r>
              <a:rPr lang="en-GB" dirty="0" smtClean="0"/>
              <a:t>16 Cores on the ARC machine</a:t>
            </a:r>
          </a:p>
          <a:p>
            <a:r>
              <a:rPr lang="en-GB" b="1" dirty="0" smtClean="0"/>
              <a:t>Distributed memory programming</a:t>
            </a:r>
          </a:p>
          <a:p>
            <a:pPr lvl="1"/>
            <a:r>
              <a:rPr lang="en-GB" dirty="0" smtClean="0"/>
              <a:t>Each of the cores can only see part of the memory</a:t>
            </a:r>
          </a:p>
          <a:p>
            <a:pPr lvl="1"/>
            <a:r>
              <a:rPr lang="en-GB" dirty="0" smtClean="0"/>
              <a:t>If one core wants data from another core’s memory it will have to use the interconnect</a:t>
            </a:r>
          </a:p>
          <a:p>
            <a:pPr lvl="1"/>
            <a:r>
              <a:rPr lang="en-GB" dirty="0" smtClean="0"/>
              <a:t>Can use an unlimited number of cores</a:t>
            </a:r>
          </a:p>
          <a:p>
            <a:pPr lvl="1"/>
            <a:r>
              <a:rPr lang="en-GB" dirty="0" smtClean="0"/>
              <a:t>Generally done via </a:t>
            </a:r>
            <a:r>
              <a:rPr lang="en-GB" i="1" dirty="0" smtClean="0"/>
              <a:t>MPI</a:t>
            </a:r>
          </a:p>
          <a:p>
            <a:pPr lvl="1"/>
            <a:r>
              <a:rPr lang="en-GB" dirty="0" smtClean="0"/>
              <a:t>We don’t cover it here but there are free </a:t>
            </a:r>
            <a:r>
              <a:rPr lang="en-GB" dirty="0"/>
              <a:t>A</a:t>
            </a:r>
            <a:r>
              <a:rPr lang="en-GB" dirty="0" smtClean="0"/>
              <a:t>RC and ARCHER courses</a:t>
            </a:r>
          </a:p>
          <a:p>
            <a:r>
              <a:rPr lang="en-GB" dirty="0" smtClean="0"/>
              <a:t>Hybrids of the two are possible and are used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84784"/>
            <a:ext cx="4832206" cy="2032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933056"/>
            <a:ext cx="4884756" cy="20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nts">
  <a:themeElements>
    <a:clrScheme name="Custom 1">
      <a:dk1>
        <a:srgbClr val="0C0C0C"/>
      </a:dk1>
      <a:lt1>
        <a:sysClr val="window" lastClr="FFFFFF"/>
      </a:lt1>
      <a:dk2>
        <a:srgbClr val="92D050"/>
      </a:dk2>
      <a:lt2>
        <a:srgbClr val="D8D8D8"/>
      </a:lt2>
      <a:accent1>
        <a:srgbClr val="C3D69B"/>
      </a:accent1>
      <a:accent2>
        <a:srgbClr val="76923C"/>
      </a:accent2>
      <a:accent3>
        <a:srgbClr val="9BBB59"/>
      </a:accent3>
      <a:accent4>
        <a:srgbClr val="E36C09"/>
      </a:accent4>
      <a:accent5>
        <a:srgbClr val="4BACC6"/>
      </a:accent5>
      <a:accent6>
        <a:srgbClr val="F79646"/>
      </a:accent6>
      <a:hlink>
        <a:srgbClr val="92D050"/>
      </a:hlink>
      <a:folHlink>
        <a:srgbClr val="EBF1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3787E9-855B-43BD-8382-B7C63B9BC33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26704</TotalTime>
  <Words>4406</Words>
  <Application>Microsoft Office PowerPoint</Application>
  <PresentationFormat>On-screen Show (4:3)</PresentationFormat>
  <Paragraphs>814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 New</vt:lpstr>
      <vt:lpstr>Georgia</vt:lpstr>
      <vt:lpstr>Lucida Grande</vt:lpstr>
      <vt:lpstr>Times New Roman</vt:lpstr>
      <vt:lpstr>Wingdings</vt:lpstr>
      <vt:lpstr>IntelligentDocuments</vt:lpstr>
      <vt:lpstr>1_Ants</vt:lpstr>
      <vt:lpstr>PowerPoint Presentation</vt:lpstr>
      <vt:lpstr>PowerPoint Presentation</vt:lpstr>
      <vt:lpstr>Parallelism – How to do we split up the work?</vt:lpstr>
      <vt:lpstr>Many ways to parallelise</vt:lpstr>
      <vt:lpstr>Parallelism – A maths example</vt:lpstr>
      <vt:lpstr>Parallelism – Communication and Synchronisation</vt:lpstr>
      <vt:lpstr>Parallel Scaling</vt:lpstr>
      <vt:lpstr>Measuring Scalability – Speed Up</vt:lpstr>
      <vt:lpstr>Parallelising Scientific Programs</vt:lpstr>
      <vt:lpstr>Shared memory model</vt:lpstr>
      <vt:lpstr>Processes and Threads</vt:lpstr>
      <vt:lpstr>Thread programming</vt:lpstr>
      <vt:lpstr>OpenMP Status</vt:lpstr>
      <vt:lpstr>The OpenMP API</vt:lpstr>
      <vt:lpstr>OpenMP “Hello World” in C</vt:lpstr>
      <vt:lpstr>Running In Batch</vt:lpstr>
      <vt:lpstr>A More Complex Example</vt:lpstr>
      <vt:lpstr>Scoping and Work Sharing</vt:lpstr>
      <vt:lpstr>Problems Of Sharing Data</vt:lpstr>
      <vt:lpstr>Synchronising Threads</vt:lpstr>
      <vt:lpstr>Summary: OpenMP Directives So Far</vt:lpstr>
      <vt:lpstr>Bringing It Together – A More Complex Example</vt:lpstr>
      <vt:lpstr>OpenMP program example</vt:lpstr>
      <vt:lpstr>OpenMP program example </vt:lpstr>
      <vt:lpstr>Reductions</vt:lpstr>
      <vt:lpstr>PowerPoint Presentation</vt:lpstr>
      <vt:lpstr>Reduction Operators</vt:lpstr>
      <vt:lpstr>More OpenMP</vt:lpstr>
      <vt:lpstr>OpenMP: best practices</vt:lpstr>
      <vt:lpstr>OpenMP: best practices</vt:lpstr>
      <vt:lpstr>Example – The 1D Heat Equation</vt:lpstr>
      <vt:lpstr>Example: 1D Heat Equation</vt:lpstr>
      <vt:lpstr>Example – 1D Heat Equation </vt:lpstr>
      <vt:lpstr>Problem: 1D heat equation in Parallel – The Easy Way</vt:lpstr>
      <vt:lpstr>Problem: 1D Heat Equation in Parallel – The Better Way</vt:lpstr>
      <vt:lpstr>PowerPoint Presentation</vt:lpstr>
      <vt:lpstr>Further learning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490</cp:revision>
  <dcterms:created xsi:type="dcterms:W3CDTF">2017-09-12T12:30:57Z</dcterms:created>
  <dcterms:modified xsi:type="dcterms:W3CDTF">2018-05-16T21:17:45Z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