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61" r:id="rId5"/>
    <p:sldId id="428" r:id="rId6"/>
    <p:sldId id="441" r:id="rId7"/>
    <p:sldId id="461" r:id="rId8"/>
    <p:sldId id="462" r:id="rId9"/>
    <p:sldId id="468" r:id="rId10"/>
    <p:sldId id="492" r:id="rId11"/>
    <p:sldId id="480" r:id="rId12"/>
    <p:sldId id="483" r:id="rId13"/>
    <p:sldId id="481" r:id="rId14"/>
    <p:sldId id="470" r:id="rId15"/>
    <p:sldId id="485" r:id="rId16"/>
    <p:sldId id="486" r:id="rId17"/>
    <p:sldId id="487" r:id="rId18"/>
    <p:sldId id="488" r:id="rId19"/>
    <p:sldId id="484" r:id="rId20"/>
    <p:sldId id="473" r:id="rId21"/>
    <p:sldId id="471" r:id="rId22"/>
    <p:sldId id="472" r:id="rId23"/>
    <p:sldId id="489" r:id="rId24"/>
    <p:sldId id="465" r:id="rId25"/>
    <p:sldId id="475" r:id="rId26"/>
    <p:sldId id="490" r:id="rId27"/>
    <p:sldId id="491" r:id="rId28"/>
    <p:sldId id="479" r:id="rId29"/>
    <p:sldId id="467" r:id="rId30"/>
    <p:sldId id="439" r:id="rId31"/>
    <p:sldId id="460" r:id="rId32"/>
    <p:sldId id="440" r:id="rId33"/>
    <p:sldId id="476" r:id="rId3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66CCFF"/>
    <a:srgbClr val="E2A88C"/>
    <a:srgbClr val="080808"/>
    <a:srgbClr val="0066FF"/>
    <a:srgbClr val="0033CC"/>
    <a:srgbClr val="FCEAE8"/>
    <a:srgbClr val="000099"/>
    <a:srgbClr val="EC4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2953" autoAdjust="0"/>
  </p:normalViewPr>
  <p:slideViewPr>
    <p:cSldViewPr>
      <p:cViewPr varScale="1">
        <p:scale>
          <a:sx n="121" d="100"/>
          <a:sy n="121" d="100"/>
        </p:scale>
        <p:origin x="782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36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8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7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64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29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9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03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4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5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7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2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39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8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9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7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82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0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0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6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7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nvidia.com/content/volta-architecture/pdf/volta-architecture-whitepaper.pdf" TargetMode="External"/><Relationship Id="rId4" Type="http://schemas.openxmlformats.org/officeDocument/2006/relationships/hyperlink" Target="https://images.nvidia.com/content/pdf/tesla/whitepaper/pascal-architecture-whitepaper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Karel </a:t>
            </a:r>
            <a:r>
              <a:rPr lang="cs-CZ" sz="1600" dirty="0" smtClean="0">
                <a:solidFill>
                  <a:srgbClr val="000000"/>
                </a:solidFill>
                <a:latin typeface="+mn-lt"/>
              </a:rPr>
              <a:t>Adámek</a:t>
            </a:r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Lecture seven: </a:t>
            </a:r>
            <a:r>
              <a:rPr lang="en-GB" sz="2400" kern="0" dirty="0">
                <a:solidFill>
                  <a:srgbClr val="000000"/>
                </a:solidFill>
              </a:rPr>
              <a:t>An introduction to the CUDA programming language.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Function calls in CUDA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GPU code for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720552"/>
            <a:ext cx="34418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helloworld(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printf("Hello world!\n");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helloworld();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pt-BR" sz="1000" b="1" dirty="0">
                <a:solidFill>
                  <a:srgbClr val="0066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(0);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1720552"/>
            <a:ext cx="4032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#...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__device__</a:t>
            </a:r>
          </a:p>
          <a:p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Executed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on the device,</a:t>
            </a:r>
          </a:p>
          <a:p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callable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from the device </a:t>
            </a:r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only,</a:t>
            </a: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cannot be combined with __global__.</a:t>
            </a:r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__device__ helloworld(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printf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("Hello world!\n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__host__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Executed on </a:t>
            </a:r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the host,</a:t>
            </a:r>
            <a:endParaRPr lang="en-GB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callable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from the </a:t>
            </a:r>
            <a:r>
              <a:rPr lang="en-GB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host </a:t>
            </a: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only,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cannot be combined with __global__.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__host</a:t>
            </a:r>
            <a:r>
              <a:rPr lang="pt-BR" sz="1000" b="1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 helloworld_host(</a:t>
            </a:r>
            <a:r>
              <a:rPr lang="pt-BR" sz="1000" b="1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printf("Hello world!\n");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Executed on both the host and the device,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__host__ __device__ helloworld_both(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printf("Hello world!\n");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helloworld(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helloworld();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...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946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CPU code for fancy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933056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__global__ defines a CUDA kernel cannot be combined with others declarations.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__device__ variable or function  resident on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__host__ </a:t>
            </a:r>
            <a:r>
              <a:rPr lang="en-US" sz="1400" dirty="0">
                <a:latin typeface="+mn-lt"/>
              </a:rPr>
              <a:t>variable or function 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resident on the </a:t>
            </a:r>
            <a:r>
              <a:rPr lang="en-US" sz="1400" dirty="0" smtClean="0">
                <a:latin typeface="+mn-lt"/>
              </a:rPr>
              <a:t>host. It is a default, but must be mentioned if combined with __device__.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3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Processing flow of GPU accelerated code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Initiate host</a:t>
            </a:r>
            <a:r>
              <a:rPr lang="en-US" sz="1400" dirty="0" smtClean="0">
                <a:latin typeface="+mn-lt"/>
              </a:rPr>
              <a:t> – declare variables</a:t>
            </a:r>
            <a:r>
              <a:rPr lang="en-US" sz="1400" dirty="0">
                <a:latin typeface="+mn-lt"/>
              </a:rPr>
              <a:t>,</a:t>
            </a:r>
            <a:r>
              <a:rPr lang="en-US" sz="1400" dirty="0" smtClean="0">
                <a:latin typeface="+mn-lt"/>
              </a:rPr>
              <a:t> allocate memory on the host, load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device - allocate memory, set environment variables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to device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Run GPU kernel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back to host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720552"/>
            <a:ext cx="4032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&lt;cuda_runtime_api.h</a:t>
            </a:r>
            <a:r>
              <a:rPr lang="pt-BR" sz="1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What we want to calculate is C = A + B, where 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A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B, C are vectors of size N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 = 1; // scalar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*h_A=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*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h_B=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h_C=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allocate host memory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h_A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*)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malloc(N*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h_B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*)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malloc(N*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h_C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*)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malloc(N*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(h_A==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|| h_B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|| h_C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initiate host data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f=0; f&lt;N; f++) {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h_A[f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f + 1.0f;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h_B[f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f + 1.0f;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h_C[f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0;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...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host code for vector addition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7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Processing flow of GPU accelerated code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host – declare variables</a:t>
            </a:r>
            <a:r>
              <a:rPr lang="en-US" sz="1400" dirty="0">
                <a:latin typeface="+mn-lt"/>
              </a:rPr>
              <a:t>,</a:t>
            </a:r>
            <a:r>
              <a:rPr lang="en-US" sz="1400" dirty="0" smtClean="0">
                <a:latin typeface="+mn-lt"/>
              </a:rPr>
              <a:t> allocate memory on the host, load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Initiate device</a:t>
            </a:r>
            <a:r>
              <a:rPr lang="en-US" sz="1400" dirty="0" smtClean="0">
                <a:latin typeface="+mn-lt"/>
              </a:rPr>
              <a:t> - allocate memory, set environment variables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to device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Run GPU kernel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back to host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720552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...</a:t>
            </a:r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...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initiate GPU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deviceid = 0;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devCount;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cudaGetDeviceCount(&amp;devCount);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(deviceid&lt;devCount) cudaSetDevice(deviceid);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define device variables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*d_A, *d_B, *d_C;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allocate memory on the device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cudaError_t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err_code;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err_code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cudaMalloc(&amp;d_A,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(err_code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!=cudaSuccess)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err_code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cudaMalloc(&amp;d_B,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(err_code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!=cudaSuccess)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err_code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cudaMalloc(&amp;d_C,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(err_code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!=cudaSuccess) 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cudaMemset(d_C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0,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 </a:t>
            </a:r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...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host code for vector addition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4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Processing flow of GPU accelerated code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host – declare variables</a:t>
            </a:r>
            <a:r>
              <a:rPr lang="en-US" sz="1400" dirty="0">
                <a:latin typeface="+mn-lt"/>
              </a:rPr>
              <a:t>,</a:t>
            </a:r>
            <a:r>
              <a:rPr lang="en-US" sz="1400" dirty="0" smtClean="0">
                <a:latin typeface="+mn-lt"/>
              </a:rPr>
              <a:t> allocate memory on the host, load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device - allocate memory, set environment variables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Transfer data to device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Run GPU kernel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Transfer data back to host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+mn-lt"/>
              </a:rPr>
              <a:t>Clean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720552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...</a:t>
            </a:r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...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transfer data from host to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device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cudaMemcpy(d_A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h_A,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), 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cudaMemcpyHostToDevice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cudaMemcpy(d_B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h_B,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),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cudaMemcpyHostToDevice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run CUDA kernel for vector add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vector_add&lt;&lt;&lt;1,1&gt;&gt;&gt;(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d_C, d_A, d_B);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transfer result to host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cudaMemcpy(h_C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d_C, N*</a:t>
            </a:r>
            <a:r>
              <a:rPr lang="pt-BR" sz="10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),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cudaMemcpyDeviceToHost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free memory on the host and the device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cudaFree(d_A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cudaFree(d_B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cudaFree(d_C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free(h_A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free(h_B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free(h_C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(0);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host code for vector addition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02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Processing flow of GPU accelerated code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host – declare variables</a:t>
            </a:r>
            <a:r>
              <a:rPr lang="en-US" sz="1400" dirty="0">
                <a:latin typeface="+mn-lt"/>
              </a:rPr>
              <a:t>,</a:t>
            </a:r>
            <a:r>
              <a:rPr lang="en-US" sz="1400" dirty="0" smtClean="0">
                <a:latin typeface="+mn-lt"/>
              </a:rPr>
              <a:t> allocate memory on the host, load data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Initiate device - allocate memory, set environment variables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to device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Run </a:t>
            </a:r>
            <a:r>
              <a:rPr lang="en-US" sz="1400" b="1" dirty="0" smtClean="0">
                <a:latin typeface="+mn-lt"/>
              </a:rPr>
              <a:t>GPU kernel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Transfer data back to host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+mn-lt"/>
              </a:rPr>
              <a:t>Clean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5108" y="1988840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kernel definition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for vector addition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vector_add(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*d_C,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*d_A,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*d_B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index=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.x*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blockDim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 + 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d_C[index] = d_A[index] + d_B[index];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Kernel for vector addition</a:t>
            </a:r>
            <a:endParaRPr lang="en-GB" sz="14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5108" y="371703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The variables in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 smtClean="0">
                <a:latin typeface="+mn-lt"/>
              </a:rPr>
              <a:t> are special variables which can be accessed in any kernel and they are pre-set.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941168"/>
            <a:ext cx="422969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Unified memory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Data can be accessed using a one pointer on the host and as well as on the device.</a:t>
            </a:r>
            <a:endParaRPr lang="en-GB" sz="1400" dirty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Advantages:</a:t>
            </a:r>
            <a:endParaRPr lang="en-US" sz="14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Unified memory simplifies CUDA code as you do not have to explicitly move data to where they are needed. There is one allocation and one deallocation.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Simplifies usage of data structures.</a:t>
            </a:r>
            <a:endParaRPr lang="en-US" sz="1400" dirty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Disadvantages:</a:t>
            </a:r>
            <a:endParaRPr lang="en-US" sz="14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Loosing control – there might be unwanted copies. Like array C which we set on the host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Hiding bottlenecks from view</a:t>
            </a:r>
            <a:endParaRPr lang="en-GB" sz="1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720552"/>
            <a:ext cx="403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initiate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GPU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...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Declare variables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 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*A, *B, *C;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allocate unified memory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cudaMallocManaged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(&amp;A, N*sizeof(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cudaMallocManaged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(&amp;B, N*sizeof(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cudaMallocManaged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(&amp;C, N*sizeof(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initiate host data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for(size_t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f=0; f&lt;N; f++)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...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run CUDA kernel for vector add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vector_add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&lt;&lt;&lt;1,1&gt;&gt;&gt;(C, A, B);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Wait for GPU to finish before </a:t>
            </a:r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accessing on the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host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cudaDeviceSynchronize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free memory on the host and the device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cudaFree(A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cudaFree(B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cudaFree(C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  </a:t>
            </a:r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return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(0);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host code for vector addition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CUDA kernel - execution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412776"/>
            <a:ext cx="41044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kernel definition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for vector addition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vector_add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*d_C,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*d_A,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d_B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d_C[index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d_A[index] + d_B[index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Example of simplest configuration (using int 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instead of dim3 and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omitting optional parameters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 = 1;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 = 100;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Vector_add&lt;&lt;&lt;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nBlocks, nThreads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&gt;&gt;&gt;(d_C, d_A, d_B);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2D configuration, omitting optional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parameters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Gd(2, 2, 1);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//unused dimension is set to 1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Bd(32, 4, 1);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Vector_add&lt;&lt;&lt;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Gd, Bd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&gt;&gt;&gt;(d_C, d_A, d_B);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3D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configuration, omitting optional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parameters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Gd(2, 2,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2);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unused dimension must be 1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Bd(32, 4,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4);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Vector_add&lt;&lt;&lt; Gd, Bd &gt;&gt;&gt;(d_C, d_A, d_B);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581128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Kernel definition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my_kernel(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args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dim3 is three component vector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Gd(Gx,Gy,Gz);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Bd;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Bd.x = Bx; Bd.y = By; Bd.z = Bz;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Ns;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cudaStream_t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my_kernel&lt;&lt;&lt; Gd, Bd, Ns, S &gt;&gt;&gt;(args);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845" y="1556792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Execution configuration syntax:</a:t>
            </a:r>
          </a:p>
          <a:p>
            <a:r>
              <a:rPr lang="en-US" sz="1400" dirty="0" smtClean="0">
                <a:latin typeface="+mn-lt"/>
              </a:rPr>
              <a:t>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US" sz="1400" dirty="0" smtClean="0">
                <a:latin typeface="+mn-lt"/>
              </a:rPr>
              <a:t> is number of blocks in three dimensions in the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1400" dirty="0" smtClean="0">
                <a:latin typeface="+mn-lt"/>
              </a:rPr>
              <a:t> is number of threads in three dimension per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Both could be </a:t>
            </a:r>
            <a:r>
              <a:rPr lang="en-US" sz="1400" b="1" dirty="0" err="1" smtClean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+mn-lt"/>
              </a:rPr>
              <a:t> for one dimensional case.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Optional (not discussed in this lecture):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400" dirty="0" smtClean="0">
                <a:latin typeface="+mn-lt"/>
              </a:rPr>
              <a:t> is size of shared memory in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+mn-lt"/>
              </a:rPr>
              <a:t> is CUDA stream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2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Hierarchy of GPU parallelism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1556792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Threads are finest in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Number of threads per block is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3D is for convenience internally everything is 1D.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5" y="1556792"/>
            <a:ext cx="2226387" cy="4363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70885"/>
            <a:ext cx="2833121" cy="4535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635501"/>
            <a:ext cx="1764196" cy="23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Hierarchy of GPU parallelism again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+mn-lt"/>
              </a:rPr>
              <a:t>Threads: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Threads are executed in groups of 32 called warps.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Only threads can cooperate with each other efficiently.</a:t>
            </a:r>
          </a:p>
          <a:p>
            <a:endParaRPr lang="en-US" sz="1400" b="1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 single block execute on a single SM, blocks do not migrate.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All concurrently running blocks on the same SM share its resources. Utilization of these resources is summarized in occupancy.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Grids: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One grid per kernel per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GPU can execute multiple kernels.</a:t>
            </a:r>
          </a:p>
          <a:p>
            <a:endParaRPr lang="en-GB" sz="14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2776"/>
            <a:ext cx="4244682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145" y="3973999"/>
            <a:ext cx="3816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SM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SFU (sin, cos, </a:t>
            </a:r>
            <a:r>
              <a:rPr lang="en-US" sz="1400" dirty="0" err="1" smtClean="0">
                <a:latin typeface="+mn-lt"/>
              </a:rPr>
              <a:t>sqtr</a:t>
            </a:r>
            <a:r>
              <a:rPr lang="en-US" sz="1400" dirty="0" smtClean="0">
                <a:latin typeface="+mn-lt"/>
              </a:rPr>
              <a:t>)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GPU is based on latency hiding, in order to hide threads/blocks which are waiting for resources GPU needs a lot of them lined up.</a:t>
            </a:r>
          </a:p>
          <a:p>
            <a:r>
              <a:rPr lang="en-US" sz="1400" dirty="0" smtClean="0">
                <a:latin typeface="+mn-lt"/>
              </a:rPr>
              <a:t>=&gt; spawn as many threads/blocks as possible.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0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Scheduling – order of execution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73448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Blocks and threads (warps) are scheduled for execution when resources they need become available. </a:t>
            </a:r>
          </a:p>
          <a:p>
            <a:endParaRPr lang="en-US" sz="1400" b="1" dirty="0">
              <a:latin typeface="+mn-lt"/>
            </a:endParaRPr>
          </a:p>
          <a:p>
            <a:pPr algn="ctr"/>
            <a:r>
              <a:rPr lang="en-US" sz="2000" b="1" dirty="0" smtClean="0">
                <a:latin typeface="+mn-lt"/>
              </a:rPr>
              <a:t>There is no guaranteed order of execution.</a:t>
            </a:r>
          </a:p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Threads within a block can be executed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Blocks from one grid can be executed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Grids on different GPU can be executed concurrently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Only means of cooperation (reasonable) is among threads from the same block. These threads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Access shared resources – 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Synchronize – synchronization means that it is guaranteed that all threads had finish their instructions before synchronization point. This does not mean there is guaranteed order of execution before or after synchronization.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+mn-lt"/>
              </a:rPr>
              <a:t>Warps are executed in lock step, i.e. all 32 threads from one warp are executing same instruction. This is only partially true with new Volta architecture.</a:t>
            </a:r>
          </a:p>
          <a:p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1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What is </a:t>
            </a:r>
            <a:r>
              <a:rPr lang="cs-CZ" sz="1400" dirty="0" smtClean="0">
                <a:latin typeface="+mn-lt"/>
              </a:rPr>
              <a:t>CUDA</a:t>
            </a:r>
            <a:r>
              <a:rPr lang="en-GB" sz="1400" dirty="0" smtClean="0">
                <a:latin typeface="+mn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The basics of writing a GPU accelerated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+mn-lt"/>
              </a:rPr>
              <a:t>Parallelisation</a:t>
            </a:r>
            <a:r>
              <a:rPr lang="en-US" sz="1400" dirty="0" smtClean="0">
                <a:latin typeface="+mn-lt"/>
              </a:rPr>
              <a:t> in CUDA.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How to map data in CUDA to GPU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What is the NVIDIA visual profiler (</a:t>
            </a:r>
            <a:r>
              <a:rPr lang="en-US" sz="1400" dirty="0" err="1" smtClean="0">
                <a:latin typeface="+mn-lt"/>
              </a:rPr>
              <a:t>nvvp</a:t>
            </a:r>
            <a:r>
              <a:rPr lang="en-US" sz="1400" dirty="0" smtClean="0">
                <a:latin typeface="+mn-lt"/>
              </a:rPr>
              <a:t>)?</a:t>
            </a:r>
            <a:endParaRPr lang="cs-CZ" sz="1400" dirty="0" smtClean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Scheduling – ‘Hello world’ example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4" y="1700808"/>
            <a:ext cx="3312368" cy="4505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504" y="1393031"/>
            <a:ext cx="301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Blocks</a:t>
            </a:r>
            <a:endParaRPr lang="en-GB" sz="1400" dirty="0" smtClean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700808"/>
            <a:ext cx="3540177" cy="1872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0032" y="1393031"/>
            <a:ext cx="301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Threads from one warp</a:t>
            </a:r>
            <a:endParaRPr lang="en-GB" sz="1400" dirty="0" smtClean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0" y="4005064"/>
            <a:ext cx="3540177" cy="19560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30" y="3675211"/>
            <a:ext cx="301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Warps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4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Indexing – 1D vector addition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03077"/>
            <a:ext cx="37444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Each thread has access to pre-set three dimensional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gridDim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Using these we can assign work for each thread.</a:t>
            </a:r>
            <a:endParaRPr lang="en-GB" sz="1400" dirty="0" smtClean="0">
              <a:latin typeface="+mn-lt"/>
            </a:endParaRPr>
          </a:p>
          <a:p>
            <a:endParaRPr lang="en-GB" sz="1400" dirty="0">
              <a:latin typeface="+mn-lt"/>
            </a:endParaRPr>
          </a:p>
          <a:p>
            <a:r>
              <a:rPr lang="en-GB" sz="1400" b="1" dirty="0" smtClean="0">
                <a:latin typeface="+mn-lt"/>
              </a:rPr>
              <a:t>Example of vector addition:</a:t>
            </a:r>
          </a:p>
          <a:p>
            <a:r>
              <a:rPr lang="en-US" sz="1400" dirty="0" smtClean="0">
                <a:latin typeface="+mn-lt"/>
              </a:rPr>
              <a:t>Input is 1D array of floats</a:t>
            </a:r>
          </a:p>
          <a:p>
            <a:r>
              <a:rPr lang="en-US" sz="1400" dirty="0" smtClean="0">
                <a:latin typeface="+mn-lt"/>
              </a:rPr>
              <a:t>    </a:t>
            </a:r>
            <a:r>
              <a:rPr lang="en-US" sz="1400" b="1" dirty="0" smtClean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1400" dirty="0">
              <a:latin typeface="+mn-lt"/>
            </a:endParaRPr>
          </a:p>
          <a:p>
            <a:r>
              <a:rPr lang="en-US" sz="1400" dirty="0" smtClean="0">
                <a:latin typeface="+mn-lt"/>
                <a:cs typeface="Courier New" panose="02070309020205020404" pitchFamily="49" charset="0"/>
              </a:rPr>
              <a:t>If we launch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vector_add</a:t>
            </a:r>
            <a:r>
              <a:rPr lang="en-US" sz="1400" dirty="0" smtClean="0">
                <a:latin typeface="+mn-lt"/>
                <a:cs typeface="Courier New" panose="02070309020205020404" pitchFamily="49" charset="0"/>
              </a:rPr>
              <a:t> kernel like this: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vector_add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&lt;&lt;&lt;N/5,5&gt;&gt;&gt;(…)</a:t>
            </a:r>
          </a:p>
          <a:p>
            <a:endParaRPr lang="en-US" sz="1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+mn-lt"/>
                <a:cs typeface="Courier New" panose="02070309020205020404" pitchFamily="49" charset="0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N=100</a:t>
            </a:r>
            <a:r>
              <a:rPr lang="en-US" sz="1400" dirty="0" smtClean="0">
                <a:latin typeface="+mn-lt"/>
                <a:cs typeface="Courier New" panose="02070309020205020404" pitchFamily="49" charset="0"/>
              </a:rPr>
              <a:t> grid will have 20 blocks each with 5 threads.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3188" y="4162153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kernel definition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for vector addition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vector_add(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*d_C,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*d_A,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*d_B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index=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.x*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blockDim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 + </a:t>
            </a:r>
            <a:r>
              <a:rPr lang="pt-BR" sz="10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index has different value for each thread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for 0th block, 3rd thread index=3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for 1st block, 3rd thread index=8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...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d_C[index] = d_A[index] + d_B[index];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204" y="2564904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Indexing data like this:</a:t>
            </a:r>
          </a:p>
          <a:p>
            <a:r>
              <a:rPr lang="pt-BR" sz="14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pt-BR" sz="14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index=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</a:t>
            </a:r>
            <a:r>
              <a:rPr lang="pt-BR" sz="14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.x*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blockDim</a:t>
            </a:r>
            <a:r>
              <a:rPr lang="pt-BR" sz="14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 +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</a:t>
            </a:r>
            <a:r>
              <a:rPr lang="pt-BR" sz="14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.x</a:t>
            </a:r>
            <a:r>
              <a:rPr lang="pt-BR" sz="14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+mn-lt"/>
              </a:rPr>
              <a:t>Assign 0</a:t>
            </a:r>
            <a:r>
              <a:rPr lang="en-US" sz="1400" baseline="30000" dirty="0" smtClean="0">
                <a:latin typeface="+mn-lt"/>
              </a:rPr>
              <a:t>th</a:t>
            </a:r>
            <a:r>
              <a:rPr lang="en-US" sz="1400" dirty="0" smtClean="0">
                <a:latin typeface="+mn-lt"/>
              </a:rPr>
              <a:t> block to first 5 elements, 2</a:t>
            </a:r>
            <a:r>
              <a:rPr lang="en-US" sz="1400" baseline="30000" dirty="0" smtClean="0">
                <a:latin typeface="+mn-lt"/>
              </a:rPr>
              <a:t>nd</a:t>
            </a:r>
            <a:r>
              <a:rPr lang="en-US" sz="1400" dirty="0" smtClean="0">
                <a:latin typeface="+mn-lt"/>
              </a:rPr>
              <a:t> block to next 5 elements (starting with 5</a:t>
            </a:r>
            <a:r>
              <a:rPr lang="en-US" sz="1400" baseline="30000" dirty="0" smtClean="0">
                <a:latin typeface="+mn-lt"/>
              </a:rPr>
              <a:t>th</a:t>
            </a:r>
            <a:r>
              <a:rPr lang="en-US" sz="1400" dirty="0" smtClean="0">
                <a:latin typeface="+mn-lt"/>
              </a:rPr>
              <a:t> element) and so on.</a:t>
            </a:r>
            <a:endParaRPr lang="en-US" sz="1400" dirty="0" smtClean="0">
              <a:solidFill>
                <a:srgbClr val="E2A88C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20" y="1603077"/>
            <a:ext cx="4343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Linearisation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(flattening) of an array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2102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451495"/>
            <a:ext cx="40324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nRows=3;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nColumn=4;</a:t>
            </a:r>
            <a:endParaRPr lang="pt-BR" sz="1000" b="1" dirty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M[nRows][nColumns];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M[1][2]==7;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numbers from rows are next to each other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M[nRows*nColumns];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M[1*nColumns + 2] == 7;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numbers from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columns are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next to each other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M[nRows*nColumns];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M[2*nRows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1]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7;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1057275" cy="752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21111"/>
            <a:ext cx="253365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5" y="5013176"/>
            <a:ext cx="2457450" cy="1038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741" y="268905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Row major format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741" y="467397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Column major format</a:t>
            </a:r>
          </a:p>
        </p:txBody>
      </p:sp>
    </p:spTree>
    <p:extLst>
      <p:ext uri="{BB962C8B-B14F-4D97-AF65-F5344CB8AC3E}">
        <p14:creationId xmlns:p14="http://schemas.microsoft.com/office/powerpoint/2010/main" val="4301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Indexing – 2D matrix addition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451495"/>
            <a:ext cx="40324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nBlocks,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N columns, M rows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 M;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linear indexing = we ignore that it is a matrix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index=blockIdx.x*blockDim.x + threadIdx.x;</a:t>
            </a: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nThreads=3;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matrix_add&lt;&lt;&lt;(N*M)/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&gt;&gt;&gt;(...)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2D indexing, we selecting sub-matrices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 = blockIdx.x*blockDim.x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threadIdx.x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blockIdx.y*blockDim.y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threadIdx.y;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  = index_y*N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nThreads(2,2,1);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nBlocks;</a:t>
            </a:r>
            <a:endParaRPr lang="pt-BR" sz="1000" b="1" dirty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nBlocks.x = N/nThreads.x;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nBlocks.y = M/nThreads.y;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nBlocks.z = 1;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 nBlocks,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nThreads&gt;&gt;&gt;(...)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reading row major as column major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index_x = blockIdx.x*blockDim.x + threadIdx.x;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index_y = blockIdx.y*blockDim.y + threadIdx.y;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   = index_y*N + index_x;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nThreads(1,3,1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...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1540210"/>
            <a:ext cx="368617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1" y="3204685"/>
            <a:ext cx="3686175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4869160"/>
            <a:ext cx="3686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Indexing – 3D tensor addition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236630"/>
            <a:ext cx="3780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Why use anything else then linear indexing?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Because getting coordinates </a:t>
            </a:r>
            <a:r>
              <a:rPr lang="en-US" sz="1400" dirty="0" err="1" smtClean="0">
                <a:latin typeface="+mn-lt"/>
              </a:rPr>
              <a:t>x,y,z</a:t>
            </a:r>
            <a:r>
              <a:rPr lang="en-US" sz="1400" dirty="0" smtClean="0">
                <a:latin typeface="+mn-lt"/>
              </a:rPr>
              <a:t> from linear index when you need them is a 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3686175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68617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4008" y="1451495"/>
            <a:ext cx="403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nBlocks,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N columns, M rows, K matrices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 M, K;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linear indexing = we ignore that it is a tensor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index=blockIdx.x*blockDim.x + threadIdx.x;</a:t>
            </a: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nThreads=4;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matrix_add&lt;&lt;&lt;(N*M*K)/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&gt;&gt;&gt;(...)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3D indexing, we selecting sub-tensors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 = blockIdx.x*blockDim.x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threadIdx.x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blockIdx.y*blockDim.y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threadIdx.y;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blockIdx.z*blockDim.z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threadIdx.z;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  = index_z*N*M + index_y*N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nThreads(2,2,2);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nBlocks;</a:t>
            </a:r>
            <a:endParaRPr lang="pt-BR" sz="1000" b="1" dirty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nBlocks.x = N/nThreads.x;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nBlocks.y = M/nThreads.y;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nBlocks.z = K/nThreads.z;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 nBlocks,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nThreads&gt;&gt;&gt;(...)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getting coordinates x,y,z from linear index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index%(N*M);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y = (index – z*N*M)%N;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– z*N*M – y*N;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Dealing with arbitrary size data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What if we have data which are not multiple of our number of threads?</a:t>
            </a:r>
          </a:p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Round number of blocks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Inside kernel check is threads are reading or writing inside allocated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It depends on indexing scheme used</a:t>
            </a:r>
            <a:endParaRPr lang="en-GB" sz="14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451495"/>
            <a:ext cx="42484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kernel for tensor addition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vector_add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*d_C,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*d_A,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*d_B,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M,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K){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 = blockIdx.x*blockDim.x + threadIdx.x;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index_y = blockIdx.y*blockDim.y + threadIdx.y;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index_z = blockIdx.z*blockDim.z + threadIdx.z;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= index_z*N*M + index_y*N + index_x;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since number of blocks is rounded up some 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threads might read or write outside allocated 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memory. We have to check the boundaries.</a:t>
            </a:r>
          </a:p>
          <a:p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(index_x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 N &amp;&amp; index_y &lt; M &amp;&amp; index_z &lt;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K)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d_C[index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d_A[index] + d_B[index];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N=113, M=113, K=113;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nThreads(32,4,4);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nBlocks;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round number of blocks up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nBlocks.x = (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N+nThreads.x-1)/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nThreads.x;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nBlocks.y = (M+nThreads.y-1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)/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nThreads.y;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nBlocks.z = (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K+nThreads.z-1)/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nThreads.z;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Tensor_add&lt;&lt;&lt;nBlocks, nThreads&gt;&gt;&gt;(...);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Visual profiler -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nvvp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Great tool for evaluating performance bottlenecks. It provides you with graphical interface in which you can explore performance of your code.</a:t>
            </a:r>
          </a:p>
          <a:p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Compute bound or memory bound?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Occupancy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Memory bandwidth </a:t>
            </a:r>
            <a:r>
              <a:rPr lang="en-US" sz="1400" dirty="0" err="1" smtClean="0">
                <a:latin typeface="+mn-lt"/>
              </a:rPr>
              <a:t>utilisation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Compute </a:t>
            </a:r>
            <a:r>
              <a:rPr lang="en-US" sz="1400" dirty="0" err="1" smtClean="0">
                <a:latin typeface="+mn-lt"/>
              </a:rPr>
              <a:t>utilisation</a:t>
            </a: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Stall reasons</a:t>
            </a:r>
            <a:endParaRPr lang="en-GB" sz="14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71791"/>
            <a:ext cx="4139952" cy="217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293096"/>
            <a:ext cx="3635896" cy="1782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21642"/>
            <a:ext cx="3223765" cy="1044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1" y="3212976"/>
            <a:ext cx="2488170" cy="17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788" y="2420888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How to write a basic code with GPU kernels.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Basics of how to use Unified memory or manage memory ourselves.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How to launch kernels using blocks and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Basics of how to use blocks and threads ids to map data to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That NVIDIA visual profiler is a good thing to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reading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2420888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CUDA Toolkit Documentation (</a:t>
            </a:r>
            <a:r>
              <a:rPr lang="en-US" sz="1400" dirty="0">
                <a:latin typeface="+mn-lt"/>
                <a:hlinkClick r:id="rId3"/>
              </a:rPr>
              <a:t>https://</a:t>
            </a:r>
            <a:r>
              <a:rPr lang="en-US" sz="1400" dirty="0" smtClean="0">
                <a:latin typeface="+mn-lt"/>
                <a:hlinkClick r:id="rId3"/>
              </a:rPr>
              <a:t>docs.nvidia.com/cuda/index.html</a:t>
            </a:r>
            <a:r>
              <a:rPr lang="en-US" sz="1400" dirty="0" smtClean="0">
                <a:latin typeface="+mn-lt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NVIDIA whitepapers (</a:t>
            </a:r>
            <a:r>
              <a:rPr lang="en-US" sz="1400" dirty="0">
                <a:latin typeface="+mn-lt"/>
                <a:hlinkClick r:id="rId4"/>
              </a:rPr>
              <a:t>https://</a:t>
            </a:r>
            <a:r>
              <a:rPr lang="en-US" sz="1400" dirty="0" smtClean="0">
                <a:latin typeface="+mn-lt"/>
                <a:hlinkClick r:id="rId4"/>
              </a:rPr>
              <a:t>images.nvidia.com/content/pdf/tesla/whitepaper/pascal-architecture-whitepaper.pdf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>
                <a:latin typeface="+mn-lt"/>
                <a:hlinkClick r:id="rId5"/>
              </a:rPr>
              <a:t>https://</a:t>
            </a:r>
            <a:r>
              <a:rPr lang="en-US" sz="1400" dirty="0" smtClean="0">
                <a:latin typeface="+mn-lt"/>
                <a:hlinkClick r:id="rId5"/>
              </a:rPr>
              <a:t>images.nvidia.com/content/volta-architecture/pdf/volta-architecture-whitepaper.pdf</a:t>
            </a:r>
            <a:r>
              <a:rPr lang="en-US" sz="1400" dirty="0" smtClean="0">
                <a:latin typeface="+mn-lt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Code samples from SDK</a:t>
            </a:r>
          </a:p>
        </p:txBody>
      </p:sp>
    </p:spTree>
    <p:extLst>
      <p:ext uri="{BB962C8B-B14F-4D97-AF65-F5344CB8AC3E}">
        <p14:creationId xmlns:p14="http://schemas.microsoft.com/office/powerpoint/2010/main" val="3823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the next lecture&gt;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is CUDA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Is abbreviation for </a:t>
            </a:r>
            <a:r>
              <a:rPr lang="en-US" sz="1400" dirty="0">
                <a:latin typeface="+mn-lt"/>
              </a:rPr>
              <a:t>“Compute Unified Device </a:t>
            </a:r>
            <a:r>
              <a:rPr lang="en-US" sz="1400" dirty="0" smtClean="0">
                <a:latin typeface="+mn-lt"/>
              </a:rPr>
              <a:t>Architecture”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Language based on C/C++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Exposes GPU parallel capabilities for general purpose computing, while retaining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Enables heterogeneous computations and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API allows to manage GPUs and their memory (allocate, copy, free)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Fortran is supported as well</a:t>
            </a:r>
            <a:endParaRPr lang="en-GB" sz="14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1773396"/>
            <a:ext cx="3456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+mn-lt"/>
              </a:rPr>
              <a:t>General purpose computing on GPU </a:t>
            </a:r>
          </a:p>
          <a:p>
            <a:r>
              <a:rPr lang="en-US" sz="1400" dirty="0">
                <a:latin typeface="+mn-lt"/>
              </a:rPr>
              <a:t>o</a:t>
            </a:r>
            <a:r>
              <a:rPr lang="en-US" sz="1400" dirty="0" smtClean="0">
                <a:latin typeface="+mn-lt"/>
              </a:rPr>
              <a:t>r GPGPU means that GPU can be used for computations as well as for graphics. First introduced into GPU to improve image quality.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Heterogeneous computing</a:t>
            </a:r>
          </a:p>
          <a:p>
            <a:r>
              <a:rPr lang="en-US" sz="1400" dirty="0">
                <a:latin typeface="+mn-lt"/>
              </a:rPr>
              <a:t>r</a:t>
            </a:r>
            <a:r>
              <a:rPr lang="en-US" sz="1400" dirty="0" smtClean="0">
                <a:latin typeface="+mn-lt"/>
              </a:rPr>
              <a:t>efers to systems which use different kinds of processor architectures to achieve higher performance or energy efficiency. Different architectures are better suited for different tasks.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API</a:t>
            </a:r>
          </a:p>
          <a:p>
            <a:r>
              <a:rPr lang="en-US" sz="1400" dirty="0" smtClean="0">
                <a:latin typeface="+mn-lt"/>
              </a:rPr>
              <a:t>is “application </a:t>
            </a:r>
            <a:r>
              <a:rPr lang="en-US" sz="1400" dirty="0">
                <a:latin typeface="+mn-lt"/>
              </a:rPr>
              <a:t>programming </a:t>
            </a:r>
            <a:r>
              <a:rPr lang="en-US" sz="1400" dirty="0" smtClean="0">
                <a:latin typeface="+mn-lt"/>
              </a:rPr>
              <a:t>interface” and in this case it is a piece of software which simplifies communication with the GPU.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0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Indexing – 3D tensor addition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3686175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68617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4008" y="1451495"/>
            <a:ext cx="403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nBlocks,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N columns, M rows, K matrices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N, M, K;</a:t>
            </a:r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linear indexing = we ignore that it is a tensor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index=blockIdx.x*blockDim.x + threadIdx.x;</a:t>
            </a:r>
          </a:p>
          <a:p>
            <a:endParaRPr lang="pt-BR" sz="1000" b="1" dirty="0" smtClean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nThreads=4;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matrix_add&lt;&lt;&lt;(N*M*K)/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nThreads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&gt;&gt;&gt;(...)</a:t>
            </a: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3D indexing, we selecting sub-tensors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 = blockIdx.x*blockDim.x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threadIdx.x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blockIdx.y*blockDim.y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threadIdx.y;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blockIdx.z*blockDim.z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threadIdx.z;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  = index_z*N*M + index_y*N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index_x;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nThreads(2,2,2);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dim3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nBlocks;</a:t>
            </a:r>
            <a:endParaRPr lang="pt-BR" sz="1000" b="1" dirty="0">
              <a:solidFill>
                <a:srgbClr val="66CCFF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nBlocks.x = N/nThreads.x;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nBlocks.y = M/nThreads.y;</a:t>
            </a:r>
          </a:p>
          <a:p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nBlocks.z = K/nThreads.z;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matrix_add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 nBlocks,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nThreads&gt;&gt;&gt;(...)</a:t>
            </a:r>
          </a:p>
          <a:p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getting coordinates x,y,z from linear index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z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index%(N*M);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y = (index – z*N*M)%N;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x </a:t>
            </a:r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index – z*N*M – y*N;</a:t>
            </a:r>
            <a:endParaRPr lang="pt-BR" sz="1000" b="1" dirty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236630"/>
            <a:ext cx="3780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Why use anything else then linear indexing?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Because getting coordinates </a:t>
            </a:r>
            <a:r>
              <a:rPr lang="en-US" sz="1400" dirty="0" err="1" smtClean="0">
                <a:latin typeface="+mn-lt"/>
              </a:rPr>
              <a:t>x,y,z</a:t>
            </a:r>
            <a:r>
              <a:rPr lang="en-US" sz="1400" dirty="0" smtClean="0">
                <a:latin typeface="+mn-lt"/>
              </a:rPr>
              <a:t> from linear index when you need them is a 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64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Where is CUDA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596" y="1484784"/>
            <a:ext cx="72728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latin typeface="+mn-lt"/>
              </a:rPr>
              <a:t>What do you need?</a:t>
            </a:r>
          </a:p>
          <a:p>
            <a:r>
              <a:rPr lang="en-US" sz="1400" dirty="0" smtClean="0">
                <a:latin typeface="+mn-lt"/>
              </a:rPr>
              <a:t>NVIDIA driver</a:t>
            </a:r>
          </a:p>
          <a:p>
            <a:r>
              <a:rPr lang="en-GB" sz="1400" dirty="0" smtClean="0">
                <a:latin typeface="+mn-lt"/>
              </a:rPr>
              <a:t>CUDA toolkit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800" b="1" dirty="0" smtClean="0">
                <a:latin typeface="+mn-lt"/>
              </a:rPr>
              <a:t>What do you get?</a:t>
            </a:r>
          </a:p>
          <a:p>
            <a:r>
              <a:rPr lang="en-GB" sz="1400" b="1" dirty="0" smtClean="0">
                <a:latin typeface="+mn-lt"/>
              </a:rPr>
              <a:t>Driver</a:t>
            </a:r>
            <a:r>
              <a:rPr lang="en-GB" sz="1400" dirty="0" smtClean="0">
                <a:latin typeface="+mn-lt"/>
              </a:rPr>
              <a:t> is a low-level </a:t>
            </a:r>
            <a:r>
              <a:rPr lang="en-GB" sz="1400" dirty="0">
                <a:latin typeface="+mn-lt"/>
              </a:rPr>
              <a:t>software that controls the graphics card</a:t>
            </a:r>
          </a:p>
          <a:p>
            <a:endParaRPr lang="en-GB" sz="1400" b="1" dirty="0" smtClean="0">
              <a:latin typeface="+mn-lt"/>
            </a:endParaRPr>
          </a:p>
          <a:p>
            <a:r>
              <a:rPr lang="en-GB" sz="1400" b="1" dirty="0" smtClean="0">
                <a:latin typeface="+mn-lt"/>
              </a:rPr>
              <a:t>Toolkit:</a:t>
            </a:r>
            <a:r>
              <a:rPr lang="en-GB" sz="1400" dirty="0" smtClean="0">
                <a:latin typeface="+mn-lt"/>
              </a:rPr>
              <a:t> </a:t>
            </a:r>
            <a:endParaRPr lang="en-GB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+mn-lt"/>
              </a:rPr>
              <a:t>nvcc</a:t>
            </a:r>
            <a:r>
              <a:rPr lang="en-GB" sz="1400" dirty="0">
                <a:latin typeface="+mn-lt"/>
              </a:rPr>
              <a:t> CUDA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+mn-lt"/>
              </a:rPr>
              <a:t>Nsight</a:t>
            </a:r>
            <a:r>
              <a:rPr lang="en-GB" sz="1400" dirty="0">
                <a:latin typeface="+mn-lt"/>
              </a:rPr>
              <a:t> IDE plugin for Eclipse or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+mn-lt"/>
              </a:rPr>
              <a:t>n</a:t>
            </a:r>
            <a:r>
              <a:rPr lang="en-GB" sz="1400" dirty="0" err="1" smtClean="0">
                <a:latin typeface="+mn-lt"/>
              </a:rPr>
              <a:t>vvp</a:t>
            </a:r>
            <a:r>
              <a:rPr lang="en-GB" sz="1400" dirty="0" smtClean="0">
                <a:latin typeface="+mn-lt"/>
              </a:rPr>
              <a:t>  - profiling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+mn-lt"/>
              </a:rPr>
              <a:t>c</a:t>
            </a:r>
            <a:r>
              <a:rPr lang="en-GB" sz="1400" dirty="0" err="1" smtClean="0">
                <a:latin typeface="+mn-lt"/>
              </a:rPr>
              <a:t>uda-gdb</a:t>
            </a:r>
            <a:r>
              <a:rPr lang="en-GB" sz="1400" dirty="0" smtClean="0">
                <a:latin typeface="+mn-lt"/>
              </a:rPr>
              <a:t> - debugging </a:t>
            </a:r>
            <a:r>
              <a:rPr lang="en-GB" sz="1400" dirty="0">
                <a:latin typeface="+mn-lt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several </a:t>
            </a:r>
            <a:r>
              <a:rPr lang="en-GB" sz="1400" dirty="0" smtClean="0">
                <a:latin typeface="+mn-lt"/>
              </a:rPr>
              <a:t>libraries (</a:t>
            </a:r>
            <a:r>
              <a:rPr lang="en-GB" sz="1400" dirty="0" err="1" smtClean="0">
                <a:latin typeface="+mn-lt"/>
              </a:rPr>
              <a:t>cuFFT</a:t>
            </a:r>
            <a:r>
              <a:rPr lang="en-GB" sz="1400" dirty="0" smtClean="0">
                <a:latin typeface="+mn-lt"/>
              </a:rPr>
              <a:t>, </a:t>
            </a:r>
            <a:r>
              <a:rPr lang="en-GB" sz="1400" dirty="0" err="1" smtClean="0">
                <a:latin typeface="+mn-lt"/>
              </a:rPr>
              <a:t>cuBLAS</a:t>
            </a:r>
            <a:r>
              <a:rPr lang="en-GB" sz="1400" dirty="0" smtClean="0">
                <a:latin typeface="+mn-lt"/>
              </a:rPr>
              <a:t>, </a:t>
            </a:r>
            <a:r>
              <a:rPr lang="en-GB" sz="1400" dirty="0" err="1" smtClean="0">
                <a:latin typeface="+mn-lt"/>
              </a:rPr>
              <a:t>cuRAND</a:t>
            </a:r>
            <a:r>
              <a:rPr lang="en-GB" sz="1400" dirty="0" smtClean="0">
                <a:latin typeface="+mn-lt"/>
              </a:rPr>
              <a:t>, ... )</a:t>
            </a:r>
            <a:endParaRPr lang="en-GB" sz="1400" dirty="0">
              <a:latin typeface="+mn-lt"/>
            </a:endParaRPr>
          </a:p>
          <a:p>
            <a:endParaRPr lang="en-GB" sz="1400" dirty="0" smtClean="0">
              <a:latin typeface="+mn-lt"/>
            </a:endParaRPr>
          </a:p>
          <a:p>
            <a:r>
              <a:rPr lang="en-GB" sz="1400" b="1" dirty="0" smtClean="0">
                <a:latin typeface="+mn-lt"/>
              </a:rPr>
              <a:t>SDK:</a:t>
            </a:r>
            <a:endParaRPr lang="en-GB" sz="1400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lots of demonstration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some error-checking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not officially supported by NVIDIA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almost no documentation</a:t>
            </a:r>
            <a:endParaRPr lang="en-GB" sz="1400" dirty="0" smtClean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GB" sz="1400" dirty="0" smtClean="0">
              <a:latin typeface="+mn-lt"/>
            </a:endParaRPr>
          </a:p>
          <a:p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2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Hardware perspective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34563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A typical node (computer) configuration is to have a CPU communicating with one or more GPUs through </a:t>
            </a:r>
            <a:r>
              <a:rPr lang="en-GB" sz="1400" dirty="0" err="1" smtClean="0">
                <a:latin typeface="+mn-lt"/>
              </a:rPr>
              <a:t>PCIe</a:t>
            </a:r>
            <a:r>
              <a:rPr lang="en-GB" sz="1400" dirty="0" smtClean="0">
                <a:latin typeface="+mn-lt"/>
              </a:rPr>
              <a:t>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In general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CPU (host)</a:t>
            </a:r>
            <a:r>
              <a:rPr lang="en-US" sz="1400" dirty="0" smtClean="0">
                <a:latin typeface="+mn-lt"/>
              </a:rPr>
              <a:t> has lower bandwidth to memory, less cores but much more memory available.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GPU (device)</a:t>
            </a:r>
            <a:r>
              <a:rPr lang="en-US" sz="1400" dirty="0" smtClean="0">
                <a:latin typeface="+mn-lt"/>
              </a:rPr>
              <a:t> has higher bandwidth, many more cores, less memory.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CPU is optimized to minimize latency, ideal for command and control and some computations.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GPU is optimized for throughput, ideal for data parallel computations.</a:t>
            </a:r>
            <a:endParaRPr lang="en-GB" sz="14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460" y="1628800"/>
            <a:ext cx="4235020" cy="25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4293096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+mn-lt"/>
              </a:rPr>
              <a:t>PCIe</a:t>
            </a:r>
            <a:endParaRPr lang="en-US" sz="1400" b="1" dirty="0" smtClean="0">
              <a:latin typeface="+mn-lt"/>
            </a:endParaRPr>
          </a:p>
          <a:p>
            <a:r>
              <a:rPr lang="en-US" sz="1400" dirty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s a bus connecting the host and device, it has the potential to be a problem:</a:t>
            </a:r>
          </a:p>
          <a:p>
            <a:r>
              <a:rPr lang="en-US" sz="1400" dirty="0" smtClean="0">
                <a:latin typeface="+mn-lt"/>
              </a:rPr>
              <a:t>CPU bandwidth: ~300GB/s</a:t>
            </a:r>
          </a:p>
          <a:p>
            <a:r>
              <a:rPr lang="en-US" sz="1400" dirty="0" smtClean="0">
                <a:latin typeface="+mn-lt"/>
              </a:rPr>
              <a:t>GPU bandwidth: ~900GB/s</a:t>
            </a:r>
          </a:p>
          <a:p>
            <a:r>
              <a:rPr lang="en-US" sz="1400" dirty="0" err="1" smtClean="0">
                <a:latin typeface="+mn-lt"/>
              </a:rPr>
              <a:t>PCIe</a:t>
            </a:r>
            <a:r>
              <a:rPr lang="en-US" sz="1400" dirty="0" smtClean="0">
                <a:latin typeface="+mn-lt"/>
              </a:rPr>
              <a:t> bandwidth: ~16GB/s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69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How this affects us?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988840"/>
            <a:ext cx="3456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Code is divided into host part and device part (</a:t>
            </a:r>
            <a:r>
              <a:rPr lang="en-US" sz="1400" dirty="0">
                <a:latin typeface="+mn-lt"/>
              </a:rPr>
              <a:t>b</a:t>
            </a:r>
            <a:r>
              <a:rPr lang="en-US" sz="1400" dirty="0" smtClean="0">
                <a:latin typeface="+mn-lt"/>
              </a:rPr>
              <a:t>oth can </a:t>
            </a:r>
            <a:r>
              <a:rPr lang="en-US" sz="1400" dirty="0">
                <a:latin typeface="+mn-lt"/>
              </a:rPr>
              <a:t>be in one </a:t>
            </a:r>
            <a:r>
              <a:rPr lang="en-US" sz="1400" dirty="0" smtClean="0">
                <a:latin typeface="+mn-lt"/>
              </a:rPr>
              <a:t>file)</a:t>
            </a:r>
            <a:endParaRPr lang="en-GB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Any device code must be in the form of a CUDA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Host code constitutes the rest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Host operations include: memory management, host&lt;-&gt;device interactions, 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Device operations are parallel computations</a:t>
            </a:r>
            <a:r>
              <a:rPr lang="en-GB" sz="1400" dirty="0" smtClean="0">
                <a:latin typeface="+mn-lt"/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1844824"/>
            <a:ext cx="2736304" cy="39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‘Hello world’ in CUDA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GPU code for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170" y="1772816"/>
            <a:ext cx="3441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printf("Hello world!\n");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pt-BR" sz="1000" b="1" dirty="0">
                <a:solidFill>
                  <a:srgbClr val="0066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(0);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1700808"/>
            <a:ext cx="40324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&lt;cuda_runtime_api.h&gt;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helloworld(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printf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("Hello world!\n");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run CUDA kernel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helloworld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&lt;&lt;&lt;nBlocks,nThreads&gt;&gt;&gt;();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return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(0);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572" y="14650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CPU code for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595" y="4058030"/>
            <a:ext cx="345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With GPU you have to do more stuff: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Initialize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Select desired number of blocks and threads (more about these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Run CUDA kernel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2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‘Hello world’ in CUDA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412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GPU code for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170" y="1772816"/>
            <a:ext cx="3441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printf("Hello world!\n");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pt-BR" sz="1000" b="1" dirty="0">
                <a:solidFill>
                  <a:srgbClr val="0066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(0);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1700808"/>
            <a:ext cx="4032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&lt;cuda_runtime.h&gt;</a:t>
            </a:r>
          </a:p>
          <a:p>
            <a:r>
              <a:rPr lang="pt-BR" sz="1000" b="1" dirty="0">
                <a:solidFill>
                  <a:schemeClr val="accent2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#include &lt;cuda_runtime_api.h&gt;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helloworld(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printf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("Hello world!\n");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initiate GPU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deviceid = 0;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devCount;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cudaGetDeviceCount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(&amp;devCount);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(deviceid&lt;devCount) cudaSetDevice(deviceid);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(1);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set number of blocks and threads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nBlocks =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1;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nThreads = 1;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// 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run CUDA kernel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helloworld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&lt;&lt;&lt;nBlocks,nThreads&gt;&gt;&gt;();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cudaDeviceReset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(0);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572" y="14650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CPU code for ‘Hello world’</a:t>
            </a:r>
            <a:endParaRPr lang="en-GB" sz="140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595" y="4058030"/>
            <a:ext cx="345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With GPU you have to do more stuff: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Initialize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Select desired number of blocks and threads (more about these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</a:rPr>
              <a:t>Run CUDA kernel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8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CUDA kernel - definition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n-lt"/>
              </a:rPr>
              <a:t>CUDA kernel is C-like function, that </a:t>
            </a:r>
            <a:r>
              <a:rPr lang="en-GB" sz="1400" dirty="0" smtClean="0">
                <a:latin typeface="+mn-lt"/>
              </a:rPr>
              <a:t>is, when called, its executed on many threads </a:t>
            </a:r>
            <a:r>
              <a:rPr lang="en-GB" sz="1400" dirty="0">
                <a:latin typeface="+mn-lt"/>
              </a:rPr>
              <a:t>in parallel</a:t>
            </a:r>
            <a:r>
              <a:rPr lang="en-GB" sz="1400" dirty="0" smtClean="0">
                <a:latin typeface="+mn-lt"/>
              </a:rPr>
              <a:t>.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GB" sz="1400" dirty="0">
                <a:latin typeface="+mn-lt"/>
              </a:rPr>
              <a:t>Kernel is defined by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400" dirty="0">
                <a:latin typeface="+mn-lt"/>
              </a:rPr>
              <a:t>declaration specifier. Kernel </a:t>
            </a:r>
            <a:r>
              <a:rPr lang="en-GB" sz="1400" dirty="0" smtClean="0">
                <a:latin typeface="+mn-lt"/>
              </a:rPr>
              <a:t>is </a:t>
            </a:r>
            <a:r>
              <a:rPr lang="en-GB" sz="1400" dirty="0">
                <a:latin typeface="+mn-lt"/>
              </a:rPr>
              <a:t>executed by each </a:t>
            </a:r>
            <a:r>
              <a:rPr lang="en-GB" sz="1400" dirty="0" smtClean="0">
                <a:latin typeface="+mn-lt"/>
              </a:rPr>
              <a:t>thread from </a:t>
            </a:r>
            <a:r>
              <a:rPr lang="en-GB" sz="1400" dirty="0">
                <a:latin typeface="+mn-lt"/>
              </a:rPr>
              <a:t>CUDA </a:t>
            </a:r>
            <a:r>
              <a:rPr lang="en-GB" sz="1400" dirty="0" smtClean="0">
                <a:latin typeface="+mn-lt"/>
              </a:rPr>
              <a:t>grid </a:t>
            </a:r>
            <a:r>
              <a:rPr lang="en-GB" sz="1400" dirty="0">
                <a:latin typeface="+mn-lt"/>
              </a:rPr>
              <a:t>in </a:t>
            </a:r>
            <a:r>
              <a:rPr lang="en-GB" sz="1400" dirty="0" smtClean="0">
                <a:latin typeface="+mn-lt"/>
              </a:rPr>
              <a:t>parallel. </a:t>
            </a:r>
          </a:p>
          <a:p>
            <a:endParaRPr lang="en-GB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Kernel must return </a:t>
            </a:r>
            <a:r>
              <a:rPr lang="en-US" sz="1400" b="1" dirty="0" smtClean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latin typeface="+mn-lt"/>
              </a:rPr>
              <a:t>. Kernel cannot communicate with host directly, only through device memory.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Kernel is written from a point of view of a single thread, i.e. like serial code on CPU. However threads can access shared resources with all dangers that it entails in a parallel environment.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Kernel can call function which are executed on the device.</a:t>
            </a:r>
          </a:p>
          <a:p>
            <a:endParaRPr lang="en-US" sz="1400" dirty="0">
              <a:latin typeface="+mn-lt"/>
            </a:endParaRPr>
          </a:p>
          <a:p>
            <a:r>
              <a:rPr lang="en-GB" sz="1400" dirty="0">
                <a:latin typeface="+mn-lt"/>
              </a:rPr>
              <a:t>Grid for given kernel  is specified by 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&lt;&lt;&lt;...&gt;&gt;&gt;</a:t>
            </a:r>
            <a:r>
              <a:rPr lang="en-GB" sz="1400" dirty="0"/>
              <a:t> </a:t>
            </a:r>
            <a:r>
              <a:rPr lang="en-GB" sz="1400" dirty="0">
                <a:latin typeface="+mn-lt"/>
              </a:rPr>
              <a:t>execution configuration syntax.</a:t>
            </a:r>
          </a:p>
          <a:p>
            <a:endParaRPr lang="en-GB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1634979"/>
            <a:ext cx="41044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kernel definition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my_kernel(args){</a:t>
            </a:r>
          </a:p>
          <a:p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1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variable local to the thread</a:t>
            </a:r>
          </a:p>
          <a:p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()...;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C-like syntax</a:t>
            </a:r>
            <a:endParaRPr lang="pt-BR" sz="1000" b="1" dirty="0" smtClean="0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()...;</a:t>
            </a:r>
          </a:p>
          <a:p>
            <a:r>
              <a:rPr lang="pt-BR" sz="10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pt-BR" sz="1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sqrt = sqrt(2);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special functions</a:t>
            </a: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 </a:t>
            </a:r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B;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math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Example of kernel definition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for vector addition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__global__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vector_add(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*d_C,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*d_A,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*d_B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pt-BR" sz="1000" b="1" dirty="0">
                <a:solidFill>
                  <a:srgbClr val="66CC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index;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d_C[index] = d_A[index] + d_B[index];</a:t>
            </a:r>
          </a:p>
          <a:p>
            <a:r>
              <a:rPr lang="pt-BR" sz="1000" b="1" dirty="0">
                <a:solidFill>
                  <a:srgbClr val="080808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pt-BR" sz="1000" b="1" dirty="0">
              <a:solidFill>
                <a:srgbClr val="080808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3787E9-855B-43BD-8382-B7C63B9BC33D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29012</TotalTime>
  <Words>3431</Words>
  <Application>Microsoft Office PowerPoint</Application>
  <PresentationFormat>On-screen Show (4:3)</PresentationFormat>
  <Paragraphs>747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SimSun</vt:lpstr>
      <vt:lpstr>Arial</vt:lpstr>
      <vt:lpstr>Courier New</vt:lpstr>
      <vt:lpstr>Georgia</vt:lpstr>
      <vt:lpstr>Lucida Grande</vt:lpstr>
      <vt:lpstr>Times New Roman</vt:lpstr>
      <vt:lpstr>Wingdings</vt:lpstr>
      <vt:lpstr>IntelligentDocuments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583</cp:revision>
  <dcterms:created xsi:type="dcterms:W3CDTF">2017-09-12T12:30:57Z</dcterms:created>
  <dcterms:modified xsi:type="dcterms:W3CDTF">2018-05-17T08:22:44Z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