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4"/>
  </p:sldMasterIdLst>
  <p:notesMasterIdLst>
    <p:notesMasterId r:id="rId9"/>
  </p:notesMasterIdLst>
  <p:handoutMasterIdLst>
    <p:handoutMasterId r:id="rId10"/>
  </p:handoutMasterIdLst>
  <p:sldIdLst>
    <p:sldId id="261" r:id="rId5"/>
    <p:sldId id="428" r:id="rId6"/>
    <p:sldId id="429" r:id="rId7"/>
    <p:sldId id="430" r:id="rId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33CC"/>
    <a:srgbClr val="0066FF"/>
    <a:srgbClr val="FCEAE8"/>
    <a:srgbClr val="000099"/>
    <a:srgbClr val="0000FF"/>
    <a:srgbClr val="EC4E1B"/>
    <a:srgbClr val="F26522"/>
    <a:srgbClr val="66CC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0" autoAdjust="0"/>
  </p:normalViewPr>
  <p:slideViewPr>
    <p:cSldViewPr>
      <p:cViewPr varScale="1">
        <p:scale>
          <a:sx n="91" d="100"/>
          <a:sy n="91" d="100"/>
        </p:scale>
        <p:origin x="226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8" d="100"/>
          <a:sy n="108" d="100"/>
        </p:scale>
        <p:origin x="294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151C65E-6466-4ADA-8F0A-B7862046964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81237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2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8C4F4FF-B66A-4756-8BFF-64F7A865A07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94249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0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8266113" y="6646863"/>
            <a:ext cx="647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en-US" altLang="en-US" sz="1000" dirty="0" smtClean="0">
              <a:latin typeface="Arial" panose="020B0604020202020204" pitchFamily="34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040438"/>
            <a:ext cx="91424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i-Res-Logo-Pai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4813"/>
            <a:ext cx="269875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50825" y="6330950"/>
            <a:ext cx="302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www.oerc.ox.ac.uk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2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6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1412776"/>
            <a:ext cx="2073275" cy="4507012"/>
          </a:xfrm>
        </p:spPr>
        <p:txBody>
          <a:bodyPr vert="eaVert"/>
          <a:lstStyle>
            <a:lvl1pPr>
              <a:defRPr>
                <a:solidFill>
                  <a:srgbClr val="EC4E1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1412776"/>
            <a:ext cx="6070600" cy="4507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5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528763"/>
            <a:ext cx="3665537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7350" y="1528763"/>
            <a:ext cx="3665538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6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04800"/>
            <a:ext cx="820737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1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68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41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3065" y="143509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72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 userDrawn="1"/>
        </p:nvSpPr>
        <p:spPr bwMode="ltGray">
          <a:xfrm>
            <a:off x="179388" y="188913"/>
            <a:ext cx="8785225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04800"/>
            <a:ext cx="8207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528763"/>
            <a:ext cx="74834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Level 1</a:t>
            </a:r>
          </a:p>
          <a:p>
            <a:pPr lvl="1"/>
            <a:r>
              <a:rPr lang="en-GB" altLang="en-US" smtClean="0"/>
              <a:t>Level 2</a:t>
            </a:r>
          </a:p>
          <a:p>
            <a:pPr lvl="2"/>
            <a:r>
              <a:rPr lang="en-GB" altLang="en-US" smtClean="0"/>
              <a:t>Level 3</a:t>
            </a:r>
          </a:p>
          <a:p>
            <a:pPr lvl="3"/>
            <a:r>
              <a:rPr lang="en-GB" altLang="en-US" smtClean="0"/>
              <a:t>Level 4</a:t>
            </a:r>
          </a:p>
          <a:p>
            <a:pPr lvl="4"/>
            <a:r>
              <a:rPr lang="en-GB" altLang="en-US" smtClean="0"/>
              <a:t>Level 5</a:t>
            </a: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ltGray">
          <a:xfrm>
            <a:off x="179388" y="6330950"/>
            <a:ext cx="7416800" cy="309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pic>
        <p:nvPicPr>
          <p:cNvPr id="1030" name="Picture 2" descr="Logo-Pai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45213"/>
            <a:ext cx="1268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6pPr>
      <a:lvl7pPr marL="9144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7pPr>
      <a:lvl8pPr marL="13716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8pPr>
      <a:lvl9pPr marL="18288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9pPr>
    </p:titleStyle>
    <p:bodyStyle>
      <a:lvl1pPr marL="180975" indent="-180975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1338" indent="-180975" algn="l" rtl="0" eaLnBrk="1" fontAlgn="base" hangingPunct="1">
        <a:lnSpc>
          <a:spcPts val="1900"/>
        </a:lnSpc>
        <a:spcBef>
          <a:spcPts val="300"/>
        </a:spcBef>
        <a:spcAft>
          <a:spcPct val="0"/>
        </a:spcAft>
        <a:buFont typeface="Arial" panose="020B0604020202020204" pitchFamily="34" charset="0"/>
        <a:buChar char="–"/>
        <a:defRPr sz="1300">
          <a:solidFill>
            <a:schemeClr val="accent2"/>
          </a:solidFill>
          <a:latin typeface="+mn-lt"/>
          <a:ea typeface="ＭＳ Ｐゴシック" charset="0"/>
        </a:defRPr>
      </a:lvl2pPr>
      <a:lvl3pPr marL="895350" indent="-17462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3pPr>
      <a:lvl4pPr marL="1200150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4pPr>
      <a:lvl5pPr marL="1382713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5pPr>
      <a:lvl6pPr marL="16843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6pPr>
      <a:lvl7pPr marL="21415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7pPr>
      <a:lvl8pPr marL="25987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8pPr>
      <a:lvl9pPr marL="30559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OXUNICW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23528" y="2492896"/>
            <a:ext cx="84969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kern="0" dirty="0" smtClean="0">
                <a:solidFill>
                  <a:srgbClr val="000000"/>
                </a:solidFill>
              </a:rPr>
              <a:t>An Introduction to HPC and Scientific Computing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7370763" y="728663"/>
            <a:ext cx="18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69400" y="4851157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+mn-lt"/>
              </a:rPr>
              <a:t>Wes Armour</a:t>
            </a:r>
          </a:p>
          <a:p>
            <a:pPr algn="ctr"/>
            <a:endParaRPr lang="en-GB" sz="1600" dirty="0" smtClean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Oxford e-Research Centre, </a:t>
            </a: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Department of Engineering Science</a:t>
            </a:r>
          </a:p>
        </p:txBody>
      </p:sp>
      <p:pic>
        <p:nvPicPr>
          <p:cNvPr id="1028" name="Picture 4" descr="Standard Departm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436291" cy="11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9632" y="1772816"/>
            <a:ext cx="662473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b="1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Locations</a:t>
            </a:r>
            <a:endParaRPr lang="en-GB" sz="1600" b="1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Lectures will be in LR6</a:t>
            </a:r>
          </a:p>
          <a:p>
            <a:pPr>
              <a:spcAft>
                <a:spcPts val="0"/>
              </a:spcAft>
            </a:pPr>
            <a:r>
              <a:rPr lang="en-GB" sz="1000" dirty="0" smtClean="0">
                <a:latin typeface="+mj-lt"/>
                <a:ea typeface="Calibri" panose="020F0502020204030204" pitchFamily="34" charset="0"/>
              </a:rPr>
              <a:t>Practical</a:t>
            </a:r>
            <a:r>
              <a:rPr lang="en-GB" sz="1000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sessions </a:t>
            </a:r>
            <a:r>
              <a:rPr lang="en-GB" sz="1000" dirty="0">
                <a:latin typeface="+mj-lt"/>
                <a:ea typeface="Calibri" panose="020F0502020204030204" pitchFamily="34" charset="0"/>
              </a:rPr>
              <a:t>will be in the Linux Lab</a:t>
            </a: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 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 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b="1" dirty="0" smtClean="0">
                <a:latin typeface="+mj-lt"/>
                <a:ea typeface="Calibri" panose="020F0502020204030204" pitchFamily="34" charset="0"/>
              </a:rPr>
              <a:t>Timetable</a:t>
            </a:r>
            <a:endParaRPr lang="en-GB" sz="16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09:30 - 10:30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Morning lecture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10:30 - 11:00 break</a:t>
            </a: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11:00 - 12:30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Morning practical</a:t>
            </a:r>
          </a:p>
          <a:p>
            <a:pPr>
              <a:spcAft>
                <a:spcPts val="0"/>
              </a:spcAft>
            </a:pP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12:30 - 13:30 lunch</a:t>
            </a:r>
          </a:p>
          <a:p>
            <a:pPr>
              <a:spcAft>
                <a:spcPts val="0"/>
              </a:spcAft>
            </a:pPr>
            <a:endParaRPr lang="en-GB" sz="1000" dirty="0" smtClean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 smtClean="0">
                <a:latin typeface="+mj-lt"/>
                <a:ea typeface="Calibri" panose="020F0502020204030204" pitchFamily="34" charset="0"/>
              </a:rPr>
              <a:t>13:30 </a:t>
            </a:r>
            <a:r>
              <a:rPr lang="en-GB" sz="1000" dirty="0">
                <a:latin typeface="+mj-lt"/>
                <a:ea typeface="Calibri" panose="020F0502020204030204" pitchFamily="34" charset="0"/>
              </a:rPr>
              <a:t>- 14:30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Afternoon lecture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14:30 - 15:00 break</a:t>
            </a: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15:00 - 16:30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Afternoon practical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 </a:t>
            </a:r>
            <a:r>
              <a:rPr lang="en-GB" sz="10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 </a:t>
            </a:r>
            <a:endParaRPr lang="en-GB" sz="1000" dirty="0" smtClean="0">
              <a:solidFill>
                <a:srgbClr val="1F497D"/>
              </a:solidFill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Lectures will be delivered by Wes Armour, Ian Bush, Karel Adamek</a:t>
            </a:r>
            <a:r>
              <a:rPr lang="en-GB" sz="1200" dirty="0" smtClean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.</a:t>
            </a:r>
          </a:p>
          <a:p>
            <a:pPr>
              <a:spcAft>
                <a:spcPts val="0"/>
              </a:spcAft>
            </a:pP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Practical’s supervised by Wes Armour, Ian Bush, Karel Adamek, </a:t>
            </a:r>
            <a:r>
              <a:rPr lang="en-GB" sz="1200" dirty="0" err="1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Ania</a:t>
            </a:r>
            <a:r>
              <a:rPr lang="en-GB" sz="12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 </a:t>
            </a:r>
            <a:r>
              <a:rPr lang="en-GB" sz="1200" dirty="0" smtClean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Brown and </a:t>
            </a:r>
            <a:r>
              <a:rPr lang="en-GB" sz="12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Jan Novotny</a:t>
            </a:r>
            <a:r>
              <a:rPr lang="en-GB" sz="1200" dirty="0" smtClean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.</a:t>
            </a:r>
          </a:p>
          <a:p>
            <a:pPr>
              <a:spcAft>
                <a:spcPts val="0"/>
              </a:spcAft>
            </a:pPr>
            <a:endParaRPr lang="en-GB" sz="1200" dirty="0">
              <a:solidFill>
                <a:srgbClr val="1F497D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On-line feedback form</a:t>
            </a:r>
            <a:r>
              <a:rPr lang="en-GB" sz="12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: </a:t>
            </a:r>
            <a:r>
              <a:rPr lang="en-GB" sz="12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  <a:hlinkClick r:id="rId3"/>
              </a:rPr>
              <a:t>http://</a:t>
            </a:r>
            <a:r>
              <a:rPr lang="en-GB" sz="1200" dirty="0" smtClean="0">
                <a:solidFill>
                  <a:srgbClr val="1F497D"/>
                </a:solidFill>
                <a:latin typeface="+mj-lt"/>
                <a:ea typeface="Calibri" panose="020F0502020204030204" pitchFamily="34" charset="0"/>
                <a:hlinkClick r:id="rId3"/>
              </a:rPr>
              <a:t>bit.ly/OXUNICWM</a:t>
            </a:r>
            <a:r>
              <a:rPr lang="en-GB" sz="1200" dirty="0" smtClean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 please, please, please do complete </a:t>
            </a:r>
            <a:r>
              <a:rPr lang="en-GB" sz="1200" dirty="0" smtClean="0">
                <a:solidFill>
                  <a:srgbClr val="1F497D"/>
                </a:solidFill>
                <a:latin typeface="+mj-lt"/>
                <a:ea typeface="Calibri" panose="020F0502020204030204" pitchFamily="34" charset="0"/>
                <a:sym typeface="Wingdings" panose="05000000000000000000" pitchFamily="2" charset="2"/>
              </a:rPr>
              <a:t></a:t>
            </a:r>
            <a:r>
              <a:rPr lang="en-GB" sz="1200" dirty="0" smtClean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 </a:t>
            </a:r>
            <a:endParaRPr lang="en-GB" sz="12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Locations and Timetable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9632" y="1549236"/>
            <a:ext cx="67687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Monday - Here we have three lectures to begin with and finish with a practical session, this is because we’ll </a:t>
            </a:r>
            <a:r>
              <a:rPr lang="en-GB" sz="1100" b="1" dirty="0">
                <a:latin typeface="+mj-lt"/>
                <a:ea typeface="Calibri" panose="020F0502020204030204" pitchFamily="34" charset="0"/>
              </a:rPr>
              <a:t>need to introduce </a:t>
            </a: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you </a:t>
            </a:r>
            <a:r>
              <a:rPr lang="en-GB" sz="1100" b="1" dirty="0">
                <a:latin typeface="+mj-lt"/>
                <a:ea typeface="Calibri" panose="020F0502020204030204" pitchFamily="34" charset="0"/>
              </a:rPr>
              <a:t>to </a:t>
            </a: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several different topics before you can complete a meaningful practical.</a:t>
            </a:r>
            <a:endParaRPr lang="en-GB" sz="11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b="1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Introduction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to computer architectures. 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Introduction to the C programming language.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lecture:	Introduction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to Linux, compilers and build systems.</a:t>
            </a: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Tuesday</a:t>
            </a:r>
          </a:p>
          <a:p>
            <a:pPr>
              <a:spcAft>
                <a:spcPts val="0"/>
              </a:spcAft>
            </a:pPr>
            <a:endParaRPr lang="en-GB" sz="11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Using repositories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and good coding practices.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lecture:	A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deeper dive into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C programming.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Wednesday afternoon </a:t>
            </a:r>
          </a:p>
          <a:p>
            <a:pPr>
              <a:spcAft>
                <a:spcPts val="0"/>
              </a:spcAft>
            </a:pP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lecture:	How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to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multi-task on CPUs using </a:t>
            </a:r>
            <a:r>
              <a:rPr lang="en-GB" sz="1100" dirty="0" err="1" smtClean="0">
                <a:latin typeface="+mj-lt"/>
                <a:ea typeface="Calibri" panose="020F0502020204030204" pitchFamily="34" charset="0"/>
              </a:rPr>
              <a:t>OpenMP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>
                <a:latin typeface="+mj-lt"/>
                <a:ea typeface="Calibri" panose="020F0502020204030204" pitchFamily="34" charset="0"/>
              </a:rPr>
              <a:t>Thursday </a:t>
            </a:r>
          </a:p>
          <a:p>
            <a:pPr>
              <a:spcAft>
                <a:spcPts val="0"/>
              </a:spcAft>
            </a:pPr>
            <a:endParaRPr lang="en-GB" sz="1100" dirty="0" smtClean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An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introduction to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the CUDA programming language.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lecture:	Scientific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Computing using the CUDA programming language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part one.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Friday</a:t>
            </a:r>
          </a:p>
          <a:p>
            <a:pPr>
              <a:spcAft>
                <a:spcPts val="0"/>
              </a:spcAft>
            </a:pP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Scientific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Computing using the CUDA programming language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part two.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b="1" i="1" dirty="0" smtClean="0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Afternoon lecture:	Guest </a:t>
            </a:r>
            <a:r>
              <a:rPr lang="en-GB" sz="1100" b="1" i="1" dirty="0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Lecture: Deep learning Demystified -  Adam </a:t>
            </a:r>
            <a:r>
              <a:rPr lang="en-GB" sz="1100" b="1" i="1" dirty="0" err="1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Grzywaczewski</a:t>
            </a:r>
            <a:r>
              <a:rPr lang="en-GB" sz="1100" b="1" i="1" dirty="0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 NVIDIA</a:t>
            </a:r>
            <a:r>
              <a:rPr lang="en-GB" sz="1100" b="1" i="1" dirty="0" smtClean="0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.</a:t>
            </a:r>
            <a:endParaRPr lang="en-GB" sz="1100" b="1" i="1" dirty="0">
              <a:solidFill>
                <a:srgbClr val="00B050"/>
              </a:solidFill>
              <a:latin typeface="+mj-lt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476673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Lectures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476673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Practical Sessions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1700808"/>
            <a:ext cx="561662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Monday - Here we have one practical in the afternoon.</a:t>
            </a:r>
            <a:endParaRPr lang="en-GB" sz="11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b="1" dirty="0">
                <a:latin typeface="+mj-lt"/>
                <a:ea typeface="Calibri" panose="020F0502020204030204" pitchFamily="34" charset="0"/>
              </a:rPr>
              <a:t> </a:t>
            </a:r>
            <a:endParaRPr lang="en-GB" sz="1100" b="1" dirty="0" smtClean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Afternoon Practical:	Linux, compiling C code and using Make.</a:t>
            </a: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Tuesday</a:t>
            </a:r>
          </a:p>
          <a:p>
            <a:pPr>
              <a:spcAft>
                <a:spcPts val="0"/>
              </a:spcAft>
            </a:pPr>
            <a:endParaRPr lang="en-GB" sz="11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Morning Practical:	Practical examples of using repositories for your projects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Practical: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	Practical examples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using the C programming language.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Wednesday Afternoon </a:t>
            </a:r>
          </a:p>
          <a:p>
            <a:pPr>
              <a:spcAft>
                <a:spcPts val="0"/>
              </a:spcAft>
            </a:pP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Practical: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	Practical examples of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using </a:t>
            </a:r>
            <a:r>
              <a:rPr lang="en-GB" sz="1100" dirty="0" err="1" smtClean="0">
                <a:latin typeface="+mj-lt"/>
                <a:ea typeface="Calibri" panose="020F0502020204030204" pitchFamily="34" charset="0"/>
              </a:rPr>
              <a:t>OpenMP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 on CPUs.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>
                <a:latin typeface="+mj-lt"/>
                <a:ea typeface="Calibri" panose="020F0502020204030204" pitchFamily="34" charset="0"/>
              </a:rPr>
              <a:t>Thursday </a:t>
            </a:r>
          </a:p>
          <a:p>
            <a:pPr>
              <a:spcAft>
                <a:spcPts val="0"/>
              </a:spcAft>
            </a:pPr>
            <a:endParaRPr lang="en-GB" sz="1100" dirty="0" smtClean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Morning Practical:	Practical examples of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the CUDA programming language.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Afternoon Practical:	Advanced examples of CUDA programming part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one.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Friday</a:t>
            </a:r>
          </a:p>
          <a:p>
            <a:pPr>
              <a:spcAft>
                <a:spcPts val="0"/>
              </a:spcAft>
            </a:pP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Practical: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	Advanced examples of CUDA programming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part two.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Practical: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	Finishing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up.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ligentDocuments">
  <a:themeElements>
    <a:clrScheme name="Custom 5">
      <a:dk1>
        <a:srgbClr val="C2470C"/>
      </a:dk1>
      <a:lt1>
        <a:srgbClr val="FFFFFF"/>
      </a:lt1>
      <a:dk2>
        <a:srgbClr val="FFFFFF"/>
      </a:dk2>
      <a:lt2>
        <a:srgbClr val="E7E7E9"/>
      </a:lt2>
      <a:accent1>
        <a:srgbClr val="F16623"/>
      </a:accent1>
      <a:accent2>
        <a:srgbClr val="E27023"/>
      </a:accent2>
      <a:accent3>
        <a:srgbClr val="FFFFFF"/>
      </a:accent3>
      <a:accent4>
        <a:srgbClr val="670100"/>
      </a:accent4>
      <a:accent5>
        <a:srgbClr val="E8B0AB"/>
      </a:accent5>
      <a:accent6>
        <a:srgbClr val="CD651F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IntelligentDocumen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ligentDocumen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8">
        <a:dk1>
          <a:srgbClr val="7A0200"/>
        </a:dk1>
        <a:lt1>
          <a:srgbClr val="FFFFFF"/>
        </a:lt1>
        <a:dk2>
          <a:srgbClr val="FFFFFF"/>
        </a:dk2>
        <a:lt2>
          <a:srgbClr val="969696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9">
        <a:dk1>
          <a:srgbClr val="7A0200"/>
        </a:dk1>
        <a:lt1>
          <a:srgbClr val="FFFFFF"/>
        </a:lt1>
        <a:dk2>
          <a:srgbClr val="FFFFFF"/>
        </a:dk2>
        <a:lt2>
          <a:srgbClr val="E7E7E9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87B862386F8A48840A2142C0600765" ma:contentTypeVersion="1" ma:contentTypeDescription="Create a new document." ma:contentTypeScope="" ma:versionID="68e7a6ad2ab34d836eda56dc5c7bc73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66DD9C6-787C-4079-86E8-144695468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0637EC-CEA5-409F-B139-003005A141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3787E9-855B-43BD-8382-B7C63B9BC33D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e-Research PowerPoint Template</Template>
  <TotalTime>13399</TotalTime>
  <Words>72</Words>
  <Application>Microsoft Office PowerPoint</Application>
  <PresentationFormat>On-screen Show (4:3)</PresentationFormat>
  <Paragraphs>78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ＭＳ Ｐゴシック</vt:lpstr>
      <vt:lpstr>Arial</vt:lpstr>
      <vt:lpstr>Calibri</vt:lpstr>
      <vt:lpstr>Georgia</vt:lpstr>
      <vt:lpstr>Lucida Grande</vt:lpstr>
      <vt:lpstr>Times New Roman</vt:lpstr>
      <vt:lpstr>Wingdings</vt:lpstr>
      <vt:lpstr>IntelligentDocuments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subtitle or presentation author can go here</dc:title>
  <dc:creator>Julie Meikle</dc:creator>
  <dc:description/>
  <cp:lastModifiedBy>Wesley Armour</cp:lastModifiedBy>
  <cp:revision>269</cp:revision>
  <dcterms:created xsi:type="dcterms:W3CDTF">2017-09-12T12:30:57Z</dcterms:created>
  <dcterms:modified xsi:type="dcterms:W3CDTF">2018-05-18T12:21:53Z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</Properties>
</file>