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4"/>
  </p:sldMasterIdLst>
  <p:notesMasterIdLst>
    <p:notesMasterId r:id="rId50"/>
  </p:notesMasterIdLst>
  <p:handoutMasterIdLst>
    <p:handoutMasterId r:id="rId51"/>
  </p:handoutMasterIdLst>
  <p:sldIdLst>
    <p:sldId id="261" r:id="rId5"/>
    <p:sldId id="428" r:id="rId6"/>
    <p:sldId id="461" r:id="rId7"/>
    <p:sldId id="463" r:id="rId8"/>
    <p:sldId id="462" r:id="rId9"/>
    <p:sldId id="465" r:id="rId10"/>
    <p:sldId id="474" r:id="rId11"/>
    <p:sldId id="466" r:id="rId12"/>
    <p:sldId id="467" r:id="rId13"/>
    <p:sldId id="468" r:id="rId14"/>
    <p:sldId id="469" r:id="rId15"/>
    <p:sldId id="464" r:id="rId16"/>
    <p:sldId id="470" r:id="rId17"/>
    <p:sldId id="471" r:id="rId18"/>
    <p:sldId id="472" r:id="rId19"/>
    <p:sldId id="473" r:id="rId20"/>
    <p:sldId id="484" r:id="rId21"/>
    <p:sldId id="475" r:id="rId22"/>
    <p:sldId id="476" r:id="rId23"/>
    <p:sldId id="477" r:id="rId24"/>
    <p:sldId id="479" r:id="rId25"/>
    <p:sldId id="478" r:id="rId26"/>
    <p:sldId id="480" r:id="rId27"/>
    <p:sldId id="481" r:id="rId28"/>
    <p:sldId id="482" r:id="rId29"/>
    <p:sldId id="485" r:id="rId30"/>
    <p:sldId id="483" r:id="rId31"/>
    <p:sldId id="486" r:id="rId32"/>
    <p:sldId id="488" r:id="rId33"/>
    <p:sldId id="489" r:id="rId34"/>
    <p:sldId id="491" r:id="rId35"/>
    <p:sldId id="492" r:id="rId36"/>
    <p:sldId id="493" r:id="rId37"/>
    <p:sldId id="494" r:id="rId38"/>
    <p:sldId id="495" r:id="rId39"/>
    <p:sldId id="496" r:id="rId40"/>
    <p:sldId id="497" r:id="rId41"/>
    <p:sldId id="498" r:id="rId42"/>
    <p:sldId id="499" r:id="rId43"/>
    <p:sldId id="500" r:id="rId44"/>
    <p:sldId id="501" r:id="rId45"/>
    <p:sldId id="487" r:id="rId46"/>
    <p:sldId id="439" r:id="rId47"/>
    <p:sldId id="460" r:id="rId48"/>
    <p:sldId id="440" r:id="rId49"/>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80808"/>
    <a:srgbClr val="000000"/>
    <a:srgbClr val="66CCFF"/>
    <a:srgbClr val="0033CC"/>
    <a:srgbClr val="0066FF"/>
    <a:srgbClr val="FCEAE8"/>
    <a:srgbClr val="000099"/>
    <a:srgbClr val="0000FF"/>
    <a:srgbClr val="EC4E1B"/>
    <a:srgbClr val="F265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autoAdjust="0"/>
    <p:restoredTop sz="92953" autoAdjust="0"/>
  </p:normalViewPr>
  <p:slideViewPr>
    <p:cSldViewPr>
      <p:cViewPr varScale="1">
        <p:scale>
          <a:sx n="190" d="100"/>
          <a:sy n="190" d="100"/>
        </p:scale>
        <p:origin x="162" y="10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91" d="100"/>
          <a:sy n="91" d="100"/>
        </p:scale>
        <p:origin x="313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1638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151C65E-6466-4ADA-8F0A-B78620469644}" type="slidenum">
              <a:rPr lang="en-GB" altLang="en-US"/>
              <a:pPr>
                <a:defRPr/>
              </a:pPr>
              <a:t>‹#›</a:t>
            </a:fld>
            <a:endParaRPr lang="en-GB" altLang="en-US" dirty="0"/>
          </a:p>
        </p:txBody>
      </p:sp>
    </p:spTree>
    <p:extLst>
      <p:ext uri="{BB962C8B-B14F-4D97-AF65-F5344CB8AC3E}">
        <p14:creationId xmlns:p14="http://schemas.microsoft.com/office/powerpoint/2010/main" val="1081237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8438" name="Rectangle 6"/>
          <p:cNvSpPr>
            <a:spLocks noGrp="1" noChangeArrowheads="1"/>
          </p:cNvSpPr>
          <p:nvPr>
            <p:ph type="ftr" sz="quarter" idx="4"/>
          </p:nvPr>
        </p:nvSpPr>
        <p:spPr bwMode="auto">
          <a:xfrm>
            <a:off x="762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9" name="Rectangle 7"/>
          <p:cNvSpPr>
            <a:spLocks noGrp="1" noChangeArrowheads="1"/>
          </p:cNvSpPr>
          <p:nvPr>
            <p:ph type="sldNum" sz="quarter" idx="5"/>
          </p:nvPr>
        </p:nvSpPr>
        <p:spPr bwMode="auto">
          <a:xfrm>
            <a:off x="38100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8C4F4FF-B66A-4756-8BFF-64F7A865A076}" type="slidenum">
              <a:rPr lang="en-GB" altLang="en-US"/>
              <a:pPr>
                <a:defRPr/>
              </a:pPr>
              <a:t>‹#›</a:t>
            </a:fld>
            <a:endParaRPr lang="en-GB" altLang="en-US" dirty="0"/>
          </a:p>
        </p:txBody>
      </p:sp>
    </p:spTree>
    <p:extLst>
      <p:ext uri="{BB962C8B-B14F-4D97-AF65-F5344CB8AC3E}">
        <p14:creationId xmlns:p14="http://schemas.microsoft.com/office/powerpoint/2010/main" val="13942492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070603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965706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043982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1545044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Text Box 12"/>
          <p:cNvSpPr txBox="1">
            <a:spLocks noChangeArrowheads="1"/>
          </p:cNvSpPr>
          <p:nvPr userDrawn="1"/>
        </p:nvSpPr>
        <p:spPr bwMode="auto">
          <a:xfrm>
            <a:off x="8266113" y="6646863"/>
            <a:ext cx="647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lgn="r">
              <a:spcBef>
                <a:spcPct val="50000"/>
              </a:spcBef>
              <a:defRPr/>
            </a:pPr>
            <a:endParaRPr lang="en-US" altLang="en-US" sz="1000" dirty="0" smtClean="0">
              <a:latin typeface="Arial" panose="020B0604020202020204" pitchFamily="34" charset="0"/>
            </a:endParaRP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6040438"/>
            <a:ext cx="914241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i-Res-Logo-Pai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404813"/>
            <a:ext cx="2698750"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250825" y="6330950"/>
            <a:ext cx="3025775" cy="307975"/>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1400" dirty="0" smtClean="0">
                <a:solidFill>
                  <a:schemeClr val="bg1"/>
                </a:solidFill>
                <a:latin typeface="Arial" charset="0"/>
                <a:cs typeface="Arial" charset="0"/>
              </a:rPr>
              <a:t>www.oerc.ox.ac.uk</a:t>
            </a:r>
          </a:p>
        </p:txBody>
      </p:sp>
      <p:sp>
        <p:nvSpPr>
          <p:cNvPr id="10"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11"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8624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661248"/>
            <a:ext cx="5486400" cy="5109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861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6809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2413" y="1412776"/>
            <a:ext cx="2073275" cy="4507012"/>
          </a:xfrm>
        </p:spPr>
        <p:txBody>
          <a:bodyPr vert="eaVert"/>
          <a:lstStyle>
            <a:lvl1pPr>
              <a:defRPr>
                <a:solidFill>
                  <a:srgbClr val="EC4E1B"/>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79413" y="1412776"/>
            <a:ext cx="6070600" cy="4507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568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311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5"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45510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9413" y="1528763"/>
            <a:ext cx="3665537"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7350" y="1528763"/>
            <a:ext cx="3665538"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726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68313" y="304800"/>
            <a:ext cx="8207375" cy="685800"/>
          </a:xfrm>
        </p:spPr>
        <p:txBody>
          <a:bodyPr/>
          <a:lstStyle/>
          <a:p>
            <a:r>
              <a:rPr lang="en-US" smtClean="0"/>
              <a:t>Click to edit Master title style</a:t>
            </a:r>
            <a:endParaRPr lang="en-US"/>
          </a:p>
        </p:txBody>
      </p:sp>
    </p:spTree>
    <p:extLst>
      <p:ext uri="{BB962C8B-B14F-4D97-AF65-F5344CB8AC3E}">
        <p14:creationId xmlns:p14="http://schemas.microsoft.com/office/powerpoint/2010/main" val="3914951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071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682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435100"/>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376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57200" y="1448541"/>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5673065" y="1435099"/>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372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ChangeArrowheads="1"/>
          </p:cNvSpPr>
          <p:nvPr userDrawn="1"/>
        </p:nvSpPr>
        <p:spPr bwMode="ltGray">
          <a:xfrm>
            <a:off x="179388" y="188913"/>
            <a:ext cx="8785225" cy="1079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sp>
        <p:nvSpPr>
          <p:cNvPr id="1027" name="Rectangle 4"/>
          <p:cNvSpPr>
            <a:spLocks noGrp="1" noChangeArrowheads="1"/>
          </p:cNvSpPr>
          <p:nvPr>
            <p:ph type="title"/>
          </p:nvPr>
        </p:nvSpPr>
        <p:spPr bwMode="auto">
          <a:xfrm>
            <a:off x="468313" y="304800"/>
            <a:ext cx="8207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b" anchorCtr="0" compatLnSpc="1">
            <a:prstTxWarp prst="textNoShape">
              <a:avLst/>
            </a:prstTxWarp>
          </a:bodyPr>
          <a:lstStyle/>
          <a:p>
            <a:pPr lvl="0"/>
            <a:r>
              <a:rPr lang="en-US" altLang="en-US" smtClean="0"/>
              <a:t>Click to edit Master title style</a:t>
            </a:r>
            <a:endParaRPr lang="en-GB" altLang="en-US" smtClean="0"/>
          </a:p>
        </p:txBody>
      </p:sp>
      <p:sp>
        <p:nvSpPr>
          <p:cNvPr id="1028" name="Rectangle 5"/>
          <p:cNvSpPr>
            <a:spLocks noGrp="1" noChangeArrowheads="1"/>
          </p:cNvSpPr>
          <p:nvPr>
            <p:ph type="body" idx="1"/>
          </p:nvPr>
        </p:nvSpPr>
        <p:spPr bwMode="auto">
          <a:xfrm>
            <a:off x="379413" y="1528763"/>
            <a:ext cx="7483475"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Level 1</a:t>
            </a:r>
          </a:p>
          <a:p>
            <a:pPr lvl="1"/>
            <a:r>
              <a:rPr lang="en-GB" altLang="en-US" smtClean="0"/>
              <a:t>Level 2</a:t>
            </a:r>
          </a:p>
          <a:p>
            <a:pPr lvl="2"/>
            <a:r>
              <a:rPr lang="en-GB" altLang="en-US" smtClean="0"/>
              <a:t>Level 3</a:t>
            </a:r>
          </a:p>
          <a:p>
            <a:pPr lvl="3"/>
            <a:r>
              <a:rPr lang="en-GB" altLang="en-US" smtClean="0"/>
              <a:t>Level 4</a:t>
            </a:r>
          </a:p>
          <a:p>
            <a:pPr lvl="4"/>
            <a:r>
              <a:rPr lang="en-GB" altLang="en-US" smtClean="0"/>
              <a:t>Level 5</a:t>
            </a:r>
          </a:p>
        </p:txBody>
      </p:sp>
      <p:sp>
        <p:nvSpPr>
          <p:cNvPr id="1029" name="Rectangle 9"/>
          <p:cNvSpPr>
            <a:spLocks noChangeArrowheads="1"/>
          </p:cNvSpPr>
          <p:nvPr userDrawn="1"/>
        </p:nvSpPr>
        <p:spPr bwMode="ltGray">
          <a:xfrm>
            <a:off x="179388" y="6330950"/>
            <a:ext cx="7416800" cy="3095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pic>
        <p:nvPicPr>
          <p:cNvPr id="1030" name="Picture 2" descr="Logo-Pair.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96200" y="6145213"/>
            <a:ext cx="126841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ts val="2000"/>
        </a:lnSpc>
        <a:spcBef>
          <a:spcPts val="400"/>
        </a:spcBef>
        <a:spcAft>
          <a:spcPct val="0"/>
        </a:spcAft>
        <a:defRPr sz="2000" b="1">
          <a:solidFill>
            <a:schemeClr val="tx2"/>
          </a:solidFill>
          <a:latin typeface="+mj-lt"/>
          <a:ea typeface="ＭＳ Ｐゴシック" charset="0"/>
          <a:cs typeface="ＭＳ Ｐゴシック" charset="0"/>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p:titleStyle>
    <p:body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15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3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git-scm.com/book/en/v2" TargetMode="External"/><Relationship Id="rId3" Type="http://schemas.openxmlformats.org/officeDocument/2006/relationships/hyperlink" Target="https://software-carpentry.org/" TargetMode="External"/><Relationship Id="rId7" Type="http://schemas.openxmlformats.org/officeDocument/2006/relationships/hyperlink" Target="https://try.github.io/levels/1/challenges/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betterexplained.com/articles/a-visual-guide-to-version-control/" TargetMode="External"/><Relationship Id="rId5" Type="http://schemas.openxmlformats.org/officeDocument/2006/relationships/hyperlink" Target="https://blog.inf.ed.ac.uk/sapm/2014/02/14/if-you-are-not-using-a-version-control-system-start-doing-it-now/" TargetMode="External"/><Relationship Id="rId4" Type="http://schemas.openxmlformats.org/officeDocument/2006/relationships/hyperlink" Target="https://www.software.ac.uk/software-carpentry" TargetMode="External"/><Relationship Id="rId9" Type="http://schemas.openxmlformats.org/officeDocument/2006/relationships/hyperlink" Target="http://www-cs-students.stanford.edu/~blynn/gitmagic/"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4"/>
          <p:cNvSpPr txBox="1">
            <a:spLocks noChangeArrowheads="1"/>
          </p:cNvSpPr>
          <p:nvPr/>
        </p:nvSpPr>
        <p:spPr bwMode="auto">
          <a:xfrm>
            <a:off x="323528" y="2492896"/>
            <a:ext cx="8496944"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3200" kern="0" dirty="0" smtClean="0">
                <a:solidFill>
                  <a:srgbClr val="000000"/>
                </a:solidFill>
              </a:rPr>
              <a:t>An Introduction to HPC and Scientific Computing</a:t>
            </a:r>
          </a:p>
        </p:txBody>
      </p:sp>
      <p:sp>
        <p:nvSpPr>
          <p:cNvPr id="10" name="TextBox 5"/>
          <p:cNvSpPr txBox="1">
            <a:spLocks noChangeArrowheads="1"/>
          </p:cNvSpPr>
          <p:nvPr/>
        </p:nvSpPr>
        <p:spPr bwMode="auto">
          <a:xfrm>
            <a:off x="7370763" y="728663"/>
            <a:ext cx="185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endParaRPr lang="en-US" dirty="0"/>
          </a:p>
        </p:txBody>
      </p:sp>
      <p:sp>
        <p:nvSpPr>
          <p:cNvPr id="12" name="TextBox 11"/>
          <p:cNvSpPr txBox="1"/>
          <p:nvPr/>
        </p:nvSpPr>
        <p:spPr>
          <a:xfrm>
            <a:off x="3269400" y="4851157"/>
            <a:ext cx="2605200" cy="954107"/>
          </a:xfrm>
          <a:prstGeom prst="rect">
            <a:avLst/>
          </a:prstGeom>
          <a:noFill/>
        </p:spPr>
        <p:txBody>
          <a:bodyPr wrap="none" rtlCol="0">
            <a:spAutoFit/>
          </a:bodyPr>
          <a:lstStyle/>
          <a:p>
            <a:pPr algn="ctr"/>
            <a:r>
              <a:rPr lang="en-GB" sz="1600" dirty="0" smtClean="0">
                <a:solidFill>
                  <a:srgbClr val="000000"/>
                </a:solidFill>
                <a:latin typeface="+mn-lt"/>
              </a:rPr>
              <a:t>Ian Bush</a:t>
            </a:r>
            <a:endParaRPr lang="en-GB" sz="1600" dirty="0" smtClean="0">
              <a:solidFill>
                <a:srgbClr val="000000"/>
              </a:solidFill>
              <a:latin typeface="+mn-lt"/>
            </a:endParaRPr>
          </a:p>
          <a:p>
            <a:pPr algn="ctr"/>
            <a:endParaRPr lang="en-GB" sz="1600" dirty="0" smtClean="0">
              <a:solidFill>
                <a:srgbClr val="000000"/>
              </a:solidFill>
              <a:latin typeface="+mn-lt"/>
            </a:endParaRPr>
          </a:p>
          <a:p>
            <a:pPr algn="ctr"/>
            <a:r>
              <a:rPr lang="en-GB" sz="1200" dirty="0" smtClean="0">
                <a:solidFill>
                  <a:srgbClr val="000000"/>
                </a:solidFill>
                <a:latin typeface="+mn-lt"/>
              </a:rPr>
              <a:t>Oxford e-Research Centre, </a:t>
            </a:r>
          </a:p>
          <a:p>
            <a:pPr algn="ctr"/>
            <a:r>
              <a:rPr lang="en-GB" sz="1200" dirty="0" smtClean="0">
                <a:solidFill>
                  <a:srgbClr val="000000"/>
                </a:solidFill>
                <a:latin typeface="+mn-lt"/>
              </a:rPr>
              <a:t>Department of Engineering Science</a:t>
            </a:r>
          </a:p>
        </p:txBody>
      </p:sp>
      <p:pic>
        <p:nvPicPr>
          <p:cNvPr id="1028" name="Picture 4" descr="Standard Departmen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2436291" cy="110137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4"/>
          <p:cNvSpPr txBox="1">
            <a:spLocks noChangeArrowheads="1"/>
          </p:cNvSpPr>
          <p:nvPr/>
        </p:nvSpPr>
        <p:spPr bwMode="auto">
          <a:xfrm>
            <a:off x="323528" y="3861048"/>
            <a:ext cx="849694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2400" kern="0" dirty="0" smtClean="0">
                <a:solidFill>
                  <a:srgbClr val="000000"/>
                </a:solidFill>
              </a:rPr>
              <a:t>Lecture 4: </a:t>
            </a:r>
            <a:r>
              <a:rPr lang="en-GB" sz="2400" kern="0" dirty="0">
                <a:solidFill>
                  <a:srgbClr val="000000"/>
                </a:solidFill>
              </a:rPr>
              <a:t>Using repositories and good coding practices.</a:t>
            </a:r>
          </a:p>
          <a:p>
            <a:pPr algn="ctr">
              <a:lnSpc>
                <a:spcPct val="100000"/>
              </a:lnSpc>
            </a:pPr>
            <a:r>
              <a:rPr lang="en-US" sz="2400" kern="0" dirty="0" smtClean="0">
                <a:solidFill>
                  <a:srgbClr val="000000"/>
                </a:solidFill>
              </a:rPr>
              <a:t> </a:t>
            </a:r>
            <a:endParaRPr lang="en-US" sz="2400" kern="0" dirty="0" smtClean="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Have A (Basic) Naming Convention</a:t>
            </a:r>
            <a:endParaRPr lang="en-GB" dirty="0"/>
          </a:p>
        </p:txBody>
      </p:sp>
      <p:sp>
        <p:nvSpPr>
          <p:cNvPr id="3" name="Content Placeholder 2"/>
          <p:cNvSpPr>
            <a:spLocks noGrp="1"/>
          </p:cNvSpPr>
          <p:nvPr>
            <p:ph sz="half" idx="1"/>
          </p:nvPr>
        </p:nvSpPr>
        <p:spPr/>
        <p:txBody>
          <a:bodyPr/>
          <a:lstStyle/>
          <a:p>
            <a:r>
              <a:rPr lang="en-GB" dirty="0" smtClean="0"/>
              <a:t>Use similar names throughout for your code for variables and functions that do similar things</a:t>
            </a:r>
          </a:p>
          <a:p>
            <a:pPr lvl="1"/>
            <a:r>
              <a:rPr lang="en-GB" dirty="0" smtClean="0"/>
              <a:t>You probably don’t realise it, but you already will have assumed that </a:t>
            </a:r>
            <a:r>
              <a:rPr lang="en-GB" dirty="0" err="1" smtClean="0"/>
              <a:t>i</a:t>
            </a:r>
            <a:r>
              <a:rPr lang="en-GB" dirty="0" smtClean="0"/>
              <a:t> and j are </a:t>
            </a:r>
            <a:r>
              <a:rPr lang="en-GB" dirty="0" err="1" smtClean="0"/>
              <a:t>int’s</a:t>
            </a:r>
            <a:r>
              <a:rPr lang="en-GB" dirty="0" smtClean="0"/>
              <a:t>, and are going to be variables to loop over arrays</a:t>
            </a:r>
          </a:p>
          <a:p>
            <a:pPr lvl="1"/>
            <a:r>
              <a:rPr lang="en-GB" dirty="0" smtClean="0"/>
              <a:t>Another one is that variables starting with an n refer to the number of something</a:t>
            </a:r>
          </a:p>
          <a:p>
            <a:pPr lvl="1"/>
            <a:r>
              <a:rPr lang="en-GB" dirty="0" smtClean="0"/>
              <a:t>Also commonly used is variables with </a:t>
            </a:r>
            <a:r>
              <a:rPr lang="en-GB" i="1" dirty="0" smtClean="0"/>
              <a:t>is</a:t>
            </a:r>
            <a:r>
              <a:rPr lang="en-GB" dirty="0" smtClean="0"/>
              <a:t> in the name refer to binary decisions </a:t>
            </a:r>
          </a:p>
        </p:txBody>
      </p:sp>
      <p:sp>
        <p:nvSpPr>
          <p:cNvPr id="5" name="Content Placeholder 3"/>
          <p:cNvSpPr>
            <a:spLocks noGrp="1"/>
          </p:cNvSpPr>
          <p:nvPr>
            <p:ph sz="half" idx="2"/>
          </p:nvPr>
        </p:nvSpPr>
        <p:spPr>
          <a:xfrm>
            <a:off x="4197350" y="1528763"/>
            <a:ext cx="4911154" cy="4391025"/>
          </a:xfrm>
        </p:spPr>
        <p:txBody>
          <a:bodyPr/>
          <a:lstStyle/>
          <a:p>
            <a:pPr marL="0" indent="0">
              <a:buNone/>
            </a:pPr>
            <a:r>
              <a:rPr lang="en-GB" dirty="0">
                <a:latin typeface="Courier New" panose="02070309020205020404" pitchFamily="49" charset="0"/>
                <a:cs typeface="Courier New" panose="02070309020205020404" pitchFamily="49" charset="0"/>
              </a:rPr>
              <a:t>f</a:t>
            </a:r>
            <a:r>
              <a:rPr lang="en-GB" dirty="0" smtClean="0">
                <a:latin typeface="Courier New" panose="02070309020205020404" pitchFamily="49" charset="0"/>
                <a:cs typeface="Courier New" panose="02070309020205020404" pitchFamily="49" charset="0"/>
              </a:rPr>
              <a:t>or(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=0;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&lt;10;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for( j=0; j&lt;10; </a:t>
            </a:r>
            <a:r>
              <a:rPr lang="en-GB" dirty="0" err="1" smtClean="0">
                <a:latin typeface="Courier New" panose="02070309020205020404" pitchFamily="49" charset="0"/>
                <a:cs typeface="Courier New" panose="02070309020205020404" pitchFamily="49" charset="0"/>
              </a:rPr>
              <a:t>j++</a:t>
            </a:r>
            <a:r>
              <a:rPr lang="en-GB" dirty="0" smtClean="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 ][ j ] =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 + j;</a:t>
            </a:r>
          </a:p>
          <a:p>
            <a:pPr marL="0"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b[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 ] = a[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 ][ 0 ]</a:t>
            </a:r>
          </a:p>
          <a:p>
            <a:pPr marL="0" indent="0">
              <a:buNone/>
            </a:pPr>
            <a:r>
              <a:rPr lang="en-GB" dirty="0" smtClean="0">
                <a:latin typeface="Courier New" panose="02070309020205020404" pitchFamily="49" charset="0"/>
                <a:cs typeface="Courier New" panose="02070309020205020404" pitchFamily="49" charset="0"/>
              </a:rPr>
              <a:t>}</a:t>
            </a:r>
          </a:p>
          <a:p>
            <a:pPr marL="0" indent="0">
              <a:buNone/>
            </a:pPr>
            <a:endParaRPr lang="en-GB" dirty="0">
              <a:latin typeface="Courier New" panose="02070309020205020404" pitchFamily="49" charset="0"/>
              <a:cs typeface="Courier New" panose="02070309020205020404" pitchFamily="49" charset="0"/>
            </a:endParaRPr>
          </a:p>
          <a:p>
            <a:pPr marL="0" indent="0">
              <a:buNone/>
            </a:pPr>
            <a:endParaRPr lang="en-GB" dirty="0" smtClean="0">
              <a:latin typeface="Courier New" panose="02070309020205020404" pitchFamily="49" charset="0"/>
              <a:cs typeface="Courier New" panose="02070309020205020404" pitchFamily="49" charset="0"/>
            </a:endParaRPr>
          </a:p>
          <a:p>
            <a:pPr marL="0" indent="0">
              <a:buNone/>
            </a:pPr>
            <a:r>
              <a:rPr lang="en-GB" dirty="0" err="1">
                <a:latin typeface="Courier New" panose="02070309020205020404" pitchFamily="49" charset="0"/>
                <a:cs typeface="Courier New" panose="02070309020205020404" pitchFamily="49" charset="0"/>
              </a:rPr>
              <a:t>i</a:t>
            </a:r>
            <a:r>
              <a:rPr lang="en-GB" dirty="0" err="1" smtClean="0">
                <a:latin typeface="Courier New" panose="02070309020205020404" pitchFamily="49" charset="0"/>
                <a:cs typeface="Courier New" panose="02070309020205020404" pitchFamily="49" charset="0"/>
              </a:rPr>
              <a:t>s_zero</a:t>
            </a:r>
            <a:r>
              <a:rPr lang="en-GB" dirty="0" smtClean="0">
                <a:latin typeface="Courier New" panose="02070309020205020404" pitchFamily="49" charset="0"/>
                <a:cs typeface="Courier New" panose="02070309020205020404" pitchFamily="49" charset="0"/>
              </a:rPr>
              <a:t> = c == 0; </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72547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Be Consistent in your Code</a:t>
            </a:r>
            <a:endParaRPr lang="en-GB" dirty="0"/>
          </a:p>
        </p:txBody>
      </p:sp>
      <p:sp>
        <p:nvSpPr>
          <p:cNvPr id="6" name="Content Placeholder 5"/>
          <p:cNvSpPr>
            <a:spLocks noGrp="1"/>
          </p:cNvSpPr>
          <p:nvPr>
            <p:ph idx="1"/>
          </p:nvPr>
        </p:nvSpPr>
        <p:spPr/>
        <p:txBody>
          <a:bodyPr/>
          <a:lstStyle/>
          <a:p>
            <a:r>
              <a:rPr lang="en-GB" dirty="0" smtClean="0"/>
              <a:t>There is no one true way to ident code</a:t>
            </a:r>
          </a:p>
          <a:p>
            <a:r>
              <a:rPr lang="en-GB" dirty="0" smtClean="0"/>
              <a:t>There is no one true variable naming convention</a:t>
            </a:r>
          </a:p>
          <a:p>
            <a:r>
              <a:rPr lang="en-GB" dirty="0" smtClean="0"/>
              <a:t>It is much more important for a given project to pick a reasonable one and then BE CONSISTENT</a:t>
            </a:r>
          </a:p>
          <a:p>
            <a:pPr lvl="1"/>
            <a:r>
              <a:rPr lang="en-GB" dirty="0" smtClean="0"/>
              <a:t>One code I work with calls all temporary variables after characters from Lord of the Rings</a:t>
            </a:r>
          </a:p>
          <a:p>
            <a:pPr lvl="1"/>
            <a:r>
              <a:rPr lang="en-GB" dirty="0" smtClean="0"/>
              <a:t>I’m not saying it’s best practice to call all your variables </a:t>
            </a:r>
            <a:r>
              <a:rPr lang="en-GB" dirty="0" err="1" smtClean="0"/>
              <a:t>bilbo</a:t>
            </a:r>
            <a:r>
              <a:rPr lang="en-GB" dirty="0" smtClean="0"/>
              <a:t> and </a:t>
            </a:r>
            <a:r>
              <a:rPr lang="en-GB" dirty="0" err="1" smtClean="0"/>
              <a:t>frodo</a:t>
            </a:r>
            <a:endParaRPr lang="en-GB" dirty="0" smtClean="0"/>
          </a:p>
          <a:p>
            <a:pPr lvl="1"/>
            <a:r>
              <a:rPr lang="en-GB" dirty="0" smtClean="0"/>
              <a:t>All I am saying is it is fine as long as you are consistent in doing this!</a:t>
            </a:r>
            <a:endParaRPr lang="en-GB" dirty="0"/>
          </a:p>
        </p:txBody>
      </p:sp>
    </p:spTree>
    <p:extLst>
      <p:ext uri="{BB962C8B-B14F-4D97-AF65-F5344CB8AC3E}">
        <p14:creationId xmlns:p14="http://schemas.microsoft.com/office/powerpoint/2010/main" val="16340732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KISS - Keep it Simple, Stupid</a:t>
            </a:r>
            <a:endParaRPr lang="en-GB" dirty="0"/>
          </a:p>
        </p:txBody>
      </p:sp>
      <p:sp>
        <p:nvSpPr>
          <p:cNvPr id="6" name="Content Placeholder 5"/>
          <p:cNvSpPr>
            <a:spLocks noGrp="1"/>
          </p:cNvSpPr>
          <p:nvPr>
            <p:ph idx="1"/>
          </p:nvPr>
        </p:nvSpPr>
        <p:spPr>
          <a:xfrm>
            <a:off x="379413" y="1528763"/>
            <a:ext cx="8296275" cy="1612205"/>
          </a:xfrm>
        </p:spPr>
        <p:txBody>
          <a:bodyPr/>
          <a:lstStyle/>
          <a:p>
            <a:pPr marL="0" indent="0">
              <a:buNone/>
            </a:pPr>
            <a:endParaRPr lang="en-GB" dirty="0" smtClean="0"/>
          </a:p>
          <a:p>
            <a:r>
              <a:rPr lang="en-GB" dirty="0" smtClean="0"/>
              <a:t>A real line submitted to </a:t>
            </a:r>
            <a:r>
              <a:rPr lang="en-GB" dirty="0" err="1" smtClean="0"/>
              <a:t>Stackoverflow</a:t>
            </a:r>
            <a:endParaRPr lang="en-GB" dirty="0" smtClean="0"/>
          </a:p>
          <a:p>
            <a:pPr marL="0" indent="0">
              <a:buNone/>
            </a:pPr>
            <a:r>
              <a:rPr lang="en-GB" sz="1200" dirty="0" err="1"/>
              <a:t>sfs</a:t>
            </a:r>
            <a:r>
              <a:rPr lang="en-GB" sz="1200" dirty="0"/>
              <a:t>=(n*vs)**2/1.49**2*((20+2*</a:t>
            </a:r>
            <a:r>
              <a:rPr lang="en-GB" sz="1200" dirty="0" err="1"/>
              <a:t>ys</a:t>
            </a:r>
            <a:r>
              <a:rPr lang="en-GB" sz="1200" dirty="0"/>
              <a:t>)/20/</a:t>
            </a:r>
            <a:r>
              <a:rPr lang="en-GB" sz="1200" dirty="0" err="1"/>
              <a:t>ys</a:t>
            </a:r>
            <a:r>
              <a:rPr lang="en-GB" sz="1200" dirty="0"/>
              <a:t>)**(4/3)</a:t>
            </a:r>
          </a:p>
          <a:p>
            <a:pPr marL="0" indent="0">
              <a:buNone/>
            </a:pPr>
            <a:r>
              <a:rPr lang="en-GB" sz="1200" dirty="0"/>
              <a:t>            v(j,i+1)=4.905*(</a:t>
            </a:r>
            <a:r>
              <a:rPr lang="en-GB" sz="1200" dirty="0" err="1"/>
              <a:t>sqrt</a:t>
            </a:r>
            <a:r>
              <a:rPr lang="en-GB" sz="1200" dirty="0"/>
              <a:t>(</a:t>
            </a:r>
            <a:r>
              <a:rPr lang="en-GB" sz="1200" dirty="0" err="1"/>
              <a:t>sqrt</a:t>
            </a:r>
            <a:r>
              <a:rPr lang="en-GB" sz="1200" dirty="0"/>
              <a:t>(</a:t>
            </a:r>
            <a:r>
              <a:rPr lang="en-GB" sz="1200" dirty="0" err="1"/>
              <a:t>ys</a:t>
            </a:r>
            <a:r>
              <a:rPr lang="en-GB" sz="1200" dirty="0"/>
              <a:t>)*s0**2*</a:t>
            </a:r>
            <a:r>
              <a:rPr lang="en-GB" sz="1200" dirty="0" err="1"/>
              <a:t>dt</a:t>
            </a:r>
            <a:r>
              <a:rPr lang="en-GB" sz="1200" dirty="0"/>
              <a:t>**2-2*</a:t>
            </a:r>
            <a:r>
              <a:rPr lang="en-GB" sz="1200" dirty="0" err="1"/>
              <a:t>sqrt</a:t>
            </a:r>
            <a:r>
              <a:rPr lang="en-GB" sz="1200" dirty="0"/>
              <a:t>(</a:t>
            </a:r>
            <a:r>
              <a:rPr lang="en-GB" sz="1200" dirty="0" err="1"/>
              <a:t>ys</a:t>
            </a:r>
            <a:r>
              <a:rPr lang="en-GB" sz="1200" dirty="0"/>
              <a:t>)*s0*</a:t>
            </a:r>
            <a:r>
              <a:rPr lang="en-GB" sz="1200" dirty="0" err="1"/>
              <a:t>dt</a:t>
            </a:r>
            <a:r>
              <a:rPr lang="en-GB" sz="1200" dirty="0"/>
              <a:t>*(</a:t>
            </a:r>
            <a:r>
              <a:rPr lang="en-GB" sz="1200" dirty="0" err="1"/>
              <a:t>sfs</a:t>
            </a:r>
            <a:r>
              <a:rPr lang="en-GB" sz="1200" dirty="0"/>
              <a:t>*dt-0.1019368*(vs-3.13209195*</a:t>
            </a:r>
            <a:r>
              <a:rPr lang="en-GB" sz="1200" dirty="0" err="1"/>
              <a:t>sqrt</a:t>
            </a:r>
            <a:r>
              <a:rPr lang="en-GB" sz="1200" dirty="0"/>
              <a:t>(</a:t>
            </a:r>
            <a:r>
              <a:rPr lang="en-GB" sz="1200" dirty="0" err="1"/>
              <a:t>ys</a:t>
            </a:r>
            <a:r>
              <a:rPr lang="en-GB" sz="1200" dirty="0" smtClean="0"/>
              <a:t>)))</a:t>
            </a:r>
            <a:endParaRPr lang="en-GB" sz="1200" dirty="0"/>
          </a:p>
          <a:p>
            <a:pPr marL="0" indent="0">
              <a:buNone/>
            </a:pPr>
            <a:r>
              <a:rPr lang="en-GB" sz="1200" dirty="0"/>
              <a:t>            +</a:t>
            </a:r>
            <a:r>
              <a:rPr lang="en-GB" sz="1200" dirty="0" err="1"/>
              <a:t>sfs</a:t>
            </a:r>
            <a:r>
              <a:rPr lang="en-GB" sz="1200" dirty="0"/>
              <a:t>**2*</a:t>
            </a:r>
            <a:r>
              <a:rPr lang="en-GB" sz="1200" dirty="0" err="1"/>
              <a:t>sqrt</a:t>
            </a:r>
            <a:r>
              <a:rPr lang="en-GB" sz="1200" dirty="0"/>
              <a:t>(</a:t>
            </a:r>
            <a:r>
              <a:rPr lang="en-GB" sz="1200" dirty="0" err="1"/>
              <a:t>ys</a:t>
            </a:r>
            <a:r>
              <a:rPr lang="en-GB" sz="1200" dirty="0"/>
              <a:t>)*</a:t>
            </a:r>
            <a:r>
              <a:rPr lang="en-GB" sz="1200" dirty="0" err="1"/>
              <a:t>dt</a:t>
            </a:r>
            <a:r>
              <a:rPr lang="en-GB" sz="1200" dirty="0"/>
              <a:t>**2-0.2038736*</a:t>
            </a:r>
            <a:r>
              <a:rPr lang="en-GB" sz="1200" dirty="0" err="1"/>
              <a:t>sfs</a:t>
            </a:r>
            <a:r>
              <a:rPr lang="en-GB" sz="1200" dirty="0"/>
              <a:t>*(vs-3.132092*</a:t>
            </a:r>
            <a:r>
              <a:rPr lang="en-GB" sz="1200" dirty="0" err="1"/>
              <a:t>sqrt</a:t>
            </a:r>
            <a:r>
              <a:rPr lang="en-GB" sz="1200" dirty="0"/>
              <a:t>(</a:t>
            </a:r>
            <a:r>
              <a:rPr lang="en-GB" sz="1200" dirty="0" err="1"/>
              <a:t>ys</a:t>
            </a:r>
            <a:r>
              <a:rPr lang="en-GB" sz="1200" dirty="0"/>
              <a:t>))*</a:t>
            </a:r>
            <a:r>
              <a:rPr lang="en-GB" sz="1200" dirty="0" err="1"/>
              <a:t>sqrt</a:t>
            </a:r>
            <a:r>
              <a:rPr lang="en-GB" sz="1200" dirty="0"/>
              <a:t>(</a:t>
            </a:r>
            <a:r>
              <a:rPr lang="en-GB" sz="1200" dirty="0" err="1"/>
              <a:t>ys</a:t>
            </a:r>
            <a:r>
              <a:rPr lang="en-GB" sz="1200" dirty="0"/>
              <a:t>)*dt+0.0065092*(q((i+1)*</a:t>
            </a:r>
            <a:r>
              <a:rPr lang="en-GB" sz="1200" dirty="0" err="1"/>
              <a:t>dt</a:t>
            </a:r>
            <a:r>
              <a:rPr lang="en-GB" sz="1200" dirty="0"/>
              <a:t>)+1.596377</a:t>
            </a:r>
            <a:r>
              <a:rPr lang="en-GB" sz="1200" dirty="0" smtClean="0"/>
              <a:t>*</a:t>
            </a:r>
            <a:endParaRPr lang="en-GB" sz="1200" dirty="0"/>
          </a:p>
          <a:p>
            <a:pPr marL="0" indent="0">
              <a:buNone/>
            </a:pPr>
            <a:r>
              <a:rPr lang="en-GB" sz="1200" dirty="0"/>
              <a:t>            (vs**2-6.2641839*vs*</a:t>
            </a:r>
            <a:r>
              <a:rPr lang="en-GB" sz="1200" dirty="0" err="1"/>
              <a:t>sqrt</a:t>
            </a:r>
            <a:r>
              <a:rPr lang="en-GB" sz="1200" dirty="0"/>
              <a:t>(</a:t>
            </a:r>
            <a:r>
              <a:rPr lang="en-GB" sz="1200" dirty="0" err="1"/>
              <a:t>ys</a:t>
            </a:r>
            <a:r>
              <a:rPr lang="en-GB" sz="1200" dirty="0"/>
              <a:t>)+9.81*</a:t>
            </a:r>
            <a:r>
              <a:rPr lang="en-GB" sz="1200" dirty="0" err="1"/>
              <a:t>ys</a:t>
            </a:r>
            <a:r>
              <a:rPr lang="en-GB" sz="1200" dirty="0"/>
              <a:t>)*</a:t>
            </a:r>
            <a:r>
              <a:rPr lang="en-GB" sz="1200" dirty="0" err="1"/>
              <a:t>sqrt</a:t>
            </a:r>
            <a:r>
              <a:rPr lang="en-GB" sz="1200" dirty="0"/>
              <a:t>(</a:t>
            </a:r>
            <a:r>
              <a:rPr lang="en-GB" sz="1200" dirty="0" err="1"/>
              <a:t>ys</a:t>
            </a:r>
            <a:r>
              <a:rPr lang="en-GB" sz="1200" dirty="0"/>
              <a:t>)))+</a:t>
            </a:r>
            <a:r>
              <a:rPr lang="en-GB" sz="1200" dirty="0" err="1"/>
              <a:t>ys</a:t>
            </a:r>
            <a:r>
              <a:rPr lang="en-GB" sz="1200" dirty="0"/>
              <a:t>^(1/4)*(s0*</a:t>
            </a:r>
            <a:r>
              <a:rPr lang="en-GB" sz="1200" dirty="0" err="1"/>
              <a:t>dt-sfs</a:t>
            </a:r>
            <a:r>
              <a:rPr lang="en-GB" sz="1200" dirty="0"/>
              <a:t>*dt+0.101937*(vs-3.132092*</a:t>
            </a:r>
            <a:r>
              <a:rPr lang="en-GB" sz="1200" dirty="0" err="1"/>
              <a:t>sqrt</a:t>
            </a:r>
            <a:r>
              <a:rPr lang="en-GB" sz="1200" dirty="0"/>
              <a:t>(</a:t>
            </a:r>
            <a:r>
              <a:rPr lang="en-GB" sz="1200" dirty="0" err="1"/>
              <a:t>ys</a:t>
            </a:r>
            <a:r>
              <a:rPr lang="en-GB" sz="1200" dirty="0" smtClean="0"/>
              <a:t>))))</a:t>
            </a:r>
            <a:endParaRPr lang="en-GB" sz="1200" dirty="0"/>
          </a:p>
          <a:p>
            <a:pPr marL="0" indent="0">
              <a:buNone/>
            </a:pPr>
            <a:r>
              <a:rPr lang="en-GB" sz="1200" dirty="0"/>
              <a:t>            /</a:t>
            </a:r>
            <a:r>
              <a:rPr lang="en-GB" sz="1200" dirty="0" err="1"/>
              <a:t>ys</a:t>
            </a:r>
            <a:r>
              <a:rPr lang="en-GB" sz="1200" dirty="0"/>
              <a:t>**(1/4)</a:t>
            </a:r>
          </a:p>
        </p:txBody>
      </p:sp>
    </p:spTree>
    <p:extLst>
      <p:ext uri="{BB962C8B-B14F-4D97-AF65-F5344CB8AC3E}">
        <p14:creationId xmlns:p14="http://schemas.microsoft.com/office/powerpoint/2010/main" val="3482987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KISS and Functions</a:t>
            </a:r>
            <a:endParaRPr lang="en-GB" dirty="0"/>
          </a:p>
        </p:txBody>
      </p:sp>
      <p:sp>
        <p:nvSpPr>
          <p:cNvPr id="3" name="Content Placeholder 2"/>
          <p:cNvSpPr>
            <a:spLocks noGrp="1"/>
          </p:cNvSpPr>
          <p:nvPr>
            <p:ph idx="1"/>
          </p:nvPr>
        </p:nvSpPr>
        <p:spPr>
          <a:xfrm>
            <a:off x="379413" y="1528763"/>
            <a:ext cx="3688531" cy="4391025"/>
          </a:xfrm>
        </p:spPr>
        <p:txBody>
          <a:bodyPr/>
          <a:lstStyle/>
          <a:p>
            <a:r>
              <a:rPr lang="en-GB" dirty="0" smtClean="0"/>
              <a:t>Break large blocks of code into multiple functions</a:t>
            </a:r>
          </a:p>
          <a:p>
            <a:r>
              <a:rPr lang="en-GB" dirty="0" smtClean="0"/>
              <a:t>Ideally each function should be no more than “1 page long”</a:t>
            </a:r>
          </a:p>
          <a:p>
            <a:pPr lvl="1"/>
            <a:r>
              <a:rPr lang="en-GB" dirty="0" smtClean="0"/>
              <a:t>As you can see it all in one go</a:t>
            </a:r>
          </a:p>
          <a:p>
            <a:r>
              <a:rPr lang="en-GB" dirty="0" smtClean="0"/>
              <a:t>Use a consistent naming convention for functions</a:t>
            </a:r>
          </a:p>
          <a:p>
            <a:pPr lvl="1"/>
            <a:r>
              <a:rPr lang="en-GB" dirty="0" smtClean="0"/>
              <a:t>A common one is “verb-noun”</a:t>
            </a:r>
          </a:p>
          <a:p>
            <a:pPr lvl="1"/>
            <a:r>
              <a:rPr lang="en-GB" dirty="0" smtClean="0"/>
              <a:t>E.g. </a:t>
            </a:r>
            <a:r>
              <a:rPr lang="en-GB" dirty="0" err="1" smtClean="0">
                <a:latin typeface="Courier New" panose="02070309020205020404" pitchFamily="49" charset="0"/>
                <a:cs typeface="Courier New" panose="02070309020205020404" pitchFamily="49" charset="0"/>
              </a:rPr>
              <a:t>Calculate_Potential_Energy</a:t>
            </a:r>
            <a:endParaRPr lang="en-GB" dirty="0">
              <a:latin typeface="Courier New" panose="02070309020205020404" pitchFamily="49" charset="0"/>
              <a:cs typeface="Courier New" panose="02070309020205020404" pitchFamily="49" charset="0"/>
            </a:endParaRPr>
          </a:p>
        </p:txBody>
      </p:sp>
      <p:sp>
        <p:nvSpPr>
          <p:cNvPr id="4" name="Content Placeholder 3"/>
          <p:cNvSpPr txBox="1">
            <a:spLocks/>
          </p:cNvSpPr>
          <p:nvPr/>
        </p:nvSpPr>
        <p:spPr>
          <a:xfrm>
            <a:off x="4044950" y="1528762"/>
            <a:ext cx="5099050" cy="4132485"/>
          </a:xfrm>
          <a:prstGeom prst="rect">
            <a:avLst/>
          </a:prstGeom>
        </p:spPr>
        <p:txBody>
          <a:bodyPr>
            <a:normAutofit fontScale="85000" lnSpcReduction="20000"/>
          </a:bodyPr>
          <a:lst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15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3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9pPr>
          </a:lstStyle>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float </a:t>
            </a:r>
            <a:r>
              <a:rPr lang="en-GB" sz="1800" kern="0" dirty="0" err="1" smtClean="0">
                <a:latin typeface="Courier New" panose="02070309020205020404" pitchFamily="49" charset="0"/>
                <a:cs typeface="Courier New" panose="02070309020205020404" pitchFamily="49" charset="0"/>
              </a:rPr>
              <a:t>calc_circle_area</a:t>
            </a:r>
            <a:r>
              <a:rPr lang="en-GB" sz="1800" kern="0" dirty="0" smtClean="0">
                <a:latin typeface="Courier New" panose="02070309020205020404" pitchFamily="49" charset="0"/>
                <a:cs typeface="Courier New" panose="02070309020205020404" pitchFamily="49" charset="0"/>
              </a:rPr>
              <a:t>( </a:t>
            </a:r>
            <a:r>
              <a:rPr lang="en-GB" sz="1800" kern="0" dirty="0" err="1" smtClean="0">
                <a:latin typeface="Courier New" panose="02070309020205020404" pitchFamily="49" charset="0"/>
                <a:cs typeface="Courier New" panose="02070309020205020404" pitchFamily="49" charset="0"/>
              </a:rPr>
              <a:t>const</a:t>
            </a:r>
            <a:r>
              <a:rPr lang="en-GB" sz="1800" kern="0" dirty="0" smtClean="0">
                <a:latin typeface="Courier New" panose="02070309020205020404" pitchFamily="49" charset="0"/>
                <a:cs typeface="Courier New" panose="02070309020205020404" pitchFamily="49" charset="0"/>
              </a:rPr>
              <a:t> float r ){</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 This function calculates</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the area of a circle of radius r */</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float area;</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t>
            </a:r>
            <a:r>
              <a:rPr lang="en-GB" sz="1800" kern="0" dirty="0" err="1" smtClean="0">
                <a:latin typeface="Courier New" panose="02070309020205020404" pitchFamily="49" charset="0"/>
                <a:cs typeface="Courier New" panose="02070309020205020404" pitchFamily="49" charset="0"/>
              </a:rPr>
              <a:t>const</a:t>
            </a:r>
            <a:r>
              <a:rPr lang="en-GB" sz="1800" kern="0" dirty="0" smtClean="0">
                <a:latin typeface="Courier New" panose="02070309020205020404" pitchFamily="49" charset="0"/>
                <a:cs typeface="Courier New" panose="02070309020205020404" pitchFamily="49" charset="0"/>
              </a:rPr>
              <a:t> float pi = 3.1415927;</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area = pi * r * r;</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return area;</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a:t>
            </a:r>
          </a:p>
          <a:p>
            <a:pPr marL="0" indent="0">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t>
            </a:r>
            <a:endParaRPr lang="en-GB" sz="18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98988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Wherever Possible Keep Functions Pure</a:t>
            </a:r>
            <a:endParaRPr lang="en-GB" dirty="0"/>
          </a:p>
        </p:txBody>
      </p:sp>
      <p:sp>
        <p:nvSpPr>
          <p:cNvPr id="3" name="Content Placeholder 2"/>
          <p:cNvSpPr>
            <a:spLocks noGrp="1"/>
          </p:cNvSpPr>
          <p:nvPr>
            <p:ph idx="1"/>
          </p:nvPr>
        </p:nvSpPr>
        <p:spPr>
          <a:xfrm>
            <a:off x="379413" y="1528763"/>
            <a:ext cx="2824435" cy="4391025"/>
          </a:xfrm>
        </p:spPr>
        <p:txBody>
          <a:bodyPr/>
          <a:lstStyle/>
          <a:p>
            <a:r>
              <a:rPr lang="en-GB" dirty="0" smtClean="0"/>
              <a:t>A Pure function is one whose result depends purely on the values of the parameters supplied to it</a:t>
            </a:r>
            <a:endParaRPr lang="en-GB" dirty="0"/>
          </a:p>
        </p:txBody>
      </p:sp>
      <p:sp>
        <p:nvSpPr>
          <p:cNvPr id="4" name="Content Placeholder 3"/>
          <p:cNvSpPr txBox="1">
            <a:spLocks/>
          </p:cNvSpPr>
          <p:nvPr/>
        </p:nvSpPr>
        <p:spPr>
          <a:xfrm>
            <a:off x="4044950" y="1528762"/>
            <a:ext cx="5099050" cy="4132485"/>
          </a:xfrm>
          <a:prstGeom prst="rect">
            <a:avLst/>
          </a:prstGeom>
        </p:spPr>
        <p:txBody>
          <a:bodyPr>
            <a:normAutofit fontScale="85000" lnSpcReduction="20000"/>
          </a:bodyPr>
          <a:lst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15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3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9pPr>
          </a:lstStyle>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float </a:t>
            </a:r>
            <a:r>
              <a:rPr lang="en-GB" sz="1800" kern="0" dirty="0" err="1" smtClean="0">
                <a:latin typeface="Courier New" panose="02070309020205020404" pitchFamily="49" charset="0"/>
                <a:cs typeface="Courier New" panose="02070309020205020404" pitchFamily="49" charset="0"/>
              </a:rPr>
              <a:t>calc_circle_area</a:t>
            </a:r>
            <a:r>
              <a:rPr lang="en-GB" sz="1800" kern="0" dirty="0" smtClean="0">
                <a:latin typeface="Courier New" panose="02070309020205020404" pitchFamily="49" charset="0"/>
                <a:cs typeface="Courier New" panose="02070309020205020404" pitchFamily="49" charset="0"/>
              </a:rPr>
              <a:t>( </a:t>
            </a:r>
            <a:r>
              <a:rPr lang="en-GB" sz="1800" kern="0" dirty="0" err="1" smtClean="0">
                <a:latin typeface="Courier New" panose="02070309020205020404" pitchFamily="49" charset="0"/>
                <a:cs typeface="Courier New" panose="02070309020205020404" pitchFamily="49" charset="0"/>
              </a:rPr>
              <a:t>const</a:t>
            </a:r>
            <a:r>
              <a:rPr lang="en-GB" sz="1800" kern="0" dirty="0" smtClean="0">
                <a:latin typeface="Courier New" panose="02070309020205020404" pitchFamily="49" charset="0"/>
                <a:cs typeface="Courier New" panose="02070309020205020404" pitchFamily="49" charset="0"/>
              </a:rPr>
              <a:t> float r ){</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 This function calculates</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the area of a circle of radius r */</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float area;</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t>
            </a:r>
            <a:r>
              <a:rPr lang="en-GB" sz="1800" kern="0" dirty="0" err="1" smtClean="0">
                <a:latin typeface="Courier New" panose="02070309020205020404" pitchFamily="49" charset="0"/>
                <a:cs typeface="Courier New" panose="02070309020205020404" pitchFamily="49" charset="0"/>
              </a:rPr>
              <a:t>const</a:t>
            </a:r>
            <a:r>
              <a:rPr lang="en-GB" sz="1800" kern="0" dirty="0" smtClean="0">
                <a:latin typeface="Courier New" panose="02070309020205020404" pitchFamily="49" charset="0"/>
                <a:cs typeface="Courier New" panose="02070309020205020404" pitchFamily="49" charset="0"/>
              </a:rPr>
              <a:t> float pi = 3.1415927;</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area = pi * r * r;</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return area;</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a:t>
            </a:r>
          </a:p>
          <a:p>
            <a:pPr marL="0" indent="0">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t>
            </a:r>
            <a:endParaRPr lang="en-GB" sz="18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95029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Impure Functions Are Difficult to Debug; Avoid Global Variables</a:t>
            </a:r>
            <a:endParaRPr lang="en-GB" dirty="0"/>
          </a:p>
        </p:txBody>
      </p:sp>
      <p:sp>
        <p:nvSpPr>
          <p:cNvPr id="4" name="Content Placeholder 3"/>
          <p:cNvSpPr>
            <a:spLocks noGrp="1"/>
          </p:cNvSpPr>
          <p:nvPr>
            <p:ph sz="half" idx="1"/>
          </p:nvPr>
        </p:nvSpPr>
        <p:spPr/>
        <p:txBody>
          <a:bodyPr/>
          <a:lstStyle/>
          <a:p>
            <a:r>
              <a:rPr lang="en-GB" dirty="0" smtClean="0"/>
              <a:t>Imagine the function to the right is causing problems</a:t>
            </a:r>
          </a:p>
          <a:p>
            <a:r>
              <a:rPr lang="en-GB" dirty="0" smtClean="0"/>
              <a:t>You would have  to work out the value of </a:t>
            </a:r>
            <a:r>
              <a:rPr lang="en-GB" dirty="0" smtClean="0">
                <a:latin typeface="Courier New" panose="02070309020205020404" pitchFamily="49" charset="0"/>
                <a:cs typeface="Courier New" panose="02070309020205020404" pitchFamily="49" charset="0"/>
              </a:rPr>
              <a:t>magic</a:t>
            </a:r>
            <a:r>
              <a:rPr lang="en-GB" dirty="0" smtClean="0"/>
              <a:t>, and it is a global variable it could be set anywhere in the code</a:t>
            </a:r>
          </a:p>
          <a:p>
            <a:r>
              <a:rPr lang="en-GB" dirty="0" smtClean="0"/>
              <a:t>The related lesson here is </a:t>
            </a:r>
            <a:r>
              <a:rPr lang="en-GB" i="1" dirty="0" smtClean="0"/>
              <a:t>avoid global variables </a:t>
            </a:r>
          </a:p>
          <a:p>
            <a:pPr lvl="1"/>
            <a:r>
              <a:rPr lang="en-GB" dirty="0" smtClean="0"/>
              <a:t>If you </a:t>
            </a:r>
            <a:r>
              <a:rPr lang="en-GB" dirty="0" err="1" smtClean="0"/>
              <a:t>you</a:t>
            </a:r>
            <a:r>
              <a:rPr lang="en-GB" dirty="0" smtClean="0"/>
              <a:t> do use global variables</a:t>
            </a:r>
          </a:p>
          <a:p>
            <a:pPr lvl="2"/>
            <a:r>
              <a:rPr lang="en-GB" dirty="0" smtClean="0"/>
              <a:t>Keep them to a minimum</a:t>
            </a:r>
          </a:p>
          <a:p>
            <a:pPr lvl="2"/>
            <a:r>
              <a:rPr lang="en-GB" dirty="0" smtClean="0"/>
              <a:t>Best keep them constant, e.g. pi is fine as a global</a:t>
            </a:r>
          </a:p>
          <a:p>
            <a:pPr lvl="2"/>
            <a:r>
              <a:rPr lang="en-GB" dirty="0" smtClean="0"/>
              <a:t>At worst set once in a well defined place and never again modified, only read</a:t>
            </a:r>
            <a:endParaRPr lang="en-GB" dirty="0"/>
          </a:p>
        </p:txBody>
      </p:sp>
      <p:sp>
        <p:nvSpPr>
          <p:cNvPr id="6" name="Content Placeholder 3"/>
          <p:cNvSpPr txBox="1">
            <a:spLocks/>
          </p:cNvSpPr>
          <p:nvPr/>
        </p:nvSpPr>
        <p:spPr>
          <a:xfrm>
            <a:off x="4044950" y="1528762"/>
            <a:ext cx="5099050" cy="4132485"/>
          </a:xfrm>
          <a:prstGeom prst="rect">
            <a:avLst/>
          </a:prstGeom>
        </p:spPr>
        <p:txBody>
          <a:bodyPr>
            <a:normAutofit fontScale="92500" lnSpcReduction="10000"/>
          </a:bodyPr>
          <a:lst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15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3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9pPr>
          </a:lstStyle>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float </a:t>
            </a:r>
            <a:r>
              <a:rPr lang="en-GB" sz="1800" kern="0" dirty="0" err="1" smtClean="0">
                <a:latin typeface="Courier New" panose="02070309020205020404" pitchFamily="49" charset="0"/>
                <a:cs typeface="Courier New" panose="02070309020205020404" pitchFamily="49" charset="0"/>
              </a:rPr>
              <a:t>calc_something</a:t>
            </a:r>
            <a:r>
              <a:rPr lang="en-GB" sz="1800" kern="0" dirty="0" smtClean="0">
                <a:latin typeface="Courier New" panose="02070309020205020404" pitchFamily="49" charset="0"/>
                <a:cs typeface="Courier New" panose="02070309020205020404" pitchFamily="49" charset="0"/>
              </a:rPr>
              <a:t>( float </a:t>
            </a:r>
            <a:r>
              <a:rPr lang="en-GB" sz="1800" kern="0" dirty="0">
                <a:latin typeface="Courier New" panose="02070309020205020404" pitchFamily="49" charset="0"/>
                <a:cs typeface="Courier New" panose="02070309020205020404" pitchFamily="49" charset="0"/>
              </a:rPr>
              <a:t>s</a:t>
            </a:r>
            <a:r>
              <a:rPr lang="en-GB" sz="1800" kern="0" dirty="0" smtClean="0">
                <a:latin typeface="Courier New" panose="02070309020205020404" pitchFamily="49" charset="0"/>
                <a:cs typeface="Courier New" panose="02070309020205020404" pitchFamily="49" charset="0"/>
              </a:rPr>
              <a:t> ){</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float result;</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if( magic == 0 ) {</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result = 3;</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t>
            </a:r>
          </a:p>
          <a:p>
            <a:pPr marL="0" indent="0">
              <a:lnSpc>
                <a:spcPct val="120000"/>
              </a:lnSpc>
              <a:buFont typeface="Arial" panose="020B0604020202020204" pitchFamily="34" charset="0"/>
              <a:buNone/>
            </a:pPr>
            <a:r>
              <a:rPr lang="en-GB" sz="1800" kern="0" dirty="0">
                <a:latin typeface="Courier New" panose="02070309020205020404" pitchFamily="49" charset="0"/>
                <a:cs typeface="Courier New" panose="02070309020205020404" pitchFamily="49" charset="0"/>
              </a:rPr>
              <a:t> </a:t>
            </a:r>
            <a:r>
              <a:rPr lang="en-GB" sz="1800" kern="0" dirty="0" smtClean="0">
                <a:latin typeface="Courier New" panose="02070309020205020404" pitchFamily="49" charset="0"/>
                <a:cs typeface="Courier New" panose="02070309020205020404" pitchFamily="49" charset="0"/>
              </a:rPr>
              <a:t>  else {</a:t>
            </a:r>
          </a:p>
          <a:p>
            <a:pPr marL="0" indent="0">
              <a:lnSpc>
                <a:spcPct val="120000"/>
              </a:lnSpc>
              <a:buFont typeface="Arial" panose="020B0604020202020204" pitchFamily="34" charset="0"/>
              <a:buNone/>
            </a:pPr>
            <a:r>
              <a:rPr lang="en-GB" sz="1800" kern="0" dirty="0">
                <a:latin typeface="Courier New" panose="02070309020205020404" pitchFamily="49" charset="0"/>
                <a:cs typeface="Courier New" panose="02070309020205020404" pitchFamily="49" charset="0"/>
              </a:rPr>
              <a:t> </a:t>
            </a:r>
            <a:r>
              <a:rPr lang="en-GB" sz="1800" kern="0" dirty="0" smtClean="0">
                <a:latin typeface="Courier New" panose="02070309020205020404" pitchFamily="49" charset="0"/>
                <a:cs typeface="Courier New" panose="02070309020205020404" pitchFamily="49" charset="0"/>
              </a:rPr>
              <a:t>     result = </a:t>
            </a:r>
            <a:r>
              <a:rPr lang="en-GB" sz="1800" kern="0" dirty="0" err="1" smtClean="0">
                <a:latin typeface="Courier New" panose="02070309020205020404" pitchFamily="49" charset="0"/>
                <a:cs typeface="Courier New" panose="02070309020205020404" pitchFamily="49" charset="0"/>
              </a:rPr>
              <a:t>another_function</a:t>
            </a:r>
            <a:r>
              <a:rPr lang="en-GB" sz="1800" kern="0" dirty="0" smtClean="0">
                <a:latin typeface="Courier New" panose="02070309020205020404" pitchFamily="49" charset="0"/>
                <a:cs typeface="Courier New" panose="02070309020205020404" pitchFamily="49" charset="0"/>
              </a:rPr>
              <a:t>();</a:t>
            </a:r>
          </a:p>
          <a:p>
            <a:pPr marL="0" indent="0">
              <a:lnSpc>
                <a:spcPct val="120000"/>
              </a:lnSpc>
              <a:buFont typeface="Arial" panose="020B0604020202020204" pitchFamily="34" charset="0"/>
              <a:buNone/>
            </a:pPr>
            <a:r>
              <a:rPr lang="en-GB" sz="1800" kern="0" dirty="0">
                <a:latin typeface="Courier New" panose="02070309020205020404" pitchFamily="49" charset="0"/>
                <a:cs typeface="Courier New" panose="02070309020205020404" pitchFamily="49" charset="0"/>
              </a:rPr>
              <a:t> </a:t>
            </a:r>
            <a:r>
              <a:rPr lang="en-GB" sz="1800" kern="0" dirty="0" smtClean="0">
                <a:latin typeface="Courier New" panose="02070309020205020404" pitchFamily="49" charset="0"/>
                <a:cs typeface="Courier New" panose="02070309020205020404" pitchFamily="49" charset="0"/>
              </a:rPr>
              <a:t>  }</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return result;</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a:t>
            </a:r>
          </a:p>
          <a:p>
            <a:pPr marL="0" indent="0">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t>
            </a:r>
            <a:endParaRPr lang="en-GB" sz="18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19289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Pure Functions are Easy To Develop and test</a:t>
            </a:r>
            <a:endParaRPr lang="en-GB" dirty="0"/>
          </a:p>
        </p:txBody>
      </p:sp>
      <p:sp>
        <p:nvSpPr>
          <p:cNvPr id="3" name="Content Placeholder 2"/>
          <p:cNvSpPr>
            <a:spLocks noGrp="1"/>
          </p:cNvSpPr>
          <p:nvPr>
            <p:ph sz="half" idx="1"/>
          </p:nvPr>
        </p:nvSpPr>
        <p:spPr/>
        <p:txBody>
          <a:bodyPr/>
          <a:lstStyle/>
          <a:p>
            <a:r>
              <a:rPr lang="en-GB" dirty="0" smtClean="0"/>
              <a:t>A function that is pure is easy to test</a:t>
            </a:r>
          </a:p>
          <a:p>
            <a:pPr lvl="1"/>
            <a:r>
              <a:rPr lang="en-GB" dirty="0" smtClean="0"/>
              <a:t>Simply write a main program that calls it with an appropriate set of parameters</a:t>
            </a:r>
          </a:p>
          <a:p>
            <a:r>
              <a:rPr lang="en-GB" dirty="0" smtClean="0"/>
              <a:t>This makes it easy to develop</a:t>
            </a:r>
          </a:p>
          <a:p>
            <a:pPr lvl="1"/>
            <a:r>
              <a:rPr lang="en-GB" dirty="0" smtClean="0"/>
              <a:t>Make all your functions pure, write a testing program, test it to hell and back, move to developing the next function</a:t>
            </a:r>
          </a:p>
          <a:p>
            <a:r>
              <a:rPr lang="en-GB" dirty="0" smtClean="0"/>
              <a:t>Such an approach is called </a:t>
            </a:r>
            <a:r>
              <a:rPr lang="en-GB" i="1" dirty="0" smtClean="0"/>
              <a:t>unit testing</a:t>
            </a:r>
          </a:p>
          <a:p>
            <a:pPr lvl="1"/>
            <a:r>
              <a:rPr lang="en-GB" i="1" dirty="0" smtClean="0"/>
              <a:t>Unit testing frameworks </a:t>
            </a:r>
            <a:r>
              <a:rPr lang="en-GB" dirty="0" smtClean="0"/>
              <a:t>exist to help with this</a:t>
            </a:r>
            <a:endParaRPr lang="en-GB" dirty="0"/>
          </a:p>
        </p:txBody>
      </p:sp>
      <p:sp>
        <p:nvSpPr>
          <p:cNvPr id="5" name="Content Placeholder 3"/>
          <p:cNvSpPr txBox="1">
            <a:spLocks/>
          </p:cNvSpPr>
          <p:nvPr/>
        </p:nvSpPr>
        <p:spPr>
          <a:xfrm>
            <a:off x="4044950" y="1528762"/>
            <a:ext cx="5099050" cy="4132485"/>
          </a:xfrm>
          <a:prstGeom prst="rect">
            <a:avLst/>
          </a:prstGeom>
        </p:spPr>
        <p:txBody>
          <a:bodyPr>
            <a:normAutofit fontScale="85000" lnSpcReduction="20000"/>
          </a:bodyPr>
          <a:lst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15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3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9pPr>
          </a:lstStyle>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float </a:t>
            </a:r>
            <a:r>
              <a:rPr lang="en-GB" sz="1800" kern="0" dirty="0" err="1" smtClean="0">
                <a:latin typeface="Courier New" panose="02070309020205020404" pitchFamily="49" charset="0"/>
                <a:cs typeface="Courier New" panose="02070309020205020404" pitchFamily="49" charset="0"/>
              </a:rPr>
              <a:t>calc_circle_area</a:t>
            </a:r>
            <a:r>
              <a:rPr lang="en-GB" sz="1800" kern="0" dirty="0" smtClean="0">
                <a:latin typeface="Courier New" panose="02070309020205020404" pitchFamily="49" charset="0"/>
                <a:cs typeface="Courier New" panose="02070309020205020404" pitchFamily="49" charset="0"/>
              </a:rPr>
              <a:t>( </a:t>
            </a:r>
            <a:r>
              <a:rPr lang="en-GB" sz="1800" kern="0" dirty="0" err="1" smtClean="0">
                <a:latin typeface="Courier New" panose="02070309020205020404" pitchFamily="49" charset="0"/>
                <a:cs typeface="Courier New" panose="02070309020205020404" pitchFamily="49" charset="0"/>
              </a:rPr>
              <a:t>const</a:t>
            </a:r>
            <a:r>
              <a:rPr lang="en-GB" sz="1800" kern="0" dirty="0" smtClean="0">
                <a:latin typeface="Courier New" panose="02070309020205020404" pitchFamily="49" charset="0"/>
                <a:cs typeface="Courier New" panose="02070309020205020404" pitchFamily="49" charset="0"/>
              </a:rPr>
              <a:t> float r ){</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 This function calculates</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the area of a circle of radius r */</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float area;</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t>
            </a:r>
            <a:r>
              <a:rPr lang="en-GB" sz="1800" kern="0" dirty="0" err="1" smtClean="0">
                <a:latin typeface="Courier New" panose="02070309020205020404" pitchFamily="49" charset="0"/>
                <a:cs typeface="Courier New" panose="02070309020205020404" pitchFamily="49" charset="0"/>
              </a:rPr>
              <a:t>const</a:t>
            </a:r>
            <a:r>
              <a:rPr lang="en-GB" sz="1800" kern="0" dirty="0" smtClean="0">
                <a:latin typeface="Courier New" panose="02070309020205020404" pitchFamily="49" charset="0"/>
                <a:cs typeface="Courier New" panose="02070309020205020404" pitchFamily="49" charset="0"/>
              </a:rPr>
              <a:t> float pi = 3.1415927;</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area = pi * r * r;</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return area;</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a:t>
            </a:r>
          </a:p>
          <a:p>
            <a:pPr marL="0" indent="0">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t>
            </a:r>
            <a:endParaRPr lang="en-GB" sz="18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381485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Good way to Learn </a:t>
            </a:r>
            <a:r>
              <a:rPr lang="en-GB" dirty="0"/>
              <a:t>M</a:t>
            </a:r>
            <a:r>
              <a:rPr lang="en-GB" dirty="0" smtClean="0"/>
              <a:t>aintainability</a:t>
            </a:r>
            <a:endParaRPr lang="en-GB" dirty="0"/>
          </a:p>
        </p:txBody>
      </p:sp>
      <p:sp>
        <p:nvSpPr>
          <p:cNvPr id="5" name="Content Placeholder 4"/>
          <p:cNvSpPr>
            <a:spLocks noGrp="1"/>
          </p:cNvSpPr>
          <p:nvPr>
            <p:ph idx="1"/>
          </p:nvPr>
        </p:nvSpPr>
        <p:spPr/>
        <p:txBody>
          <a:bodyPr/>
          <a:lstStyle/>
          <a:p>
            <a:r>
              <a:rPr lang="en-GB" dirty="0" smtClean="0"/>
              <a:t>Look at open source codes and see what works!</a:t>
            </a:r>
          </a:p>
          <a:p>
            <a:pPr lvl="1"/>
            <a:r>
              <a:rPr lang="en-GB" dirty="0" smtClean="0"/>
              <a:t>Example in the practical</a:t>
            </a:r>
            <a:endParaRPr lang="en-GB" dirty="0"/>
          </a:p>
        </p:txBody>
      </p:sp>
    </p:spTree>
    <p:extLst>
      <p:ext uri="{BB962C8B-B14F-4D97-AF65-F5344CB8AC3E}">
        <p14:creationId xmlns:p14="http://schemas.microsoft.com/office/powerpoint/2010/main" val="29468315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Reliability</a:t>
            </a:r>
            <a:endParaRPr lang="en-GB" dirty="0"/>
          </a:p>
        </p:txBody>
      </p:sp>
      <p:sp>
        <p:nvSpPr>
          <p:cNvPr id="6" name="Content Placeholder 5"/>
          <p:cNvSpPr>
            <a:spLocks noGrp="1"/>
          </p:cNvSpPr>
          <p:nvPr>
            <p:ph idx="1"/>
          </p:nvPr>
        </p:nvSpPr>
        <p:spPr/>
        <p:txBody>
          <a:bodyPr/>
          <a:lstStyle/>
          <a:p>
            <a:r>
              <a:rPr lang="en-GB" dirty="0" smtClean="0"/>
              <a:t>Cutting down on the number of bugs you learn by experience</a:t>
            </a:r>
          </a:p>
          <a:p>
            <a:r>
              <a:rPr lang="en-GB" dirty="0" smtClean="0"/>
              <a:t>But we have seen some techniques so far</a:t>
            </a:r>
          </a:p>
          <a:p>
            <a:pPr lvl="1"/>
            <a:r>
              <a:rPr lang="en-GB" dirty="0" smtClean="0"/>
              <a:t>Use the compiler to check your code as thoroughly as possible</a:t>
            </a:r>
          </a:p>
          <a:p>
            <a:pPr lvl="1"/>
            <a:r>
              <a:rPr lang="en-GB" dirty="0" smtClean="0"/>
              <a:t>Keep your functions pure and simple so they can be thoroughly tested before incorporation into the larger project</a:t>
            </a:r>
          </a:p>
          <a:p>
            <a:pPr lvl="1"/>
            <a:r>
              <a:rPr lang="en-GB" dirty="0" smtClean="0"/>
              <a:t>Also check the return values of functions to check that actually worked</a:t>
            </a:r>
          </a:p>
          <a:p>
            <a:pPr lvl="2"/>
            <a:r>
              <a:rPr lang="en-GB" dirty="0" smtClean="0"/>
              <a:t>E.g. </a:t>
            </a:r>
            <a:r>
              <a:rPr lang="en-GB" dirty="0" err="1" smtClean="0"/>
              <a:t>fopen</a:t>
            </a:r>
            <a:endParaRPr lang="en-GB" dirty="0" smtClean="0"/>
          </a:p>
          <a:p>
            <a:pPr lvl="2"/>
            <a:r>
              <a:rPr lang="en-GB" dirty="0" smtClean="0"/>
              <a:t>E.g. </a:t>
            </a:r>
            <a:r>
              <a:rPr lang="en-GB" dirty="0" err="1" smtClean="0"/>
              <a:t>malloc</a:t>
            </a:r>
            <a:endParaRPr lang="en-GB" dirty="0" smtClean="0"/>
          </a:p>
          <a:p>
            <a:r>
              <a:rPr lang="en-GB" dirty="0" smtClean="0"/>
              <a:t>However there are other tools you can use to help you with bugs</a:t>
            </a:r>
          </a:p>
          <a:p>
            <a:pPr lvl="1"/>
            <a:r>
              <a:rPr lang="en-GB" dirty="0" smtClean="0"/>
              <a:t>The compiler</a:t>
            </a:r>
          </a:p>
          <a:p>
            <a:pPr lvl="1"/>
            <a:r>
              <a:rPr lang="en-GB" dirty="0" smtClean="0"/>
              <a:t>Debuggers</a:t>
            </a:r>
          </a:p>
        </p:txBody>
      </p:sp>
    </p:spTree>
    <p:extLst>
      <p:ext uri="{BB962C8B-B14F-4D97-AF65-F5344CB8AC3E}">
        <p14:creationId xmlns:p14="http://schemas.microsoft.com/office/powerpoint/2010/main" val="4230345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 Time Checks with the Compiler</a:t>
            </a:r>
            <a:endParaRPr lang="en-GB" dirty="0"/>
          </a:p>
        </p:txBody>
      </p:sp>
      <p:sp>
        <p:nvSpPr>
          <p:cNvPr id="3" name="Content Placeholder 2"/>
          <p:cNvSpPr>
            <a:spLocks noGrp="1"/>
          </p:cNvSpPr>
          <p:nvPr>
            <p:ph idx="1"/>
          </p:nvPr>
        </p:nvSpPr>
        <p:spPr>
          <a:xfrm>
            <a:off x="379413" y="1528763"/>
            <a:ext cx="2464395" cy="4391025"/>
          </a:xfrm>
        </p:spPr>
        <p:txBody>
          <a:bodyPr/>
          <a:lstStyle/>
          <a:p>
            <a:r>
              <a:rPr lang="en-GB" dirty="0" smtClean="0"/>
              <a:t>If you have access to a recent version of the </a:t>
            </a:r>
            <a:r>
              <a:rPr lang="en-GB" dirty="0"/>
              <a:t>I</a:t>
            </a:r>
            <a:r>
              <a:rPr lang="en-GB" dirty="0" smtClean="0"/>
              <a:t>ntel Compiler (2017 or later)</a:t>
            </a:r>
            <a:endParaRPr lang="en-GB" dirty="0"/>
          </a:p>
        </p:txBody>
      </p:sp>
      <p:pic>
        <p:nvPicPr>
          <p:cNvPr id="4" name="Picture 3"/>
          <p:cNvPicPr>
            <a:picLocks noChangeAspect="1"/>
          </p:cNvPicPr>
          <p:nvPr/>
        </p:nvPicPr>
        <p:blipFill>
          <a:blip r:embed="rId2"/>
          <a:stretch>
            <a:fillRect/>
          </a:stretch>
        </p:blipFill>
        <p:spPr>
          <a:xfrm>
            <a:off x="2886152" y="1337012"/>
            <a:ext cx="5789536" cy="4777276"/>
          </a:xfrm>
          <a:prstGeom prst="rect">
            <a:avLst/>
          </a:prstGeom>
        </p:spPr>
      </p:pic>
    </p:spTree>
    <p:extLst>
      <p:ext uri="{BB962C8B-B14F-4D97-AF65-F5344CB8AC3E}">
        <p14:creationId xmlns:p14="http://schemas.microsoft.com/office/powerpoint/2010/main" val="3839167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Overview</a:t>
            </a:r>
            <a:endParaRPr lang="en-GB" b="1" dirty="0">
              <a:solidFill>
                <a:schemeClr val="bg1"/>
              </a:solidFill>
              <a:latin typeface="Arial" panose="020B0604020202020204" pitchFamily="34" charset="0"/>
            </a:endParaRPr>
          </a:p>
        </p:txBody>
      </p:sp>
      <p:sp>
        <p:nvSpPr>
          <p:cNvPr id="3" name="TextBox 2"/>
          <p:cNvSpPr txBox="1"/>
          <p:nvPr/>
        </p:nvSpPr>
        <p:spPr>
          <a:xfrm>
            <a:off x="2149805" y="1916832"/>
            <a:ext cx="5374523" cy="1415772"/>
          </a:xfrm>
          <a:prstGeom prst="rect">
            <a:avLst/>
          </a:prstGeom>
          <a:noFill/>
        </p:spPr>
        <p:txBody>
          <a:bodyPr wrap="square" rtlCol="0">
            <a:spAutoFit/>
          </a:bodyPr>
          <a:lstStyle/>
          <a:p>
            <a:r>
              <a:rPr lang="en-GB" sz="1600" dirty="0" smtClean="0">
                <a:latin typeface="+mn-lt"/>
              </a:rPr>
              <a:t>In this lecture we will learn about:</a:t>
            </a:r>
          </a:p>
          <a:p>
            <a:endParaRPr lang="en-GB" sz="1400" dirty="0" smtClean="0">
              <a:latin typeface="+mn-lt"/>
            </a:endParaRPr>
          </a:p>
          <a:p>
            <a:pPr lvl="1"/>
            <a:endParaRPr lang="en-GB" sz="1400" dirty="0">
              <a:latin typeface="+mn-lt"/>
            </a:endParaRPr>
          </a:p>
          <a:p>
            <a:pPr marL="742950" lvl="1" indent="-285750">
              <a:buFont typeface="Arial" panose="020B0604020202020204" pitchFamily="34" charset="0"/>
              <a:buChar char="•"/>
            </a:pPr>
            <a:r>
              <a:rPr lang="en-GB" sz="1400" dirty="0" smtClean="0">
                <a:latin typeface="+mn-lt"/>
              </a:rPr>
              <a:t>The elements of good practice in writing code</a:t>
            </a:r>
          </a:p>
          <a:p>
            <a:pPr marL="742950" lvl="1" indent="-285750">
              <a:buFont typeface="Arial" panose="020B0604020202020204" pitchFamily="34" charset="0"/>
              <a:buChar char="•"/>
            </a:pPr>
            <a:r>
              <a:rPr lang="en-GB" sz="1400" dirty="0" smtClean="0">
                <a:latin typeface="+mn-lt"/>
              </a:rPr>
              <a:t>Some of the tools that will help us write good code</a:t>
            </a:r>
          </a:p>
          <a:p>
            <a:pPr marL="742950" lvl="1" indent="-285750">
              <a:buFont typeface="Arial" panose="020B0604020202020204" pitchFamily="34" charset="0"/>
              <a:buChar char="•"/>
            </a:pPr>
            <a:r>
              <a:rPr lang="en-GB" sz="1400" dirty="0" smtClean="0">
                <a:latin typeface="+mn-lt"/>
              </a:rPr>
              <a:t>The very basics of Revision Control</a:t>
            </a:r>
            <a:endParaRPr lang="en-GB" sz="1400" dirty="0">
              <a:latin typeface="+mn-lt"/>
            </a:endParaRPr>
          </a:p>
        </p:txBody>
      </p:sp>
    </p:spTree>
    <p:extLst>
      <p:ext uri="{BB962C8B-B14F-4D97-AF65-F5344CB8AC3E}">
        <p14:creationId xmlns:p14="http://schemas.microsoft.com/office/powerpoint/2010/main" val="3260855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Useful Run Time Checks</a:t>
            </a:r>
            <a:endParaRPr lang="en-GB" dirty="0"/>
          </a:p>
        </p:txBody>
      </p:sp>
      <p:sp>
        <p:nvSpPr>
          <p:cNvPr id="3" name="Content Placeholder 2"/>
          <p:cNvSpPr>
            <a:spLocks noGrp="1"/>
          </p:cNvSpPr>
          <p:nvPr>
            <p:ph idx="1"/>
          </p:nvPr>
        </p:nvSpPr>
        <p:spPr>
          <a:xfrm>
            <a:off x="379413" y="1528763"/>
            <a:ext cx="2896443" cy="4391025"/>
          </a:xfrm>
        </p:spPr>
        <p:txBody>
          <a:bodyPr/>
          <a:lstStyle/>
          <a:p>
            <a:r>
              <a:rPr lang="en-GB" dirty="0" smtClean="0"/>
              <a:t>So we got the compiler to tell us there is a problem</a:t>
            </a:r>
          </a:p>
          <a:p>
            <a:r>
              <a:rPr lang="en-GB" dirty="0" smtClean="0"/>
              <a:t>Good but with a bit more work we can do better!</a:t>
            </a:r>
          </a:p>
          <a:p>
            <a:r>
              <a:rPr lang="en-GB" dirty="0" smtClean="0"/>
              <a:t>We can get it to tell us exactly where the problem is</a:t>
            </a:r>
          </a:p>
          <a:p>
            <a:r>
              <a:rPr lang="en-GB" dirty="0" smtClean="0"/>
              <a:t>Getting array and pointer indexing wrong is an incredibly common error, I strongly suggest you use it whenever developing code</a:t>
            </a:r>
          </a:p>
          <a:p>
            <a:pPr lvl="1"/>
            <a:r>
              <a:rPr lang="en-GB" dirty="0" smtClean="0"/>
              <a:t>Civilised languages have had this feature for decades …</a:t>
            </a:r>
          </a:p>
          <a:p>
            <a:r>
              <a:rPr lang="en-GB" dirty="0" smtClean="0"/>
              <a:t>Also note here I am using </a:t>
            </a:r>
            <a:r>
              <a:rPr lang="en-GB" dirty="0" err="1" smtClean="0"/>
              <a:t>icc</a:t>
            </a:r>
            <a:r>
              <a:rPr lang="en-GB" dirty="0" smtClean="0"/>
              <a:t>, earlier I used </a:t>
            </a:r>
            <a:r>
              <a:rPr lang="en-GB" dirty="0" err="1" smtClean="0"/>
              <a:t>gcc</a:t>
            </a:r>
            <a:endParaRPr lang="en-GB" dirty="0" smtClean="0"/>
          </a:p>
          <a:p>
            <a:pPr lvl="1"/>
            <a:r>
              <a:rPr lang="en-GB" dirty="0" smtClean="0"/>
              <a:t>When developing use many compilers, they have different diagnostic capabilities</a:t>
            </a:r>
            <a:endParaRPr lang="en-GB" dirty="0"/>
          </a:p>
        </p:txBody>
      </p:sp>
      <p:pic>
        <p:nvPicPr>
          <p:cNvPr id="4" name="Picture 3"/>
          <p:cNvPicPr>
            <a:picLocks noChangeAspect="1"/>
          </p:cNvPicPr>
          <p:nvPr/>
        </p:nvPicPr>
        <p:blipFill>
          <a:blip r:embed="rId2"/>
          <a:stretch>
            <a:fillRect/>
          </a:stretch>
        </p:blipFill>
        <p:spPr>
          <a:xfrm>
            <a:off x="3310574" y="1628800"/>
            <a:ext cx="5593378" cy="4061220"/>
          </a:xfrm>
          <a:prstGeom prst="rect">
            <a:avLst/>
          </a:prstGeom>
        </p:spPr>
      </p:pic>
    </p:spTree>
    <p:extLst>
      <p:ext uri="{BB962C8B-B14F-4D97-AF65-F5344CB8AC3E}">
        <p14:creationId xmlns:p14="http://schemas.microsoft.com/office/powerpoint/2010/main" val="23812416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Complex Bugs</a:t>
            </a:r>
            <a:endParaRPr lang="en-GB" dirty="0"/>
          </a:p>
        </p:txBody>
      </p:sp>
      <p:sp>
        <p:nvSpPr>
          <p:cNvPr id="3" name="Content Placeholder 2"/>
          <p:cNvSpPr>
            <a:spLocks noGrp="1"/>
          </p:cNvSpPr>
          <p:nvPr>
            <p:ph idx="1"/>
          </p:nvPr>
        </p:nvSpPr>
        <p:spPr/>
        <p:txBody>
          <a:bodyPr/>
          <a:lstStyle/>
          <a:p>
            <a:r>
              <a:rPr lang="en-GB" dirty="0" smtClean="0"/>
              <a:t>For more complex bugs you can use a </a:t>
            </a:r>
            <a:r>
              <a:rPr lang="en-GB" i="1" dirty="0" smtClean="0"/>
              <a:t>debugger</a:t>
            </a:r>
          </a:p>
          <a:p>
            <a:pPr lvl="1"/>
            <a:r>
              <a:rPr lang="en-GB" dirty="0" smtClean="0"/>
              <a:t>E.g. </a:t>
            </a:r>
            <a:r>
              <a:rPr lang="en-GB" dirty="0" err="1" smtClean="0"/>
              <a:t>gdb</a:t>
            </a:r>
            <a:endParaRPr lang="en-GB" dirty="0" smtClean="0"/>
          </a:p>
          <a:p>
            <a:r>
              <a:rPr lang="en-GB" dirty="0" smtClean="0"/>
              <a:t>Not sufficient time to cover here but should be aware of them</a:t>
            </a:r>
          </a:p>
          <a:p>
            <a:r>
              <a:rPr lang="en-GB" dirty="0" smtClean="0"/>
              <a:t>Can use them for many things, including</a:t>
            </a:r>
          </a:p>
          <a:p>
            <a:pPr lvl="1"/>
            <a:r>
              <a:rPr lang="en-GB" dirty="0" smtClean="0"/>
              <a:t>Work out while a program has crashed</a:t>
            </a:r>
          </a:p>
          <a:p>
            <a:pPr lvl="1"/>
            <a:r>
              <a:rPr lang="en-GB" dirty="0" smtClean="0"/>
              <a:t>While running pause the program at a specified point</a:t>
            </a:r>
          </a:p>
          <a:p>
            <a:pPr lvl="1"/>
            <a:r>
              <a:rPr lang="en-GB" dirty="0" smtClean="0"/>
              <a:t>While running enquire the value of variables</a:t>
            </a:r>
          </a:p>
          <a:p>
            <a:pPr lvl="1"/>
            <a:r>
              <a:rPr lang="en-GB" dirty="0" smtClean="0"/>
              <a:t>While running modify the value of variables</a:t>
            </a:r>
          </a:p>
          <a:p>
            <a:pPr lvl="1"/>
            <a:r>
              <a:rPr lang="en-GB" dirty="0" smtClean="0"/>
              <a:t>Run the program a single line at a time (step through the code)</a:t>
            </a:r>
          </a:p>
          <a:p>
            <a:pPr lvl="1"/>
            <a:r>
              <a:rPr lang="en-GB" dirty="0" smtClean="0"/>
              <a:t>Pause the program if a given variable is modified</a:t>
            </a:r>
          </a:p>
          <a:p>
            <a:pPr lvl="1"/>
            <a:r>
              <a:rPr lang="en-GB" dirty="0" smtClean="0"/>
              <a:t>Do all the above run time checks dependent on a condition</a:t>
            </a:r>
          </a:p>
          <a:p>
            <a:pPr lvl="1"/>
            <a:r>
              <a:rPr lang="en-GB" dirty="0" smtClean="0"/>
              <a:t>And many more</a:t>
            </a:r>
            <a:endParaRPr lang="en-GB" dirty="0"/>
          </a:p>
        </p:txBody>
      </p:sp>
    </p:spTree>
    <p:extLst>
      <p:ext uri="{BB962C8B-B14F-4D97-AF65-F5344CB8AC3E}">
        <p14:creationId xmlns:p14="http://schemas.microsoft.com/office/powerpoint/2010/main" val="25253052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Efficiency</a:t>
            </a:r>
            <a:endParaRPr lang="en-GB" dirty="0"/>
          </a:p>
        </p:txBody>
      </p:sp>
      <p:sp>
        <p:nvSpPr>
          <p:cNvPr id="3" name="Content Placeholder 2"/>
          <p:cNvSpPr>
            <a:spLocks noGrp="1"/>
          </p:cNvSpPr>
          <p:nvPr>
            <p:ph idx="1"/>
          </p:nvPr>
        </p:nvSpPr>
        <p:spPr/>
        <p:txBody>
          <a:bodyPr/>
          <a:lstStyle/>
          <a:p>
            <a:r>
              <a:rPr lang="en-GB" dirty="0" smtClean="0"/>
              <a:t>We don’t really have time to address efficiency here</a:t>
            </a:r>
          </a:p>
          <a:p>
            <a:r>
              <a:rPr lang="en-GB" dirty="0" smtClean="0"/>
              <a:t>But note I said “fast enough”</a:t>
            </a:r>
          </a:p>
          <a:p>
            <a:pPr lvl="1"/>
            <a:r>
              <a:rPr lang="en-GB" dirty="0" smtClean="0"/>
              <a:t>If over night is good enough 4 hours or 8 hours makes no difference</a:t>
            </a:r>
          </a:p>
          <a:p>
            <a:pPr lvl="1"/>
            <a:r>
              <a:rPr lang="en-GB" dirty="0" smtClean="0"/>
              <a:t>But the weather forecast has to be there by tomorrow!</a:t>
            </a:r>
          </a:p>
          <a:p>
            <a:r>
              <a:rPr lang="en-GB" dirty="0" smtClean="0"/>
              <a:t>You can use a </a:t>
            </a:r>
            <a:r>
              <a:rPr lang="en-GB" i="1" dirty="0" smtClean="0"/>
              <a:t>profiler</a:t>
            </a:r>
            <a:r>
              <a:rPr lang="en-GB" dirty="0" smtClean="0"/>
              <a:t> to look at efficiency problems</a:t>
            </a:r>
          </a:p>
          <a:p>
            <a:pPr lvl="1"/>
            <a:r>
              <a:rPr lang="en-GB" dirty="0" smtClean="0"/>
              <a:t>We will briefly in the exercises</a:t>
            </a:r>
          </a:p>
          <a:p>
            <a:r>
              <a:rPr lang="en-GB" dirty="0" smtClean="0"/>
              <a:t>But remember if you get the wrong answer it doesn’t matter how fast it runs</a:t>
            </a:r>
          </a:p>
          <a:p>
            <a:pPr lvl="1"/>
            <a:r>
              <a:rPr lang="en-GB" dirty="0" smtClean="0"/>
              <a:t>Get it right and then, and only then, get it fast</a:t>
            </a:r>
          </a:p>
          <a:p>
            <a:pPr lvl="1"/>
            <a:r>
              <a:rPr lang="en-GB" dirty="0" smtClean="0"/>
              <a:t>Correctness trumps efficiency every time, too many people forget this</a:t>
            </a:r>
            <a:endParaRPr lang="en-GB" dirty="0"/>
          </a:p>
        </p:txBody>
      </p:sp>
    </p:spTree>
    <p:extLst>
      <p:ext uri="{BB962C8B-B14F-4D97-AF65-F5344CB8AC3E}">
        <p14:creationId xmlns:p14="http://schemas.microsoft.com/office/powerpoint/2010/main" val="24515377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Usability</a:t>
            </a:r>
            <a:endParaRPr lang="en-GB" dirty="0"/>
          </a:p>
        </p:txBody>
      </p:sp>
      <p:sp>
        <p:nvSpPr>
          <p:cNvPr id="3" name="Content Placeholder 2"/>
          <p:cNvSpPr>
            <a:spLocks noGrp="1"/>
          </p:cNvSpPr>
          <p:nvPr>
            <p:ph idx="1"/>
          </p:nvPr>
        </p:nvSpPr>
        <p:spPr/>
        <p:txBody>
          <a:bodyPr/>
          <a:lstStyle/>
          <a:p>
            <a:r>
              <a:rPr lang="en-GB" dirty="0" smtClean="0"/>
              <a:t>If your program doesn’t solve the problem it is supposed to solve it’s not much use</a:t>
            </a:r>
          </a:p>
          <a:p>
            <a:r>
              <a:rPr lang="en-GB" dirty="0" smtClean="0"/>
              <a:t>Similarly if it does but you can’t work out to use it, again it is not much use!</a:t>
            </a:r>
          </a:p>
          <a:p>
            <a:r>
              <a:rPr lang="en-GB" dirty="0" smtClean="0"/>
              <a:t>Some thought should go into how a human interacts with a program</a:t>
            </a:r>
          </a:p>
          <a:p>
            <a:pPr lvl="1"/>
            <a:r>
              <a:rPr lang="en-GB" dirty="0" smtClean="0"/>
              <a:t>Inputs and how outputs will be handled</a:t>
            </a:r>
          </a:p>
          <a:p>
            <a:pPr lvl="1"/>
            <a:r>
              <a:rPr lang="en-GB" dirty="0" smtClean="0"/>
              <a:t>Small projects files are enough, but for many programs at some point a GUI becomes desirable</a:t>
            </a:r>
          </a:p>
          <a:p>
            <a:r>
              <a:rPr lang="en-GB" dirty="0" smtClean="0"/>
              <a:t>Larger projects, certainly ones with more than one person involved, should be documented</a:t>
            </a:r>
          </a:p>
          <a:p>
            <a:r>
              <a:rPr lang="en-GB" dirty="0" smtClean="0"/>
              <a:t>Again there are tools to help</a:t>
            </a:r>
          </a:p>
          <a:p>
            <a:pPr lvl="1"/>
            <a:r>
              <a:rPr lang="en-GB" dirty="0" smtClean="0"/>
              <a:t>E.g. see </a:t>
            </a:r>
            <a:r>
              <a:rPr lang="en-GB" dirty="0" err="1" smtClean="0"/>
              <a:t>Doxygen</a:t>
            </a:r>
            <a:endParaRPr lang="en-GB" dirty="0"/>
          </a:p>
        </p:txBody>
      </p:sp>
    </p:spTree>
    <p:extLst>
      <p:ext uri="{BB962C8B-B14F-4D97-AF65-F5344CB8AC3E}">
        <p14:creationId xmlns:p14="http://schemas.microsoft.com/office/powerpoint/2010/main" val="17929338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Doxygen</a:t>
            </a:r>
            <a:endParaRPr lang="en-GB" dirty="0"/>
          </a:p>
        </p:txBody>
      </p:sp>
      <p:pic>
        <p:nvPicPr>
          <p:cNvPr id="6" name="Picture 5"/>
          <p:cNvPicPr>
            <a:picLocks noChangeAspect="1"/>
          </p:cNvPicPr>
          <p:nvPr/>
        </p:nvPicPr>
        <p:blipFill>
          <a:blip r:embed="rId2"/>
          <a:stretch>
            <a:fillRect/>
          </a:stretch>
        </p:blipFill>
        <p:spPr>
          <a:xfrm>
            <a:off x="1475656" y="1340768"/>
            <a:ext cx="5475598" cy="4841776"/>
          </a:xfrm>
          <a:prstGeom prst="rect">
            <a:avLst/>
          </a:prstGeom>
        </p:spPr>
      </p:pic>
    </p:spTree>
    <p:extLst>
      <p:ext uri="{BB962C8B-B14F-4D97-AF65-F5344CB8AC3E}">
        <p14:creationId xmlns:p14="http://schemas.microsoft.com/office/powerpoint/2010/main" val="3587192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 Summary of Development Tools</a:t>
            </a:r>
            <a:endParaRPr lang="en-GB" dirty="0"/>
          </a:p>
        </p:txBody>
      </p:sp>
      <p:sp>
        <p:nvSpPr>
          <p:cNvPr id="4" name="Content Placeholder 3"/>
          <p:cNvSpPr>
            <a:spLocks noGrp="1"/>
          </p:cNvSpPr>
          <p:nvPr>
            <p:ph idx="1"/>
          </p:nvPr>
        </p:nvSpPr>
        <p:spPr>
          <a:xfrm>
            <a:off x="379413" y="1528763"/>
            <a:ext cx="8081019" cy="4636541"/>
          </a:xfrm>
        </p:spPr>
        <p:txBody>
          <a:bodyPr>
            <a:normAutofit fontScale="85000" lnSpcReduction="20000"/>
          </a:bodyPr>
          <a:lstStyle/>
          <a:p>
            <a:pPr>
              <a:lnSpc>
                <a:spcPct val="120000"/>
              </a:lnSpc>
            </a:pPr>
            <a:r>
              <a:rPr lang="en-GB" dirty="0" smtClean="0"/>
              <a:t>Editors e.g. </a:t>
            </a:r>
            <a:r>
              <a:rPr lang="en-GB" dirty="0" err="1" smtClean="0"/>
              <a:t>emacs</a:t>
            </a:r>
            <a:r>
              <a:rPr lang="en-GB" dirty="0" smtClean="0"/>
              <a:t>, </a:t>
            </a:r>
            <a:r>
              <a:rPr lang="en-GB" dirty="0" err="1" smtClean="0"/>
              <a:t>nano</a:t>
            </a:r>
            <a:endParaRPr lang="en-GB" dirty="0" smtClean="0"/>
          </a:p>
          <a:p>
            <a:pPr lvl="1">
              <a:lnSpc>
                <a:spcPct val="120000"/>
              </a:lnSpc>
            </a:pPr>
            <a:r>
              <a:rPr lang="en-GB" dirty="0" smtClean="0"/>
              <a:t>Useful for consistent code layout, and can help find some bugs via e.g. syntax highlighting</a:t>
            </a:r>
          </a:p>
          <a:p>
            <a:pPr>
              <a:lnSpc>
                <a:spcPct val="120000"/>
              </a:lnSpc>
            </a:pPr>
            <a:r>
              <a:rPr lang="en-GB" dirty="0" smtClean="0"/>
              <a:t>Compilers e.g. </a:t>
            </a:r>
            <a:r>
              <a:rPr lang="en-GB" dirty="0" err="1" smtClean="0"/>
              <a:t>gcc</a:t>
            </a:r>
            <a:r>
              <a:rPr lang="en-GB" dirty="0" smtClean="0"/>
              <a:t>, </a:t>
            </a:r>
            <a:r>
              <a:rPr lang="en-GB" dirty="0" err="1" smtClean="0"/>
              <a:t>icc</a:t>
            </a:r>
            <a:endParaRPr lang="en-GB" dirty="0" smtClean="0"/>
          </a:p>
          <a:p>
            <a:pPr lvl="1">
              <a:lnSpc>
                <a:spcPct val="120000"/>
              </a:lnSpc>
            </a:pPr>
            <a:r>
              <a:rPr lang="en-GB" dirty="0" smtClean="0"/>
              <a:t>Standard conformance, bug detection at both compile and run time</a:t>
            </a:r>
          </a:p>
          <a:p>
            <a:pPr>
              <a:lnSpc>
                <a:spcPct val="120000"/>
              </a:lnSpc>
            </a:pPr>
            <a:r>
              <a:rPr lang="en-GB" dirty="0" smtClean="0"/>
              <a:t>Unit testing frameworks, many free ones for C e.g. Check</a:t>
            </a:r>
          </a:p>
          <a:p>
            <a:pPr lvl="1">
              <a:lnSpc>
                <a:spcPct val="120000"/>
              </a:lnSpc>
            </a:pPr>
            <a:r>
              <a:rPr lang="en-GB" dirty="0" smtClean="0"/>
              <a:t>Check correctness during development cycle</a:t>
            </a:r>
          </a:p>
          <a:p>
            <a:pPr>
              <a:lnSpc>
                <a:spcPct val="120000"/>
              </a:lnSpc>
            </a:pPr>
            <a:r>
              <a:rPr lang="en-GB" dirty="0" smtClean="0"/>
              <a:t>Debuggers e.g. </a:t>
            </a:r>
            <a:r>
              <a:rPr lang="en-GB" dirty="0" err="1" smtClean="0"/>
              <a:t>gdb</a:t>
            </a:r>
            <a:r>
              <a:rPr lang="en-GB" dirty="0" smtClean="0"/>
              <a:t>, </a:t>
            </a:r>
            <a:r>
              <a:rPr lang="en-GB" dirty="0" err="1" smtClean="0"/>
              <a:t>idb</a:t>
            </a:r>
            <a:r>
              <a:rPr lang="en-GB" dirty="0" smtClean="0"/>
              <a:t>, </a:t>
            </a:r>
            <a:r>
              <a:rPr lang="en-GB" dirty="0" err="1" smtClean="0"/>
              <a:t>Totalview</a:t>
            </a:r>
            <a:r>
              <a:rPr lang="en-GB" dirty="0" smtClean="0"/>
              <a:t>, </a:t>
            </a:r>
            <a:r>
              <a:rPr lang="en-GB" dirty="0" err="1" smtClean="0"/>
              <a:t>ddt</a:t>
            </a:r>
            <a:endParaRPr lang="en-GB" dirty="0" smtClean="0"/>
          </a:p>
          <a:p>
            <a:pPr lvl="1">
              <a:lnSpc>
                <a:spcPct val="120000"/>
              </a:lnSpc>
            </a:pPr>
            <a:r>
              <a:rPr lang="en-GB" dirty="0" smtClean="0"/>
              <a:t>Find bugs either </a:t>
            </a:r>
            <a:r>
              <a:rPr lang="en-GB" i="1" dirty="0" smtClean="0"/>
              <a:t>post mortem </a:t>
            </a:r>
            <a:r>
              <a:rPr lang="en-GB" dirty="0" smtClean="0"/>
              <a:t>or at run time</a:t>
            </a:r>
          </a:p>
          <a:p>
            <a:pPr>
              <a:lnSpc>
                <a:spcPct val="120000"/>
              </a:lnSpc>
            </a:pPr>
            <a:r>
              <a:rPr lang="en-GB" dirty="0" smtClean="0"/>
              <a:t>Profilers e.g. </a:t>
            </a:r>
            <a:r>
              <a:rPr lang="en-GB" dirty="0" err="1" smtClean="0"/>
              <a:t>gprof</a:t>
            </a:r>
            <a:r>
              <a:rPr lang="en-GB" dirty="0" smtClean="0"/>
              <a:t>, </a:t>
            </a:r>
            <a:r>
              <a:rPr lang="en-GB" dirty="0" err="1" smtClean="0"/>
              <a:t>Scalasca</a:t>
            </a:r>
            <a:r>
              <a:rPr lang="en-GB" dirty="0" smtClean="0"/>
              <a:t>, </a:t>
            </a:r>
            <a:r>
              <a:rPr lang="en-GB" dirty="0" err="1" smtClean="0"/>
              <a:t>Paraver</a:t>
            </a:r>
            <a:endParaRPr lang="en-GB" dirty="0" smtClean="0"/>
          </a:p>
          <a:p>
            <a:pPr lvl="1">
              <a:lnSpc>
                <a:spcPct val="120000"/>
              </a:lnSpc>
            </a:pPr>
            <a:r>
              <a:rPr lang="en-GB" dirty="0" smtClean="0"/>
              <a:t>Diagnose efficiency issues</a:t>
            </a:r>
          </a:p>
          <a:p>
            <a:pPr>
              <a:lnSpc>
                <a:spcPct val="120000"/>
              </a:lnSpc>
            </a:pPr>
            <a:r>
              <a:rPr lang="en-GB" dirty="0" smtClean="0"/>
              <a:t>Documentation e.g. </a:t>
            </a:r>
            <a:r>
              <a:rPr lang="en-GB" dirty="0" err="1" smtClean="0"/>
              <a:t>Doxygen</a:t>
            </a:r>
            <a:endParaRPr lang="en-GB" dirty="0" smtClean="0"/>
          </a:p>
          <a:p>
            <a:pPr lvl="1">
              <a:lnSpc>
                <a:spcPct val="120000"/>
              </a:lnSpc>
            </a:pPr>
            <a:r>
              <a:rPr lang="en-GB" dirty="0" smtClean="0"/>
              <a:t>Automatically generate documentation from the comments in your code</a:t>
            </a:r>
          </a:p>
          <a:p>
            <a:pPr marL="0" indent="0">
              <a:lnSpc>
                <a:spcPct val="120000"/>
              </a:lnSpc>
              <a:buNone/>
            </a:pPr>
            <a:endParaRPr lang="en-GB" dirty="0" smtClean="0"/>
          </a:p>
          <a:p>
            <a:pPr marL="0" indent="0">
              <a:lnSpc>
                <a:spcPct val="120000"/>
              </a:lnSpc>
              <a:buNone/>
            </a:pPr>
            <a:r>
              <a:rPr lang="en-GB" dirty="0" smtClean="0"/>
              <a:t>What Else?</a:t>
            </a:r>
          </a:p>
          <a:p>
            <a:pPr>
              <a:lnSpc>
                <a:spcPct val="120000"/>
              </a:lnSpc>
            </a:pPr>
            <a:r>
              <a:rPr lang="en-GB" dirty="0" smtClean="0"/>
              <a:t>IDE’s (integrated development environments) bring a lot of these together e.g. Eclipse</a:t>
            </a:r>
          </a:p>
          <a:p>
            <a:pPr lvl="1">
              <a:lnSpc>
                <a:spcPct val="120000"/>
              </a:lnSpc>
            </a:pPr>
            <a:r>
              <a:rPr lang="en-GB" dirty="0" smtClean="0"/>
              <a:t>But less popular in the Linux world than Windows – philosophical reasons I suspect</a:t>
            </a:r>
          </a:p>
          <a:p>
            <a:pPr>
              <a:lnSpc>
                <a:spcPct val="120000"/>
              </a:lnSpc>
            </a:pPr>
            <a:r>
              <a:rPr lang="en-GB" dirty="0" smtClean="0"/>
              <a:t>Revision Control Systems – we’ll have a quick look at this</a:t>
            </a:r>
          </a:p>
          <a:p>
            <a:pPr lvl="1">
              <a:lnSpc>
                <a:spcPct val="120000"/>
              </a:lnSpc>
            </a:pPr>
            <a:r>
              <a:rPr lang="en-GB" dirty="0"/>
              <a:t>a</a:t>
            </a:r>
            <a:r>
              <a:rPr lang="en-GB" dirty="0" smtClean="0"/>
              <a:t>.k.a. Version Control</a:t>
            </a:r>
          </a:p>
          <a:p>
            <a:pPr>
              <a:lnSpc>
                <a:spcPct val="120000"/>
              </a:lnSpc>
            </a:pPr>
            <a:r>
              <a:rPr lang="en-GB" dirty="0" smtClean="0"/>
              <a:t>Continuous Integration (CI) – a quick word once we have done Revision Control</a:t>
            </a:r>
          </a:p>
          <a:p>
            <a:pPr>
              <a:lnSpc>
                <a:spcPct val="120000"/>
              </a:lnSpc>
            </a:pPr>
            <a:endParaRPr lang="en-GB" dirty="0"/>
          </a:p>
        </p:txBody>
      </p:sp>
    </p:spTree>
    <p:extLst>
      <p:ext uri="{BB962C8B-B14F-4D97-AF65-F5344CB8AC3E}">
        <p14:creationId xmlns:p14="http://schemas.microsoft.com/office/powerpoint/2010/main" val="20967541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Revision Control Systems (1)</a:t>
            </a:r>
            <a:endParaRPr lang="en-GB" dirty="0"/>
          </a:p>
        </p:txBody>
      </p:sp>
      <p:sp>
        <p:nvSpPr>
          <p:cNvPr id="3" name="Content Placeholder 2"/>
          <p:cNvSpPr>
            <a:spLocks noGrp="1"/>
          </p:cNvSpPr>
          <p:nvPr>
            <p:ph idx="1"/>
          </p:nvPr>
        </p:nvSpPr>
        <p:spPr>
          <a:xfrm>
            <a:off x="379413" y="1528763"/>
            <a:ext cx="3760539" cy="4391025"/>
          </a:xfrm>
        </p:spPr>
        <p:txBody>
          <a:bodyPr/>
          <a:lstStyle/>
          <a:p>
            <a:r>
              <a:rPr lang="en-GB" dirty="0" smtClean="0"/>
              <a:t>Imagine you are working on a piece of software</a:t>
            </a:r>
          </a:p>
          <a:p>
            <a:r>
              <a:rPr lang="en-GB" dirty="0" smtClean="0"/>
              <a:t>It’s working and then you make some changes</a:t>
            </a:r>
          </a:p>
          <a:p>
            <a:r>
              <a:rPr lang="en-GB" dirty="0" smtClean="0"/>
              <a:t>It’s now not working</a:t>
            </a:r>
          </a:p>
          <a:p>
            <a:pPr lvl="1"/>
            <a:r>
              <a:rPr lang="en-GB" dirty="0" smtClean="0"/>
              <a:t>E.g. you are doing this after the pub. Number one tip: software development and beer don’t mix!</a:t>
            </a:r>
          </a:p>
          <a:p>
            <a:r>
              <a:rPr lang="en-GB" dirty="0" smtClean="0"/>
              <a:t>Wouldn’t it be nice if you could go back to the version that worked and start again?</a:t>
            </a:r>
          </a:p>
          <a:p>
            <a:pPr lvl="1"/>
            <a:r>
              <a:rPr lang="en-GB" dirty="0" smtClean="0"/>
              <a:t>Ideally tomorrow morning</a:t>
            </a:r>
          </a:p>
          <a:p>
            <a:r>
              <a:rPr lang="en-GB" dirty="0" smtClean="0"/>
              <a:t>Revision control systems allow you to do this by keeping a complete history of all versions of the software project</a:t>
            </a:r>
          </a:p>
        </p:txBody>
      </p:sp>
      <p:sp>
        <p:nvSpPr>
          <p:cNvPr id="10" name="TextBox 9"/>
          <p:cNvSpPr txBox="1"/>
          <p:nvPr/>
        </p:nvSpPr>
        <p:spPr>
          <a:xfrm>
            <a:off x="4283968" y="5781288"/>
            <a:ext cx="4831772" cy="276999"/>
          </a:xfrm>
          <a:prstGeom prst="rect">
            <a:avLst/>
          </a:prstGeom>
          <a:noFill/>
        </p:spPr>
        <p:txBody>
          <a:bodyPr wrap="none" rtlCol="0">
            <a:spAutoFit/>
          </a:bodyPr>
          <a:lstStyle/>
          <a:p>
            <a:r>
              <a:rPr lang="en-GB" sz="1200" dirty="0">
                <a:latin typeface="+mj-lt"/>
              </a:rPr>
              <a:t>https://betterexplained.com/articles/a-visual-guide-to-version-control/</a:t>
            </a:r>
          </a:p>
        </p:txBody>
      </p:sp>
      <p:pic>
        <p:nvPicPr>
          <p:cNvPr id="11" name="Picture 10"/>
          <p:cNvPicPr>
            <a:picLocks noChangeAspect="1"/>
          </p:cNvPicPr>
          <p:nvPr/>
        </p:nvPicPr>
        <p:blipFill>
          <a:blip r:embed="rId2"/>
          <a:stretch>
            <a:fillRect/>
          </a:stretch>
        </p:blipFill>
        <p:spPr>
          <a:xfrm>
            <a:off x="4675791" y="3140968"/>
            <a:ext cx="4048125" cy="2362200"/>
          </a:xfrm>
          <a:prstGeom prst="rect">
            <a:avLst/>
          </a:prstGeom>
        </p:spPr>
      </p:pic>
      <p:pic>
        <p:nvPicPr>
          <p:cNvPr id="12" name="Picture 11"/>
          <p:cNvPicPr>
            <a:picLocks noChangeAspect="1"/>
          </p:cNvPicPr>
          <p:nvPr/>
        </p:nvPicPr>
        <p:blipFill>
          <a:blip r:embed="rId3"/>
          <a:stretch>
            <a:fillRect/>
          </a:stretch>
        </p:blipFill>
        <p:spPr>
          <a:xfrm>
            <a:off x="4355976" y="1340768"/>
            <a:ext cx="4176466" cy="1919460"/>
          </a:xfrm>
          <a:prstGeom prst="rect">
            <a:avLst/>
          </a:prstGeom>
        </p:spPr>
      </p:pic>
    </p:spTree>
    <p:extLst>
      <p:ext uri="{BB962C8B-B14F-4D97-AF65-F5344CB8AC3E}">
        <p14:creationId xmlns:p14="http://schemas.microsoft.com/office/powerpoint/2010/main" val="13646961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Revision Control Systems (2)</a:t>
            </a:r>
            <a:endParaRPr lang="en-GB" dirty="0"/>
          </a:p>
        </p:txBody>
      </p:sp>
      <p:sp>
        <p:nvSpPr>
          <p:cNvPr id="3" name="Content Placeholder 2"/>
          <p:cNvSpPr>
            <a:spLocks noGrp="1"/>
          </p:cNvSpPr>
          <p:nvPr>
            <p:ph idx="1"/>
          </p:nvPr>
        </p:nvSpPr>
        <p:spPr/>
        <p:txBody>
          <a:bodyPr/>
          <a:lstStyle/>
          <a:p>
            <a:r>
              <a:rPr lang="en-GB" dirty="0" smtClean="0"/>
              <a:t>Imagine the project has got so complex that it is not just you working on it</a:t>
            </a:r>
          </a:p>
          <a:p>
            <a:r>
              <a:rPr lang="en-GB" dirty="0" smtClean="0"/>
              <a:t>It would be nice to have a tool that kept track of the most up to date version which is the union of all the teams changes</a:t>
            </a:r>
          </a:p>
          <a:p>
            <a:pPr lvl="1"/>
            <a:r>
              <a:rPr lang="en-GB" dirty="0" smtClean="0"/>
              <a:t>You don’t want to be emailing versions of files around – people will lose track and everybody will end up with a subtly different version of the code</a:t>
            </a:r>
          </a:p>
          <a:p>
            <a:r>
              <a:rPr lang="en-GB" dirty="0" smtClean="0"/>
              <a:t>It would also be nice to have a tool that helps you merge the various changes together</a:t>
            </a:r>
          </a:p>
          <a:p>
            <a:pPr lvl="1"/>
            <a:r>
              <a:rPr lang="en-GB" dirty="0" smtClean="0"/>
              <a:t>And identify where the work of one member of the team conflicts with the work of another</a:t>
            </a:r>
          </a:p>
          <a:p>
            <a:r>
              <a:rPr lang="en-GB" dirty="0" smtClean="0"/>
              <a:t>Revision control systems help you do that</a:t>
            </a:r>
            <a:endParaRPr lang="en-GB" dirty="0"/>
          </a:p>
        </p:txBody>
      </p:sp>
    </p:spTree>
    <p:extLst>
      <p:ext uri="{BB962C8B-B14F-4D97-AF65-F5344CB8AC3E}">
        <p14:creationId xmlns:p14="http://schemas.microsoft.com/office/powerpoint/2010/main" val="10093146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Revision Control systems (3)</a:t>
            </a:r>
            <a:endParaRPr lang="en-GB" dirty="0"/>
          </a:p>
        </p:txBody>
      </p:sp>
      <p:sp>
        <p:nvSpPr>
          <p:cNvPr id="3" name="Content Placeholder 2"/>
          <p:cNvSpPr>
            <a:spLocks noGrp="1"/>
          </p:cNvSpPr>
          <p:nvPr>
            <p:ph idx="1"/>
          </p:nvPr>
        </p:nvSpPr>
        <p:spPr/>
        <p:txBody>
          <a:bodyPr/>
          <a:lstStyle/>
          <a:p>
            <a:r>
              <a:rPr lang="en-GB" dirty="0" smtClean="0"/>
              <a:t>You now want to release the software to the public</a:t>
            </a:r>
          </a:p>
          <a:p>
            <a:r>
              <a:rPr lang="en-GB" dirty="0" smtClean="0"/>
              <a:t>How are people to get the code from you</a:t>
            </a:r>
          </a:p>
          <a:p>
            <a:r>
              <a:rPr lang="en-GB" dirty="0" smtClean="0"/>
              <a:t>If somebody reports a bug how are you to know what version of the code it relates to?</a:t>
            </a:r>
          </a:p>
          <a:p>
            <a:r>
              <a:rPr lang="en-GB" dirty="0" smtClean="0"/>
              <a:t>Revision control can help with this as well!</a:t>
            </a:r>
          </a:p>
          <a:p>
            <a:pPr lvl="1"/>
            <a:r>
              <a:rPr lang="en-GB" dirty="0" smtClean="0"/>
              <a:t>Release tags</a:t>
            </a:r>
          </a:p>
          <a:p>
            <a:endParaRPr lang="en-GB" dirty="0"/>
          </a:p>
        </p:txBody>
      </p:sp>
    </p:spTree>
    <p:extLst>
      <p:ext uri="{BB962C8B-B14F-4D97-AF65-F5344CB8AC3E}">
        <p14:creationId xmlns:p14="http://schemas.microsoft.com/office/powerpoint/2010/main" val="39545814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Revision Control Systems (4)</a:t>
            </a:r>
            <a:endParaRPr lang="en-GB" dirty="0"/>
          </a:p>
        </p:txBody>
      </p:sp>
      <p:sp>
        <p:nvSpPr>
          <p:cNvPr id="3" name="Content Placeholder 2"/>
          <p:cNvSpPr>
            <a:spLocks noGrp="1"/>
          </p:cNvSpPr>
          <p:nvPr>
            <p:ph idx="1"/>
          </p:nvPr>
        </p:nvSpPr>
        <p:spPr/>
        <p:txBody>
          <a:bodyPr/>
          <a:lstStyle/>
          <a:p>
            <a:r>
              <a:rPr lang="en-GB" dirty="0" smtClean="0"/>
              <a:t>What if somebody in the project wants to do something very experimental</a:t>
            </a:r>
          </a:p>
          <a:p>
            <a:r>
              <a:rPr lang="en-GB" dirty="0" smtClean="0"/>
              <a:t>Or there are multiple developments which need to go on, and the best way to work would be to each development to be worked upon as independently as possible from any other one</a:t>
            </a:r>
          </a:p>
          <a:p>
            <a:r>
              <a:rPr lang="en-GB" dirty="0" smtClean="0"/>
              <a:t>Or you want to be able to merge bug fixes into a given release, but have a separate version of the code which is being developed for the next release?</a:t>
            </a:r>
          </a:p>
          <a:p>
            <a:r>
              <a:rPr lang="en-GB" dirty="0" smtClean="0"/>
              <a:t>Revision control systems can help with this!</a:t>
            </a:r>
          </a:p>
          <a:p>
            <a:pPr lvl="1"/>
            <a:r>
              <a:rPr lang="en-GB" dirty="0" smtClean="0"/>
              <a:t>Branches</a:t>
            </a:r>
            <a:endParaRPr lang="en-GB" dirty="0"/>
          </a:p>
        </p:txBody>
      </p:sp>
    </p:spTree>
    <p:extLst>
      <p:ext uri="{BB962C8B-B14F-4D97-AF65-F5344CB8AC3E}">
        <p14:creationId xmlns:p14="http://schemas.microsoft.com/office/powerpoint/2010/main" val="888303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We Want Out of Good Software</a:t>
            </a:r>
            <a:endParaRPr lang="en-GB" dirty="0"/>
          </a:p>
        </p:txBody>
      </p:sp>
      <p:sp>
        <p:nvSpPr>
          <p:cNvPr id="3" name="Content Placeholder 2"/>
          <p:cNvSpPr>
            <a:spLocks noGrp="1"/>
          </p:cNvSpPr>
          <p:nvPr>
            <p:ph idx="1"/>
          </p:nvPr>
        </p:nvSpPr>
        <p:spPr/>
        <p:txBody>
          <a:bodyPr/>
          <a:lstStyle/>
          <a:p>
            <a:r>
              <a:rPr lang="en-GB" dirty="0" smtClean="0"/>
              <a:t>Portable</a:t>
            </a:r>
          </a:p>
          <a:p>
            <a:pPr lvl="1"/>
            <a:r>
              <a:rPr lang="en-GB" dirty="0" smtClean="0"/>
              <a:t>Works everywhere, for an appropriate value of everywhere</a:t>
            </a:r>
          </a:p>
          <a:p>
            <a:r>
              <a:rPr lang="en-GB" dirty="0" smtClean="0"/>
              <a:t>Maintainable</a:t>
            </a:r>
          </a:p>
          <a:p>
            <a:pPr lvl="1"/>
            <a:r>
              <a:rPr lang="en-GB" dirty="0" smtClean="0"/>
              <a:t>Easy to work with</a:t>
            </a:r>
          </a:p>
          <a:p>
            <a:pPr lvl="1"/>
            <a:r>
              <a:rPr lang="en-GB" dirty="0"/>
              <a:t>E</a:t>
            </a:r>
            <a:r>
              <a:rPr lang="en-GB" dirty="0" smtClean="0"/>
              <a:t>asy to fix</a:t>
            </a:r>
          </a:p>
          <a:p>
            <a:pPr lvl="1"/>
            <a:r>
              <a:rPr lang="en-GB" dirty="0" smtClean="0"/>
              <a:t>Ideally extensible as well</a:t>
            </a:r>
          </a:p>
          <a:p>
            <a:r>
              <a:rPr lang="en-GB" dirty="0" smtClean="0"/>
              <a:t>Reliable</a:t>
            </a:r>
          </a:p>
          <a:p>
            <a:pPr lvl="1"/>
            <a:r>
              <a:rPr lang="en-GB" dirty="0" smtClean="0"/>
              <a:t>Does the job as expected</a:t>
            </a:r>
          </a:p>
          <a:p>
            <a:pPr lvl="1"/>
            <a:r>
              <a:rPr lang="en-GB" dirty="0" smtClean="0"/>
              <a:t>Few bugs</a:t>
            </a:r>
          </a:p>
          <a:p>
            <a:r>
              <a:rPr lang="en-GB" dirty="0" smtClean="0"/>
              <a:t>Efficient</a:t>
            </a:r>
          </a:p>
          <a:p>
            <a:pPr lvl="1"/>
            <a:r>
              <a:rPr lang="en-GB" dirty="0" smtClean="0"/>
              <a:t>Fast enough – note the word enough!</a:t>
            </a:r>
          </a:p>
          <a:p>
            <a:r>
              <a:rPr lang="en-GB" dirty="0" smtClean="0"/>
              <a:t>Usable</a:t>
            </a:r>
          </a:p>
          <a:p>
            <a:pPr lvl="1"/>
            <a:r>
              <a:rPr lang="en-GB" dirty="0" smtClean="0"/>
              <a:t>People can use it to get their work done</a:t>
            </a:r>
            <a:endParaRPr lang="en-GB" dirty="0"/>
          </a:p>
        </p:txBody>
      </p:sp>
    </p:spTree>
    <p:extLst>
      <p:ext uri="{BB962C8B-B14F-4D97-AF65-F5344CB8AC3E}">
        <p14:creationId xmlns:p14="http://schemas.microsoft.com/office/powerpoint/2010/main" val="9871634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Revision Control Systems</a:t>
            </a:r>
            <a:endParaRPr lang="en-GB" dirty="0"/>
          </a:p>
        </p:txBody>
      </p:sp>
      <p:sp>
        <p:nvSpPr>
          <p:cNvPr id="5" name="Content Placeholder 4"/>
          <p:cNvSpPr>
            <a:spLocks noGrp="1"/>
          </p:cNvSpPr>
          <p:nvPr>
            <p:ph sz="half" idx="1"/>
          </p:nvPr>
        </p:nvSpPr>
        <p:spPr/>
        <p:txBody>
          <a:bodyPr/>
          <a:lstStyle/>
          <a:p>
            <a:r>
              <a:rPr lang="en-GB" dirty="0" smtClean="0"/>
              <a:t>The basic idea</a:t>
            </a:r>
          </a:p>
          <a:p>
            <a:pPr lvl="1"/>
            <a:r>
              <a:rPr lang="en-GB" dirty="0" smtClean="0"/>
              <a:t>The current version and history of the project is held in a repository</a:t>
            </a:r>
          </a:p>
          <a:p>
            <a:pPr lvl="1"/>
            <a:r>
              <a:rPr lang="en-GB" dirty="0" smtClean="0"/>
              <a:t>When you want to work on the code you </a:t>
            </a:r>
            <a:r>
              <a:rPr lang="en-GB" i="1" dirty="0" smtClean="0"/>
              <a:t>check out</a:t>
            </a:r>
            <a:r>
              <a:rPr lang="en-GB" dirty="0" smtClean="0"/>
              <a:t> a copy of the code</a:t>
            </a:r>
          </a:p>
          <a:p>
            <a:pPr lvl="1"/>
            <a:r>
              <a:rPr lang="en-GB" dirty="0" smtClean="0"/>
              <a:t>You do your work on the </a:t>
            </a:r>
            <a:r>
              <a:rPr lang="en-GB" i="1" dirty="0" smtClean="0"/>
              <a:t>working copy</a:t>
            </a:r>
          </a:p>
          <a:p>
            <a:pPr lvl="1"/>
            <a:r>
              <a:rPr lang="en-GB" dirty="0" smtClean="0"/>
              <a:t>Once you are happy with your work you check it back into the repository</a:t>
            </a:r>
          </a:p>
        </p:txBody>
      </p:sp>
      <p:pic>
        <p:nvPicPr>
          <p:cNvPr id="33" name="Picture 32"/>
          <p:cNvPicPr>
            <a:picLocks noChangeAspect="1"/>
          </p:cNvPicPr>
          <p:nvPr/>
        </p:nvPicPr>
        <p:blipFill>
          <a:blip r:embed="rId2"/>
          <a:stretch>
            <a:fillRect/>
          </a:stretch>
        </p:blipFill>
        <p:spPr>
          <a:xfrm>
            <a:off x="4716016" y="1362075"/>
            <a:ext cx="4048125" cy="2362200"/>
          </a:xfrm>
          <a:prstGeom prst="rect">
            <a:avLst/>
          </a:prstGeom>
        </p:spPr>
      </p:pic>
      <p:pic>
        <p:nvPicPr>
          <p:cNvPr id="34" name="Picture 33"/>
          <p:cNvPicPr>
            <a:picLocks noChangeAspect="1"/>
          </p:cNvPicPr>
          <p:nvPr/>
        </p:nvPicPr>
        <p:blipFill>
          <a:blip r:embed="rId3"/>
          <a:stretch>
            <a:fillRect/>
          </a:stretch>
        </p:blipFill>
        <p:spPr>
          <a:xfrm>
            <a:off x="5148064" y="3933056"/>
            <a:ext cx="2864644" cy="2224312"/>
          </a:xfrm>
          <a:prstGeom prst="rect">
            <a:avLst/>
          </a:prstGeom>
        </p:spPr>
      </p:pic>
    </p:spTree>
    <p:extLst>
      <p:ext uri="{BB962C8B-B14F-4D97-AF65-F5344CB8AC3E}">
        <p14:creationId xmlns:p14="http://schemas.microsoft.com/office/powerpoint/2010/main" val="28215211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Centralised Revision Control Systems</a:t>
            </a:r>
            <a:endParaRPr lang="en-GB" dirty="0"/>
          </a:p>
        </p:txBody>
      </p:sp>
      <p:sp>
        <p:nvSpPr>
          <p:cNvPr id="3" name="Content Placeholder 2"/>
          <p:cNvSpPr>
            <a:spLocks noGrp="1"/>
          </p:cNvSpPr>
          <p:nvPr>
            <p:ph sz="half" idx="1"/>
          </p:nvPr>
        </p:nvSpPr>
        <p:spPr/>
        <p:txBody>
          <a:bodyPr/>
          <a:lstStyle/>
          <a:p>
            <a:r>
              <a:rPr lang="en-GB" dirty="0"/>
              <a:t>Note the repository could be accessible by just you, or members of a </a:t>
            </a:r>
            <a:r>
              <a:rPr lang="en-GB" dirty="0" smtClean="0"/>
              <a:t>team</a:t>
            </a:r>
          </a:p>
          <a:p>
            <a:r>
              <a:rPr lang="en-GB" dirty="0" smtClean="0"/>
              <a:t>The simplest model is a centralised version control system </a:t>
            </a:r>
          </a:p>
          <a:p>
            <a:endParaRPr lang="en-GB" dirty="0"/>
          </a:p>
          <a:p>
            <a:endParaRPr lang="en-GB" dirty="0"/>
          </a:p>
        </p:txBody>
      </p:sp>
      <p:pic>
        <p:nvPicPr>
          <p:cNvPr id="6" name="Picture 5"/>
          <p:cNvPicPr>
            <a:picLocks noChangeAspect="1"/>
          </p:cNvPicPr>
          <p:nvPr/>
        </p:nvPicPr>
        <p:blipFill>
          <a:blip r:embed="rId2"/>
          <a:stretch>
            <a:fillRect/>
          </a:stretch>
        </p:blipFill>
        <p:spPr>
          <a:xfrm>
            <a:off x="4788024" y="1916832"/>
            <a:ext cx="3209925" cy="2286000"/>
          </a:xfrm>
          <a:prstGeom prst="rect">
            <a:avLst/>
          </a:prstGeom>
        </p:spPr>
      </p:pic>
      <p:sp>
        <p:nvSpPr>
          <p:cNvPr id="7" name="Rectangle 6"/>
          <p:cNvSpPr/>
          <p:nvPr/>
        </p:nvSpPr>
        <p:spPr>
          <a:xfrm>
            <a:off x="4044950" y="4671470"/>
            <a:ext cx="4572000" cy="461665"/>
          </a:xfrm>
          <a:prstGeom prst="rect">
            <a:avLst/>
          </a:prstGeom>
        </p:spPr>
        <p:txBody>
          <a:bodyPr>
            <a:spAutoFit/>
          </a:bodyPr>
          <a:lstStyle/>
          <a:p>
            <a:r>
              <a:rPr lang="en-GB" sz="1200" dirty="0">
                <a:latin typeface="+mj-lt"/>
              </a:rPr>
              <a:t>https://blog.inf.ed.ac.uk/sapm/2014/02/14/if-you-are-not-using-a-version-control-system-start-doing-it-now/</a:t>
            </a:r>
          </a:p>
        </p:txBody>
      </p:sp>
    </p:spTree>
    <p:extLst>
      <p:ext uri="{BB962C8B-B14F-4D97-AF65-F5344CB8AC3E}">
        <p14:creationId xmlns:p14="http://schemas.microsoft.com/office/powerpoint/2010/main" val="2249856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a:t>
            </a:r>
            <a:endParaRPr lang="en-GB" dirty="0"/>
          </a:p>
        </p:txBody>
      </p:sp>
      <p:sp>
        <p:nvSpPr>
          <p:cNvPr id="3" name="Content Placeholder 2"/>
          <p:cNvSpPr>
            <a:spLocks noGrp="1"/>
          </p:cNvSpPr>
          <p:nvPr>
            <p:ph sz="half" idx="1"/>
          </p:nvPr>
        </p:nvSpPr>
        <p:spPr/>
        <p:txBody>
          <a:bodyPr/>
          <a:lstStyle/>
          <a:p>
            <a:r>
              <a:rPr lang="en-GB" dirty="0" smtClean="0"/>
              <a:t>Many Revision Control systems</a:t>
            </a:r>
          </a:p>
          <a:p>
            <a:pPr lvl="1"/>
            <a:r>
              <a:rPr lang="en-GB" dirty="0" smtClean="0"/>
              <a:t>Mercurial, subversion …</a:t>
            </a:r>
          </a:p>
          <a:p>
            <a:pPr lvl="1"/>
            <a:r>
              <a:rPr lang="en-GB" dirty="0" smtClean="0"/>
              <a:t>I think I have used 7 different ones over the years</a:t>
            </a:r>
          </a:p>
          <a:p>
            <a:pPr lvl="1"/>
            <a:r>
              <a:rPr lang="en-GB" dirty="0" smtClean="0"/>
              <a:t>Admittedly all more or less the same for the level of use needed here</a:t>
            </a:r>
          </a:p>
          <a:p>
            <a:r>
              <a:rPr lang="en-GB" dirty="0" smtClean="0"/>
              <a:t>Git is probably the most commonly used nowadays</a:t>
            </a:r>
          </a:p>
          <a:p>
            <a:pPr lvl="1"/>
            <a:r>
              <a:rPr lang="en-GB" dirty="0" smtClean="0"/>
              <a:t>Even if myself I’m not that fond of it …</a:t>
            </a:r>
            <a:endParaRPr lang="en-GB" dirty="0"/>
          </a:p>
        </p:txBody>
      </p:sp>
      <p:pic>
        <p:nvPicPr>
          <p:cNvPr id="5" name="Picture 4"/>
          <p:cNvPicPr>
            <a:picLocks noChangeAspect="1"/>
          </p:cNvPicPr>
          <p:nvPr/>
        </p:nvPicPr>
        <p:blipFill>
          <a:blip r:embed="rId2"/>
          <a:stretch>
            <a:fillRect/>
          </a:stretch>
        </p:blipFill>
        <p:spPr>
          <a:xfrm>
            <a:off x="5004048" y="1447800"/>
            <a:ext cx="3143250" cy="4552950"/>
          </a:xfrm>
          <a:prstGeom prst="rect">
            <a:avLst/>
          </a:prstGeom>
        </p:spPr>
      </p:pic>
    </p:spTree>
    <p:extLst>
      <p:ext uri="{BB962C8B-B14F-4D97-AF65-F5344CB8AC3E}">
        <p14:creationId xmlns:p14="http://schemas.microsoft.com/office/powerpoint/2010/main" val="5132971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 Model</a:t>
            </a:r>
            <a:endParaRPr lang="en-GB" dirty="0"/>
          </a:p>
        </p:txBody>
      </p:sp>
      <p:sp>
        <p:nvSpPr>
          <p:cNvPr id="3" name="Content Placeholder 2"/>
          <p:cNvSpPr>
            <a:spLocks noGrp="1"/>
          </p:cNvSpPr>
          <p:nvPr>
            <p:ph sz="half" idx="1"/>
          </p:nvPr>
        </p:nvSpPr>
        <p:spPr/>
        <p:txBody>
          <a:bodyPr/>
          <a:lstStyle/>
          <a:p>
            <a:r>
              <a:rPr lang="en-GB" dirty="0" smtClean="0"/>
              <a:t>Git has a slightly more complicated model</a:t>
            </a:r>
          </a:p>
          <a:p>
            <a:pPr lvl="1"/>
            <a:r>
              <a:rPr lang="en-GB" dirty="0" smtClean="0"/>
              <a:t>It is a distributed revision control system</a:t>
            </a:r>
          </a:p>
          <a:p>
            <a:r>
              <a:rPr lang="en-GB" dirty="0" smtClean="0"/>
              <a:t>Definite advantage in having own local repository to work with, and then a shared external repository</a:t>
            </a:r>
          </a:p>
          <a:p>
            <a:r>
              <a:rPr lang="en-GB" dirty="0" smtClean="0"/>
              <a:t>One of the reasons git is popular is there are many places to store the shared repository, e.g. </a:t>
            </a:r>
            <a:r>
              <a:rPr lang="en-GB" dirty="0" err="1" smtClean="0"/>
              <a:t>github</a:t>
            </a:r>
            <a:r>
              <a:rPr lang="en-GB" dirty="0" smtClean="0"/>
              <a:t>, which also makes it easy to distribute code</a:t>
            </a:r>
          </a:p>
          <a:p>
            <a:pPr lvl="1"/>
            <a:r>
              <a:rPr lang="en-GB" dirty="0" smtClean="0"/>
              <a:t>See the practical</a:t>
            </a:r>
            <a:endParaRPr lang="en-GB" dirty="0"/>
          </a:p>
        </p:txBody>
      </p:sp>
      <p:pic>
        <p:nvPicPr>
          <p:cNvPr id="5" name="Picture 4"/>
          <p:cNvPicPr>
            <a:picLocks noChangeAspect="1"/>
          </p:cNvPicPr>
          <p:nvPr/>
        </p:nvPicPr>
        <p:blipFill>
          <a:blip r:embed="rId2"/>
          <a:stretch>
            <a:fillRect/>
          </a:stretch>
        </p:blipFill>
        <p:spPr>
          <a:xfrm>
            <a:off x="4427984" y="2195512"/>
            <a:ext cx="3971925" cy="3057525"/>
          </a:xfrm>
          <a:prstGeom prst="rect">
            <a:avLst/>
          </a:prstGeom>
        </p:spPr>
      </p:pic>
    </p:spTree>
    <p:extLst>
      <p:ext uri="{BB962C8B-B14F-4D97-AF65-F5344CB8AC3E}">
        <p14:creationId xmlns:p14="http://schemas.microsoft.com/office/powerpoint/2010/main" val="10880190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 – a few basic commands</a:t>
            </a:r>
            <a:endParaRPr lang="en-GB" dirty="0"/>
          </a:p>
        </p:txBody>
      </p:sp>
      <p:sp>
        <p:nvSpPr>
          <p:cNvPr id="3" name="Content Placeholder 2"/>
          <p:cNvSpPr>
            <a:spLocks noGrp="1"/>
          </p:cNvSpPr>
          <p:nvPr>
            <p:ph sz="half" idx="1"/>
          </p:nvPr>
        </p:nvSpPr>
        <p:spPr>
          <a:xfrm>
            <a:off x="379413" y="1528763"/>
            <a:ext cx="2464395" cy="4391025"/>
          </a:xfrm>
        </p:spPr>
        <p:txBody>
          <a:bodyPr/>
          <a:lstStyle/>
          <a:p>
            <a:r>
              <a:rPr lang="en-GB" dirty="0">
                <a:latin typeface="Courier New" panose="02070309020205020404" pitchFamily="49" charset="0"/>
                <a:cs typeface="Courier New" panose="02070309020205020404" pitchFamily="49" charset="0"/>
              </a:rPr>
              <a:t>g</a:t>
            </a:r>
            <a:r>
              <a:rPr lang="en-GB" dirty="0" smtClean="0">
                <a:latin typeface="Courier New" panose="02070309020205020404" pitchFamily="49" charset="0"/>
                <a:cs typeface="Courier New" panose="02070309020205020404" pitchFamily="49" charset="0"/>
              </a:rPr>
              <a:t>it </a:t>
            </a:r>
            <a:r>
              <a:rPr lang="en-GB" dirty="0" err="1" smtClean="0">
                <a:latin typeface="Courier New" panose="02070309020205020404" pitchFamily="49" charset="0"/>
                <a:cs typeface="Courier New" panose="02070309020205020404" pitchFamily="49" charset="0"/>
              </a:rPr>
              <a:t>init</a:t>
            </a:r>
            <a:r>
              <a:rPr lang="en-GB" dirty="0" smtClean="0">
                <a:latin typeface="Courier New" panose="02070309020205020404" pitchFamily="49" charset="0"/>
                <a:cs typeface="Courier New" panose="02070309020205020404" pitchFamily="49" charset="0"/>
              </a:rPr>
              <a:t> </a:t>
            </a:r>
            <a:r>
              <a:rPr lang="en-GB" dirty="0" smtClean="0">
                <a:latin typeface="+mj-lt"/>
                <a:cs typeface="Courier New" panose="02070309020205020404" pitchFamily="49" charset="0"/>
              </a:rPr>
              <a:t>– initialise a local repository</a:t>
            </a:r>
          </a:p>
          <a:p>
            <a:r>
              <a:rPr lang="en-GB" dirty="0">
                <a:latin typeface="Courier New" panose="02070309020205020404" pitchFamily="49" charset="0"/>
                <a:cs typeface="Courier New" panose="02070309020205020404" pitchFamily="49" charset="0"/>
              </a:rPr>
              <a:t>g</a:t>
            </a:r>
            <a:r>
              <a:rPr lang="en-GB" dirty="0" smtClean="0">
                <a:latin typeface="Courier New" panose="02070309020205020404" pitchFamily="49" charset="0"/>
                <a:cs typeface="Courier New" panose="02070309020205020404" pitchFamily="49" charset="0"/>
              </a:rPr>
              <a:t>it add </a:t>
            </a:r>
            <a:r>
              <a:rPr lang="en-GB" dirty="0" smtClean="0">
                <a:latin typeface="+mj-lt"/>
                <a:cs typeface="Courier New" panose="02070309020205020404" pitchFamily="49" charset="0"/>
              </a:rPr>
              <a:t>– add a file to the </a:t>
            </a:r>
            <a:r>
              <a:rPr lang="en-GB" i="1" dirty="0" smtClean="0">
                <a:latin typeface="+mj-lt"/>
                <a:cs typeface="Courier New" panose="02070309020205020404" pitchFamily="49" charset="0"/>
              </a:rPr>
              <a:t>staging area</a:t>
            </a:r>
          </a:p>
          <a:p>
            <a:r>
              <a:rPr lang="en-GB" dirty="0" smtClean="0">
                <a:latin typeface="Courier New" panose="02070309020205020404" pitchFamily="49" charset="0"/>
                <a:cs typeface="Courier New" panose="02070309020205020404" pitchFamily="49" charset="0"/>
              </a:rPr>
              <a:t>git commit </a:t>
            </a:r>
            <a:r>
              <a:rPr lang="en-GB" dirty="0" smtClean="0">
                <a:latin typeface="+mj-lt"/>
                <a:cs typeface="Courier New" panose="02070309020205020404" pitchFamily="49" charset="0"/>
              </a:rPr>
              <a:t>– check all changes held in the staging area into the repository</a:t>
            </a:r>
          </a:p>
          <a:p>
            <a:r>
              <a:rPr lang="en-GB" dirty="0">
                <a:latin typeface="Courier New" panose="02070309020205020404" pitchFamily="49" charset="0"/>
                <a:cs typeface="Courier New" panose="02070309020205020404" pitchFamily="49" charset="0"/>
              </a:rPr>
              <a:t>g</a:t>
            </a:r>
            <a:r>
              <a:rPr lang="en-GB" dirty="0" smtClean="0">
                <a:latin typeface="Courier New" panose="02070309020205020404" pitchFamily="49" charset="0"/>
                <a:cs typeface="Courier New" panose="02070309020205020404" pitchFamily="49" charset="0"/>
              </a:rPr>
              <a:t>it status </a:t>
            </a:r>
            <a:r>
              <a:rPr lang="en-GB" dirty="0" smtClean="0">
                <a:latin typeface="+mj-lt"/>
                <a:cs typeface="Courier New" panose="02070309020205020404" pitchFamily="49" charset="0"/>
              </a:rPr>
              <a:t>– what is the current status of the directory, staging area and repository?</a:t>
            </a:r>
          </a:p>
          <a:p>
            <a:endParaRPr lang="en-GB"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2"/>
          <a:stretch>
            <a:fillRect/>
          </a:stretch>
        </p:blipFill>
        <p:spPr>
          <a:xfrm>
            <a:off x="3923928" y="1412776"/>
            <a:ext cx="5151958" cy="4752528"/>
          </a:xfrm>
          <a:prstGeom prst="rect">
            <a:avLst/>
          </a:prstGeom>
        </p:spPr>
      </p:pic>
    </p:spTree>
    <p:extLst>
      <p:ext uri="{BB962C8B-B14F-4D97-AF65-F5344CB8AC3E}">
        <p14:creationId xmlns:p14="http://schemas.microsoft.com/office/powerpoint/2010/main" val="41581344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5" name="Content Placeholder 2"/>
          <p:cNvSpPr txBox="1">
            <a:spLocks/>
          </p:cNvSpPr>
          <p:nvPr/>
        </p:nvSpPr>
        <p:spPr bwMode="auto">
          <a:xfrm>
            <a:off x="379413" y="1528763"/>
            <a:ext cx="2608411" cy="2260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20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8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6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4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4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8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8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8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800">
                <a:solidFill>
                  <a:schemeClr val="accent2"/>
                </a:solidFill>
                <a:latin typeface="+mn-lt"/>
                <a:ea typeface="+mn-ea"/>
              </a:defRPr>
            </a:lvl9pPr>
          </a:lstStyle>
          <a:p>
            <a:r>
              <a:rPr lang="en-GB" kern="0" dirty="0" smtClean="0">
                <a:latin typeface="Courier New" panose="02070309020205020404" pitchFamily="49" charset="0"/>
                <a:cs typeface="Courier New" panose="02070309020205020404" pitchFamily="49" charset="0"/>
              </a:rPr>
              <a:t>git ls-files </a:t>
            </a:r>
            <a:r>
              <a:rPr lang="en-GB" kern="0" dirty="0" smtClean="0">
                <a:latin typeface="+mj-lt"/>
                <a:cs typeface="Courier New" panose="02070309020205020404" pitchFamily="49" charset="0"/>
              </a:rPr>
              <a:t>– list the files in my repository</a:t>
            </a:r>
          </a:p>
          <a:p>
            <a:r>
              <a:rPr lang="en-GB" kern="0" dirty="0" smtClean="0">
                <a:latin typeface="Courier New" panose="02070309020205020404" pitchFamily="49" charset="0"/>
                <a:cs typeface="Courier New" panose="02070309020205020404" pitchFamily="49" charset="0"/>
              </a:rPr>
              <a:t>git log </a:t>
            </a:r>
            <a:r>
              <a:rPr lang="en-GB" kern="0" dirty="0" smtClean="0">
                <a:latin typeface="+mj-lt"/>
                <a:cs typeface="Courier New" panose="02070309020205020404" pitchFamily="49" charset="0"/>
              </a:rPr>
              <a:t>– history of repository, or a given file</a:t>
            </a:r>
          </a:p>
          <a:p>
            <a:endParaRPr lang="en-GB" kern="0" dirty="0">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3779912" y="1484784"/>
            <a:ext cx="4541102" cy="4608512"/>
          </a:xfrm>
          <a:prstGeom prst="rect">
            <a:avLst/>
          </a:prstGeom>
        </p:spPr>
      </p:pic>
    </p:spTree>
    <p:extLst>
      <p:ext uri="{BB962C8B-B14F-4D97-AF65-F5344CB8AC3E}">
        <p14:creationId xmlns:p14="http://schemas.microsoft.com/office/powerpoint/2010/main" val="42590125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sz="half" idx="1"/>
          </p:nvPr>
        </p:nvSpPr>
        <p:spPr/>
        <p:txBody>
          <a:bodyPr/>
          <a:lstStyle/>
          <a:p>
            <a:r>
              <a:rPr lang="en-GB" dirty="0" smtClean="0"/>
              <a:t>Updated files:</a:t>
            </a:r>
            <a:endParaRPr lang="en-GB" dirty="0"/>
          </a:p>
        </p:txBody>
      </p:sp>
      <p:pic>
        <p:nvPicPr>
          <p:cNvPr id="5" name="Picture 4"/>
          <p:cNvPicPr>
            <a:picLocks noChangeAspect="1"/>
          </p:cNvPicPr>
          <p:nvPr/>
        </p:nvPicPr>
        <p:blipFill>
          <a:blip r:embed="rId2"/>
          <a:stretch>
            <a:fillRect/>
          </a:stretch>
        </p:blipFill>
        <p:spPr>
          <a:xfrm>
            <a:off x="2597114" y="2420888"/>
            <a:ext cx="5677964" cy="3369342"/>
          </a:xfrm>
          <a:prstGeom prst="rect">
            <a:avLst/>
          </a:prstGeom>
        </p:spPr>
      </p:pic>
    </p:spTree>
    <p:extLst>
      <p:ext uri="{BB962C8B-B14F-4D97-AF65-F5344CB8AC3E}">
        <p14:creationId xmlns:p14="http://schemas.microsoft.com/office/powerpoint/2010/main" val="41815568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Whoops!</a:t>
            </a:r>
            <a:endParaRPr lang="en-GB" dirty="0"/>
          </a:p>
        </p:txBody>
      </p:sp>
      <p:sp>
        <p:nvSpPr>
          <p:cNvPr id="3" name="Content Placeholder 2"/>
          <p:cNvSpPr>
            <a:spLocks noGrp="1"/>
          </p:cNvSpPr>
          <p:nvPr>
            <p:ph sz="half" idx="1"/>
          </p:nvPr>
        </p:nvSpPr>
        <p:spPr/>
        <p:txBody>
          <a:bodyPr/>
          <a:lstStyle/>
          <a:p>
            <a:r>
              <a:rPr lang="en-GB" dirty="0" smtClean="0"/>
              <a:t>If you realise you have made a mistake – </a:t>
            </a:r>
            <a:r>
              <a:rPr lang="en-GB" dirty="0" smtClean="0">
                <a:latin typeface="Courier New" panose="02070309020205020404" pitchFamily="49" charset="0"/>
                <a:cs typeface="Courier New" panose="02070309020205020404" pitchFamily="49" charset="0"/>
              </a:rPr>
              <a:t>git checkout</a:t>
            </a:r>
            <a:endParaRPr lang="en-GB"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2"/>
          <a:stretch>
            <a:fillRect/>
          </a:stretch>
        </p:blipFill>
        <p:spPr>
          <a:xfrm>
            <a:off x="2212181" y="3212976"/>
            <a:ext cx="6191250" cy="2419350"/>
          </a:xfrm>
          <a:prstGeom prst="rect">
            <a:avLst/>
          </a:prstGeom>
        </p:spPr>
      </p:pic>
    </p:spTree>
    <p:extLst>
      <p:ext uri="{BB962C8B-B14F-4D97-AF65-F5344CB8AC3E}">
        <p14:creationId xmlns:p14="http://schemas.microsoft.com/office/powerpoint/2010/main" val="27179036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Whoops And I’ve Added It!</a:t>
            </a:r>
            <a:endParaRPr lang="en-GB" dirty="0"/>
          </a:p>
        </p:txBody>
      </p:sp>
      <p:sp>
        <p:nvSpPr>
          <p:cNvPr id="3" name="Content Placeholder 2"/>
          <p:cNvSpPr>
            <a:spLocks noGrp="1"/>
          </p:cNvSpPr>
          <p:nvPr>
            <p:ph sz="half" idx="1"/>
          </p:nvPr>
        </p:nvSpPr>
        <p:spPr/>
        <p:txBody>
          <a:bodyPr/>
          <a:lstStyle/>
          <a:p>
            <a:r>
              <a:rPr lang="en-GB" dirty="0" smtClean="0"/>
              <a:t>To remove it from the staging area </a:t>
            </a:r>
            <a:r>
              <a:rPr lang="en-GB" dirty="0" smtClean="0">
                <a:latin typeface="Courier New" panose="02070309020205020404" pitchFamily="49" charset="0"/>
                <a:cs typeface="Courier New" panose="02070309020205020404" pitchFamily="49" charset="0"/>
              </a:rPr>
              <a:t>git reset HEAD</a:t>
            </a:r>
            <a:endParaRPr lang="en-GB" dirty="0">
              <a:latin typeface="Courier New" panose="02070309020205020404" pitchFamily="49" charset="0"/>
              <a:cs typeface="Courier New" panose="02070309020205020404" pitchFamily="49" charset="0"/>
            </a:endParaRPr>
          </a:p>
        </p:txBody>
      </p:sp>
      <p:pic>
        <p:nvPicPr>
          <p:cNvPr id="8" name="Picture 7"/>
          <p:cNvPicPr>
            <a:picLocks noChangeAspect="1"/>
          </p:cNvPicPr>
          <p:nvPr/>
        </p:nvPicPr>
        <p:blipFill>
          <a:blip r:embed="rId2"/>
          <a:stretch>
            <a:fillRect/>
          </a:stretch>
        </p:blipFill>
        <p:spPr>
          <a:xfrm>
            <a:off x="3131840" y="2348880"/>
            <a:ext cx="4936100" cy="3799730"/>
          </a:xfrm>
          <a:prstGeom prst="rect">
            <a:avLst/>
          </a:prstGeom>
        </p:spPr>
      </p:pic>
    </p:spTree>
    <p:extLst>
      <p:ext uri="{BB962C8B-B14F-4D97-AF65-F5344CB8AC3E}">
        <p14:creationId xmlns:p14="http://schemas.microsoft.com/office/powerpoint/2010/main" val="23369827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Whoops and I’ve </a:t>
            </a:r>
            <a:r>
              <a:rPr lang="en-GB" dirty="0" err="1" smtClean="0"/>
              <a:t>Comitted</a:t>
            </a:r>
            <a:r>
              <a:rPr lang="en-GB" dirty="0" smtClean="0"/>
              <a:t> It!</a:t>
            </a:r>
            <a:endParaRPr lang="en-GB" dirty="0"/>
          </a:p>
        </p:txBody>
      </p:sp>
      <p:sp>
        <p:nvSpPr>
          <p:cNvPr id="3" name="Content Placeholder 2"/>
          <p:cNvSpPr>
            <a:spLocks noGrp="1"/>
          </p:cNvSpPr>
          <p:nvPr>
            <p:ph sz="half" idx="1"/>
          </p:nvPr>
        </p:nvSpPr>
        <p:spPr/>
        <p:txBody>
          <a:bodyPr/>
          <a:lstStyle/>
          <a:p>
            <a:r>
              <a:rPr lang="en-GB" dirty="0">
                <a:latin typeface="Courier New" panose="02070309020205020404" pitchFamily="49" charset="0"/>
                <a:cs typeface="Courier New" panose="02070309020205020404" pitchFamily="49" charset="0"/>
              </a:rPr>
              <a:t>g</a:t>
            </a:r>
            <a:r>
              <a:rPr lang="en-GB" dirty="0" smtClean="0">
                <a:latin typeface="Courier New" panose="02070309020205020404" pitchFamily="49" charset="0"/>
                <a:cs typeface="Courier New" panose="02070309020205020404" pitchFamily="49" charset="0"/>
              </a:rPr>
              <a:t>it checkout </a:t>
            </a:r>
            <a:r>
              <a:rPr lang="en-GB" dirty="0" smtClean="0"/>
              <a:t>can also be used to get back old versions</a:t>
            </a:r>
            <a:endParaRPr lang="en-GB" dirty="0"/>
          </a:p>
        </p:txBody>
      </p:sp>
      <p:pic>
        <p:nvPicPr>
          <p:cNvPr id="5" name="Picture 4"/>
          <p:cNvPicPr>
            <a:picLocks noChangeAspect="1"/>
          </p:cNvPicPr>
          <p:nvPr/>
        </p:nvPicPr>
        <p:blipFill>
          <a:blip r:embed="rId2"/>
          <a:stretch>
            <a:fillRect/>
          </a:stretch>
        </p:blipFill>
        <p:spPr>
          <a:xfrm>
            <a:off x="4139952" y="1988840"/>
            <a:ext cx="4176466" cy="3995804"/>
          </a:xfrm>
          <a:prstGeom prst="rect">
            <a:avLst/>
          </a:prstGeom>
        </p:spPr>
      </p:pic>
    </p:spTree>
    <p:extLst>
      <p:ext uri="{BB962C8B-B14F-4D97-AF65-F5344CB8AC3E}">
        <p14:creationId xmlns:p14="http://schemas.microsoft.com/office/powerpoint/2010/main" val="957512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Portability</a:t>
            </a:r>
            <a:endParaRPr lang="en-GB" dirty="0"/>
          </a:p>
        </p:txBody>
      </p:sp>
      <p:sp>
        <p:nvSpPr>
          <p:cNvPr id="3" name="Content Placeholder 2"/>
          <p:cNvSpPr>
            <a:spLocks noGrp="1"/>
          </p:cNvSpPr>
          <p:nvPr>
            <p:ph sz="half" idx="1"/>
          </p:nvPr>
        </p:nvSpPr>
        <p:spPr>
          <a:xfrm>
            <a:off x="379413" y="1528763"/>
            <a:ext cx="7360939" cy="4391025"/>
          </a:xfrm>
        </p:spPr>
        <p:txBody>
          <a:bodyPr>
            <a:normAutofit/>
          </a:bodyPr>
          <a:lstStyle/>
          <a:p>
            <a:r>
              <a:rPr lang="en-GB" dirty="0" smtClean="0"/>
              <a:t>Standards are one of the main ways to help ensure your code will work in as many places as possible</a:t>
            </a:r>
          </a:p>
          <a:p>
            <a:r>
              <a:rPr lang="en-GB" dirty="0" smtClean="0"/>
              <a:t>C standards:</a:t>
            </a:r>
          </a:p>
          <a:p>
            <a:pPr lvl="1"/>
            <a:r>
              <a:rPr lang="en-GB" dirty="0" smtClean="0"/>
              <a:t>C89</a:t>
            </a:r>
          </a:p>
          <a:p>
            <a:pPr lvl="1"/>
            <a:r>
              <a:rPr lang="en-GB" dirty="0" smtClean="0"/>
              <a:t>C99</a:t>
            </a:r>
          </a:p>
          <a:p>
            <a:pPr lvl="1"/>
            <a:r>
              <a:rPr lang="en-GB" dirty="0" smtClean="0"/>
              <a:t>C2011</a:t>
            </a:r>
          </a:p>
          <a:p>
            <a:r>
              <a:rPr lang="en-GB" dirty="0" smtClean="0"/>
              <a:t>The compiler is a great tool to help you with standards compliance</a:t>
            </a:r>
          </a:p>
          <a:p>
            <a:pPr lvl="1"/>
            <a:r>
              <a:rPr lang="en-GB" dirty="0" smtClean="0"/>
              <a:t>Note by default few compilers are standard compliant</a:t>
            </a:r>
          </a:p>
          <a:p>
            <a:pPr lvl="2"/>
            <a:r>
              <a:rPr lang="en-GB" dirty="0" smtClean="0"/>
              <a:t>They have non-portable extensions</a:t>
            </a:r>
          </a:p>
          <a:p>
            <a:r>
              <a:rPr lang="en-GB" dirty="0" smtClean="0"/>
              <a:t>In fact the compiler is a very useful tool in general through programming, learn to use it!</a:t>
            </a:r>
            <a:endParaRPr lang="en-GB" dirty="0"/>
          </a:p>
        </p:txBody>
      </p:sp>
    </p:spTree>
    <p:extLst>
      <p:ext uri="{BB962C8B-B14F-4D97-AF65-F5344CB8AC3E}">
        <p14:creationId xmlns:p14="http://schemas.microsoft.com/office/powerpoint/2010/main" val="26514464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Remote repository</a:t>
            </a:r>
            <a:endParaRPr lang="en-GB" dirty="0"/>
          </a:p>
        </p:txBody>
      </p:sp>
      <p:sp>
        <p:nvSpPr>
          <p:cNvPr id="6" name="Content Placeholder 5"/>
          <p:cNvSpPr>
            <a:spLocks noGrp="1"/>
          </p:cNvSpPr>
          <p:nvPr>
            <p:ph idx="1"/>
          </p:nvPr>
        </p:nvSpPr>
        <p:spPr>
          <a:xfrm>
            <a:off x="379413" y="1528763"/>
            <a:ext cx="3976563" cy="4391025"/>
          </a:xfrm>
        </p:spPr>
        <p:txBody>
          <a:bodyPr/>
          <a:lstStyle/>
          <a:p>
            <a:r>
              <a:rPr lang="en-GB" dirty="0" smtClean="0"/>
              <a:t>We’ve looked at </a:t>
            </a:r>
            <a:r>
              <a:rPr lang="en-GB" dirty="0" smtClean="0">
                <a:latin typeface="Courier New" panose="02070309020205020404" pitchFamily="49" charset="0"/>
                <a:cs typeface="Courier New" panose="02070309020205020404" pitchFamily="49" charset="0"/>
              </a:rPr>
              <a:t>add</a:t>
            </a:r>
            <a:r>
              <a:rPr lang="en-GB" dirty="0" smtClean="0"/>
              <a:t>, </a:t>
            </a:r>
            <a:r>
              <a:rPr lang="en-GB" dirty="0" smtClean="0">
                <a:latin typeface="Courier New" panose="02070309020205020404" pitchFamily="49" charset="0"/>
                <a:cs typeface="Courier New" panose="02070309020205020404" pitchFamily="49" charset="0"/>
              </a:rPr>
              <a:t>commit</a:t>
            </a:r>
            <a:r>
              <a:rPr lang="en-GB" dirty="0" smtClean="0"/>
              <a:t> and </a:t>
            </a:r>
            <a:r>
              <a:rPr lang="en-GB" dirty="0" smtClean="0">
                <a:latin typeface="Courier New" panose="02070309020205020404" pitchFamily="49" charset="0"/>
                <a:cs typeface="Courier New" panose="02070309020205020404" pitchFamily="49" charset="0"/>
              </a:rPr>
              <a:t>checkout </a:t>
            </a:r>
            <a:r>
              <a:rPr lang="en-GB" dirty="0" smtClean="0"/>
              <a:t>to deal with the local repository</a:t>
            </a:r>
          </a:p>
          <a:p>
            <a:pPr lvl="1"/>
            <a:r>
              <a:rPr lang="en-GB" dirty="0" smtClean="0"/>
              <a:t>Where you store your changes</a:t>
            </a:r>
          </a:p>
          <a:p>
            <a:r>
              <a:rPr lang="en-GB" dirty="0" smtClean="0"/>
              <a:t>In git there is also the global repository</a:t>
            </a:r>
          </a:p>
          <a:p>
            <a:pPr lvl="1"/>
            <a:r>
              <a:rPr lang="en-GB" dirty="0" smtClean="0"/>
              <a:t>Where the team as a whole stores their changes</a:t>
            </a:r>
          </a:p>
          <a:p>
            <a:r>
              <a:rPr lang="en-GB" dirty="0">
                <a:latin typeface="Courier New" panose="02070309020205020404" pitchFamily="49" charset="0"/>
                <a:cs typeface="Courier New" panose="02070309020205020404" pitchFamily="49" charset="0"/>
              </a:rPr>
              <a:t>p</a:t>
            </a:r>
            <a:r>
              <a:rPr lang="en-GB" dirty="0" smtClean="0">
                <a:latin typeface="Courier New" panose="02070309020205020404" pitchFamily="49" charset="0"/>
                <a:cs typeface="Courier New" panose="02070309020205020404" pitchFamily="49" charset="0"/>
              </a:rPr>
              <a:t>ush</a:t>
            </a:r>
            <a:r>
              <a:rPr lang="en-GB" dirty="0" smtClean="0"/>
              <a:t>, </a:t>
            </a:r>
            <a:r>
              <a:rPr lang="en-GB" dirty="0" smtClean="0">
                <a:latin typeface="Courier New" panose="02070309020205020404" pitchFamily="49" charset="0"/>
                <a:cs typeface="Courier New" panose="02070309020205020404" pitchFamily="49" charset="0"/>
              </a:rPr>
              <a:t>pull</a:t>
            </a:r>
            <a:r>
              <a:rPr lang="en-GB" dirty="0" smtClean="0"/>
              <a:t> and </a:t>
            </a:r>
            <a:r>
              <a:rPr lang="en-GB" dirty="0" smtClean="0">
                <a:latin typeface="Courier New" panose="02070309020205020404" pitchFamily="49" charset="0"/>
                <a:cs typeface="Courier New" panose="02070309020205020404" pitchFamily="49" charset="0"/>
              </a:rPr>
              <a:t>clone</a:t>
            </a:r>
            <a:r>
              <a:rPr lang="en-GB" dirty="0" smtClean="0"/>
              <a:t> are used to access those</a:t>
            </a:r>
          </a:p>
          <a:p>
            <a:pPr lvl="1"/>
            <a:r>
              <a:rPr lang="en-GB" dirty="0" smtClean="0"/>
              <a:t>Will look at briefly during the </a:t>
            </a:r>
            <a:r>
              <a:rPr lang="en-GB" dirty="0" err="1" smtClean="0"/>
              <a:t>practicals</a:t>
            </a:r>
            <a:endParaRPr lang="en-GB" dirty="0" smtClean="0"/>
          </a:p>
          <a:p>
            <a:endParaRPr lang="en-GB" dirty="0"/>
          </a:p>
        </p:txBody>
      </p:sp>
      <p:pic>
        <p:nvPicPr>
          <p:cNvPr id="7" name="Picture 6"/>
          <p:cNvPicPr>
            <a:picLocks noChangeAspect="1"/>
          </p:cNvPicPr>
          <p:nvPr/>
        </p:nvPicPr>
        <p:blipFill>
          <a:blip r:embed="rId2"/>
          <a:stretch>
            <a:fillRect/>
          </a:stretch>
        </p:blipFill>
        <p:spPr>
          <a:xfrm>
            <a:off x="4712453" y="1916832"/>
            <a:ext cx="3974937" cy="3060457"/>
          </a:xfrm>
          <a:prstGeom prst="rect">
            <a:avLst/>
          </a:prstGeom>
        </p:spPr>
      </p:pic>
    </p:spTree>
    <p:extLst>
      <p:ext uri="{BB962C8B-B14F-4D97-AF65-F5344CB8AC3E}">
        <p14:creationId xmlns:p14="http://schemas.microsoft.com/office/powerpoint/2010/main" val="26825025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Continuous Integration (CI) tools</a:t>
            </a:r>
            <a:endParaRPr lang="en-GB" dirty="0"/>
          </a:p>
        </p:txBody>
      </p:sp>
      <p:sp>
        <p:nvSpPr>
          <p:cNvPr id="3" name="Content Placeholder 2"/>
          <p:cNvSpPr>
            <a:spLocks noGrp="1"/>
          </p:cNvSpPr>
          <p:nvPr>
            <p:ph idx="1"/>
          </p:nvPr>
        </p:nvSpPr>
        <p:spPr/>
        <p:txBody>
          <a:bodyPr/>
          <a:lstStyle/>
          <a:p>
            <a:r>
              <a:rPr lang="en-GB" dirty="0" smtClean="0"/>
              <a:t>How do we make sure the code in the repository is reliable (and maybe efficient)?</a:t>
            </a:r>
          </a:p>
          <a:p>
            <a:r>
              <a:rPr lang="en-GB" dirty="0" smtClean="0"/>
              <a:t>Continuous integration tools automate testing of the software by, at regular intervals, checking out the current version of the repository, running tests as specified by the development team, and reporting and problems encountered</a:t>
            </a:r>
          </a:p>
          <a:p>
            <a:r>
              <a:rPr lang="en-GB" dirty="0" smtClean="0"/>
              <a:t>It’s possible to run these tests on different platforms to check </a:t>
            </a:r>
            <a:r>
              <a:rPr lang="en-GB" dirty="0" err="1" smtClean="0"/>
              <a:t>portatbility</a:t>
            </a:r>
            <a:endParaRPr lang="en-GB" dirty="0" smtClean="0"/>
          </a:p>
          <a:p>
            <a:r>
              <a:rPr lang="en-GB" dirty="0" smtClean="0"/>
              <a:t>It’s possible to include efficiency tests in the suite</a:t>
            </a:r>
          </a:p>
          <a:p>
            <a:r>
              <a:rPr lang="en-GB" dirty="0" smtClean="0"/>
              <a:t>Serious software projects really should use this!</a:t>
            </a:r>
          </a:p>
          <a:p>
            <a:pPr lvl="1"/>
            <a:r>
              <a:rPr lang="en-GB" dirty="0" smtClean="0"/>
              <a:t>Jenkins is probably the most widely used CI tool</a:t>
            </a:r>
          </a:p>
          <a:p>
            <a:endParaRPr lang="en-GB" dirty="0"/>
          </a:p>
        </p:txBody>
      </p:sp>
    </p:spTree>
    <p:extLst>
      <p:ext uri="{BB962C8B-B14F-4D97-AF65-F5344CB8AC3E}">
        <p14:creationId xmlns:p14="http://schemas.microsoft.com/office/powerpoint/2010/main" val="30550164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Final Word About your Software: Stick A Licence On it!</a:t>
            </a:r>
            <a:endParaRPr lang="en-GB" dirty="0"/>
          </a:p>
        </p:txBody>
      </p:sp>
      <p:sp>
        <p:nvSpPr>
          <p:cNvPr id="3" name="Content Placeholder 2"/>
          <p:cNvSpPr>
            <a:spLocks noGrp="1"/>
          </p:cNvSpPr>
          <p:nvPr>
            <p:ph idx="1"/>
          </p:nvPr>
        </p:nvSpPr>
        <p:spPr/>
        <p:txBody>
          <a:bodyPr/>
          <a:lstStyle/>
          <a:p>
            <a:r>
              <a:rPr lang="en-GB" dirty="0" smtClean="0"/>
              <a:t>If you are going to give out your software to somebody else I strongly recommend you put a licence on it to protect yourself and make sure you get recognition</a:t>
            </a:r>
          </a:p>
          <a:p>
            <a:r>
              <a:rPr lang="en-GB" dirty="0" smtClean="0"/>
              <a:t>What is allowed may depend on departmental policy – check!</a:t>
            </a:r>
          </a:p>
          <a:p>
            <a:r>
              <a:rPr lang="en-GB" dirty="0" smtClean="0"/>
              <a:t>Common simple, open source ones: </a:t>
            </a:r>
          </a:p>
          <a:p>
            <a:pPr lvl="1"/>
            <a:r>
              <a:rPr lang="en-GB" dirty="0"/>
              <a:t>BSD - https://en.wikipedia.org/wiki/BSD_licenses</a:t>
            </a:r>
            <a:endParaRPr lang="en-GB" dirty="0" smtClean="0"/>
          </a:p>
          <a:p>
            <a:pPr lvl="1"/>
            <a:r>
              <a:rPr lang="en-GB" dirty="0"/>
              <a:t>MIT - https://en.wikipedia.org/wiki/MIT_License</a:t>
            </a:r>
          </a:p>
        </p:txBody>
      </p:sp>
    </p:spTree>
    <p:extLst>
      <p:ext uri="{BB962C8B-B14F-4D97-AF65-F5344CB8AC3E}">
        <p14:creationId xmlns:p14="http://schemas.microsoft.com/office/powerpoint/2010/main" val="14285539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What have we learnt?</a:t>
            </a:r>
            <a:endParaRPr lang="en-GB" b="1" dirty="0">
              <a:solidFill>
                <a:schemeClr val="bg1"/>
              </a:solidFill>
              <a:latin typeface="Arial" panose="020B0604020202020204" pitchFamily="34" charset="0"/>
            </a:endParaRPr>
          </a:p>
        </p:txBody>
      </p:sp>
      <p:sp>
        <p:nvSpPr>
          <p:cNvPr id="3" name="TextBox 2"/>
          <p:cNvSpPr txBox="1"/>
          <p:nvPr/>
        </p:nvSpPr>
        <p:spPr>
          <a:xfrm>
            <a:off x="755576" y="1628800"/>
            <a:ext cx="7272808" cy="1815882"/>
          </a:xfrm>
          <a:prstGeom prst="rect">
            <a:avLst/>
          </a:prstGeom>
          <a:noFill/>
        </p:spPr>
        <p:txBody>
          <a:bodyPr wrap="square" rtlCol="0">
            <a:spAutoFit/>
          </a:bodyPr>
          <a:lstStyle/>
          <a:p>
            <a:r>
              <a:rPr lang="en-GB" sz="1400" dirty="0" smtClean="0">
                <a:solidFill>
                  <a:srgbClr val="C2470C"/>
                </a:solidFill>
                <a:latin typeface="Arial" panose="020B0604020202020204"/>
                <a:cs typeface="Courier New" panose="02070309020205020404" pitchFamily="49" charset="0"/>
              </a:rPr>
              <a:t>We have learnt about</a:t>
            </a:r>
          </a:p>
          <a:p>
            <a:pPr marL="285750" indent="-285750">
              <a:buFont typeface="Arial" panose="020B0604020202020204" pitchFamily="34" charset="0"/>
              <a:buChar char="•"/>
            </a:pPr>
            <a:r>
              <a:rPr lang="en-GB" sz="1400" dirty="0" smtClean="0">
                <a:solidFill>
                  <a:srgbClr val="C2470C"/>
                </a:solidFill>
                <a:latin typeface="Arial" panose="020B0604020202020204"/>
                <a:cs typeface="Courier New" panose="02070309020205020404" pitchFamily="49" charset="0"/>
              </a:rPr>
              <a:t>The very basics of writing good quality code</a:t>
            </a:r>
          </a:p>
          <a:p>
            <a:pPr marL="285750" indent="-285750">
              <a:buFont typeface="Arial" panose="020B0604020202020204" pitchFamily="34" charset="0"/>
              <a:buChar char="•"/>
            </a:pPr>
            <a:r>
              <a:rPr lang="en-GB" sz="1400" dirty="0" smtClean="0">
                <a:solidFill>
                  <a:srgbClr val="C2470C"/>
                </a:solidFill>
                <a:latin typeface="Arial" panose="020B0604020202020204"/>
                <a:cs typeface="Courier New" panose="02070309020205020404" pitchFamily="49" charset="0"/>
              </a:rPr>
              <a:t>The names, and in some cases basic use, of some of the tools that software developers use</a:t>
            </a:r>
          </a:p>
          <a:p>
            <a:pPr marL="285750" indent="-285750">
              <a:buFont typeface="Arial" panose="020B0604020202020204" pitchFamily="34" charset="0"/>
              <a:buChar char="•"/>
            </a:pPr>
            <a:r>
              <a:rPr lang="en-GB" sz="1400" dirty="0" smtClean="0">
                <a:solidFill>
                  <a:srgbClr val="C2470C"/>
                </a:solidFill>
                <a:latin typeface="Arial" panose="020B0604020202020204"/>
                <a:cs typeface="Courier New" panose="02070309020205020404" pitchFamily="49" charset="0"/>
              </a:rPr>
              <a:t>A bit about revision control</a:t>
            </a:r>
          </a:p>
          <a:p>
            <a:pPr marL="285750" indent="-285750">
              <a:buFont typeface="Arial" panose="020B0604020202020204" pitchFamily="34" charset="0"/>
              <a:buChar char="•"/>
            </a:pPr>
            <a:r>
              <a:rPr lang="en-GB" sz="1400" dirty="0" smtClean="0">
                <a:solidFill>
                  <a:srgbClr val="C2470C"/>
                </a:solidFill>
                <a:latin typeface="Arial" panose="020B0604020202020204"/>
                <a:cs typeface="Courier New" panose="02070309020205020404" pitchFamily="49" charset="0"/>
              </a:rPr>
              <a:t>The existence of software licences</a:t>
            </a:r>
            <a:endParaRPr lang="en-GB" sz="1400" dirty="0" smtClean="0">
              <a:solidFill>
                <a:srgbClr val="C2470C"/>
              </a:solidFill>
              <a:latin typeface="Arial" panose="020B0604020202020204"/>
              <a:cs typeface="Courier New" panose="02070309020205020404" pitchFamily="49" charset="0"/>
            </a:endParaRPr>
          </a:p>
          <a:p>
            <a:pPr marL="285750" indent="-285750">
              <a:buFont typeface="Arial" panose="020B0604020202020204" pitchFamily="34" charset="0"/>
              <a:buChar char="•"/>
            </a:pPr>
            <a:endParaRPr lang="en-GB" sz="1400" dirty="0" smtClean="0">
              <a:solidFill>
                <a:srgbClr val="C2470C"/>
              </a:solidFill>
              <a:latin typeface="Arial" panose="020B0604020202020204"/>
              <a:cs typeface="Courier New" panose="02070309020205020404" pitchFamily="49" charset="0"/>
            </a:endParaRPr>
          </a:p>
          <a:p>
            <a:endParaRPr lang="en-GB" sz="1400" dirty="0" smtClean="0">
              <a:solidFill>
                <a:srgbClr val="C2470C"/>
              </a:solidFill>
              <a:latin typeface="Arial" panose="020B0604020202020204"/>
              <a:cs typeface="Courier New" panose="02070309020205020404" pitchFamily="49" charset="0"/>
            </a:endParaRPr>
          </a:p>
        </p:txBody>
      </p:sp>
    </p:spTree>
    <p:extLst>
      <p:ext uri="{BB962C8B-B14F-4D97-AF65-F5344CB8AC3E}">
        <p14:creationId xmlns:p14="http://schemas.microsoft.com/office/powerpoint/2010/main" val="3147101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Further reading</a:t>
            </a:r>
            <a:endParaRPr lang="en-GB" b="1" dirty="0">
              <a:solidFill>
                <a:schemeClr val="bg1"/>
              </a:solidFill>
              <a:latin typeface="Arial" panose="020B0604020202020204" pitchFamily="34" charset="0"/>
            </a:endParaRPr>
          </a:p>
        </p:txBody>
      </p:sp>
      <p:sp>
        <p:nvSpPr>
          <p:cNvPr id="2" name="TextBox 1"/>
          <p:cNvSpPr txBox="1"/>
          <p:nvPr/>
        </p:nvSpPr>
        <p:spPr>
          <a:xfrm>
            <a:off x="323528" y="1628800"/>
            <a:ext cx="8712968" cy="4608512"/>
          </a:xfrm>
          <a:prstGeom prst="rect">
            <a:avLst/>
          </a:prstGeom>
          <a:noFill/>
        </p:spPr>
        <p:txBody>
          <a:bodyPr wrap="square" rtlCol="0">
            <a:normAutofit lnSpcReduction="10000"/>
          </a:bodyPr>
          <a:lstStyle/>
          <a:p>
            <a:r>
              <a:rPr lang="en-GB" sz="2000" dirty="0" smtClean="0">
                <a:latin typeface="+mj-lt"/>
              </a:rPr>
              <a:t>You only learn this stuff by doing it!</a:t>
            </a:r>
          </a:p>
          <a:p>
            <a:r>
              <a:rPr lang="en-GB" sz="2000" dirty="0" smtClean="0">
                <a:latin typeface="+mj-lt"/>
              </a:rPr>
              <a:t>But some suggestions:</a:t>
            </a:r>
          </a:p>
          <a:p>
            <a:pPr marL="342900" indent="-342900">
              <a:buFont typeface="Arial" panose="020B0604020202020204" pitchFamily="34" charset="0"/>
              <a:buChar char="•"/>
            </a:pPr>
            <a:r>
              <a:rPr lang="en-GB" sz="2000" dirty="0" smtClean="0">
                <a:latin typeface="+mj-lt"/>
              </a:rPr>
              <a:t>ARC and Archer provide a number of courses, some of which cover</a:t>
            </a:r>
            <a:r>
              <a:rPr lang="en-GB" sz="2000" dirty="0">
                <a:latin typeface="+mj-lt"/>
              </a:rPr>
              <a:t> </a:t>
            </a:r>
            <a:r>
              <a:rPr lang="en-GB" sz="2000" dirty="0" smtClean="0">
                <a:latin typeface="+mj-lt"/>
              </a:rPr>
              <a:t>some of the material covered here</a:t>
            </a:r>
          </a:p>
          <a:p>
            <a:pPr marL="342900" indent="-342900">
              <a:buFont typeface="Arial" panose="020B0604020202020204" pitchFamily="34" charset="0"/>
              <a:buChar char="•"/>
            </a:pPr>
            <a:r>
              <a:rPr lang="en-GB" sz="2000" dirty="0" smtClean="0">
                <a:latin typeface="+mj-lt"/>
              </a:rPr>
              <a:t>Consider attending one of the </a:t>
            </a:r>
            <a:r>
              <a:rPr lang="en-GB" sz="2000" i="1" dirty="0" smtClean="0">
                <a:latin typeface="+mj-lt"/>
              </a:rPr>
              <a:t>Software Carpentry </a:t>
            </a:r>
            <a:r>
              <a:rPr lang="en-GB" sz="2000" dirty="0" smtClean="0">
                <a:latin typeface="+mj-lt"/>
              </a:rPr>
              <a:t>courses</a:t>
            </a:r>
          </a:p>
          <a:p>
            <a:pPr marL="800100" lvl="1" indent="-342900">
              <a:buFont typeface="Arial" panose="020B0604020202020204" pitchFamily="34" charset="0"/>
              <a:buChar char="•"/>
            </a:pPr>
            <a:r>
              <a:rPr lang="en-GB" sz="2000" dirty="0">
                <a:latin typeface="+mj-lt"/>
                <a:hlinkClick r:id="rId3"/>
              </a:rPr>
              <a:t>https://software-carpentry.org</a:t>
            </a:r>
            <a:r>
              <a:rPr lang="en-GB" sz="2000" dirty="0" smtClean="0">
                <a:latin typeface="+mj-lt"/>
                <a:hlinkClick r:id="rId3"/>
              </a:rPr>
              <a:t>/</a:t>
            </a:r>
            <a:endParaRPr lang="en-GB" sz="2000" dirty="0" smtClean="0">
              <a:latin typeface="+mj-lt"/>
            </a:endParaRPr>
          </a:p>
          <a:p>
            <a:pPr marL="800100" lvl="1" indent="-342900">
              <a:buFont typeface="Arial" panose="020B0604020202020204" pitchFamily="34" charset="0"/>
              <a:buChar char="•"/>
            </a:pPr>
            <a:r>
              <a:rPr lang="en-GB" sz="2000" dirty="0">
                <a:latin typeface="+mj-lt"/>
                <a:hlinkClick r:id="rId4"/>
              </a:rPr>
              <a:t>https://</a:t>
            </a:r>
            <a:r>
              <a:rPr lang="en-GB" sz="2000" dirty="0" smtClean="0">
                <a:latin typeface="+mj-lt"/>
                <a:hlinkClick r:id="rId4"/>
              </a:rPr>
              <a:t>www.software.ac.uk/software-carpentry</a:t>
            </a:r>
            <a:endParaRPr lang="en-GB" sz="2000" dirty="0" smtClean="0">
              <a:latin typeface="+mj-lt"/>
            </a:endParaRPr>
          </a:p>
          <a:p>
            <a:pPr marL="342900" indent="-342900">
              <a:buFont typeface="Arial" panose="020B0604020202020204" pitchFamily="34" charset="0"/>
              <a:buChar char="•"/>
            </a:pPr>
            <a:r>
              <a:rPr lang="en-GB" sz="2000" dirty="0" smtClean="0">
                <a:latin typeface="+mj-lt"/>
              </a:rPr>
              <a:t>A few introductions to revision control and git:</a:t>
            </a:r>
          </a:p>
          <a:p>
            <a:pPr marL="800100" lvl="1" indent="-342900">
              <a:buFont typeface="Arial" panose="020B0604020202020204" pitchFamily="34" charset="0"/>
              <a:buChar char="•"/>
            </a:pPr>
            <a:r>
              <a:rPr lang="en-GB" sz="2000" dirty="0">
                <a:latin typeface="+mj-lt"/>
                <a:hlinkClick r:id="rId5"/>
              </a:rPr>
              <a:t>https://blog.inf.ed.ac.uk/sapm/2014/02/14/if-you-are-not-using-a-version-control-system-start-doing-it-now</a:t>
            </a:r>
            <a:r>
              <a:rPr lang="en-GB" sz="2000" dirty="0" smtClean="0">
                <a:latin typeface="+mj-lt"/>
                <a:hlinkClick r:id="rId5"/>
              </a:rPr>
              <a:t>/</a:t>
            </a:r>
            <a:endParaRPr lang="en-GB" sz="2000" dirty="0" smtClean="0">
              <a:latin typeface="+mj-lt"/>
            </a:endParaRPr>
          </a:p>
          <a:p>
            <a:pPr marL="800100" lvl="1" indent="-342900">
              <a:buFont typeface="Arial" panose="020B0604020202020204" pitchFamily="34" charset="0"/>
              <a:buChar char="•"/>
            </a:pPr>
            <a:r>
              <a:rPr lang="en-GB" sz="2000" dirty="0">
                <a:latin typeface="+mj-lt"/>
                <a:hlinkClick r:id="rId6"/>
              </a:rPr>
              <a:t>https://betterexplained.com/articles/a-visual-guide-to-version-control</a:t>
            </a:r>
            <a:r>
              <a:rPr lang="en-GB" sz="2000" dirty="0" smtClean="0">
                <a:latin typeface="+mj-lt"/>
                <a:hlinkClick r:id="rId6"/>
              </a:rPr>
              <a:t>/</a:t>
            </a:r>
            <a:endParaRPr lang="en-GB" sz="2000" dirty="0" smtClean="0">
              <a:latin typeface="+mj-lt"/>
            </a:endParaRPr>
          </a:p>
          <a:p>
            <a:pPr marL="800100" lvl="1" indent="-342900">
              <a:buFont typeface="Arial" panose="020B0604020202020204" pitchFamily="34" charset="0"/>
              <a:buChar char="•"/>
            </a:pPr>
            <a:r>
              <a:rPr lang="en-GB" sz="2000" dirty="0">
                <a:latin typeface="+mj-lt"/>
                <a:hlinkClick r:id="rId7"/>
              </a:rPr>
              <a:t>https://</a:t>
            </a:r>
            <a:r>
              <a:rPr lang="en-GB" sz="2000" dirty="0" smtClean="0">
                <a:latin typeface="+mj-lt"/>
                <a:hlinkClick r:id="rId7"/>
              </a:rPr>
              <a:t>try.github.io/levels/1/challenges/1</a:t>
            </a:r>
            <a:r>
              <a:rPr lang="en-GB" sz="2000" dirty="0" smtClean="0">
                <a:latin typeface="+mj-lt"/>
              </a:rPr>
              <a:t> - we’ll look at this in the </a:t>
            </a:r>
            <a:r>
              <a:rPr lang="en-GB" sz="2000" dirty="0" err="1" smtClean="0">
                <a:latin typeface="+mj-lt"/>
              </a:rPr>
              <a:t>practicals</a:t>
            </a:r>
            <a:endParaRPr lang="en-GB" sz="2000" dirty="0" smtClean="0">
              <a:latin typeface="+mj-lt"/>
            </a:endParaRPr>
          </a:p>
          <a:p>
            <a:pPr marL="800100" lvl="1" indent="-342900">
              <a:buFont typeface="Arial" panose="020B0604020202020204" pitchFamily="34" charset="0"/>
              <a:buChar char="•"/>
            </a:pPr>
            <a:r>
              <a:rPr lang="en-GB" sz="2000" dirty="0">
                <a:latin typeface="+mj-lt"/>
                <a:hlinkClick r:id="rId8"/>
              </a:rPr>
              <a:t>https://</a:t>
            </a:r>
            <a:r>
              <a:rPr lang="en-GB" sz="2000" dirty="0" smtClean="0">
                <a:latin typeface="+mj-lt"/>
                <a:hlinkClick r:id="rId8"/>
              </a:rPr>
              <a:t>git-scm.com/book/en/v2</a:t>
            </a:r>
            <a:r>
              <a:rPr lang="en-GB" sz="2000" dirty="0">
                <a:latin typeface="+mj-lt"/>
              </a:rPr>
              <a:t> </a:t>
            </a:r>
            <a:r>
              <a:rPr lang="en-GB" sz="2000" dirty="0" smtClean="0">
                <a:latin typeface="+mj-lt"/>
              </a:rPr>
              <a:t>- an on line book on git</a:t>
            </a:r>
          </a:p>
          <a:p>
            <a:pPr marL="800100" lvl="1" indent="-342900">
              <a:buFont typeface="Arial" panose="020B0604020202020204" pitchFamily="34" charset="0"/>
              <a:buChar char="•"/>
            </a:pPr>
            <a:r>
              <a:rPr lang="en-GB" sz="2000" dirty="0">
                <a:latin typeface="+mj-lt"/>
                <a:hlinkClick r:id="rId9"/>
              </a:rPr>
              <a:t>http://www-cs-students.stanford.edu/%7Eblynn/gitmagic</a:t>
            </a:r>
            <a:r>
              <a:rPr lang="en-GB" sz="2000" dirty="0" smtClean="0">
                <a:latin typeface="+mj-lt"/>
                <a:hlinkClick r:id="rId9"/>
              </a:rPr>
              <a:t>/</a:t>
            </a:r>
            <a:r>
              <a:rPr lang="en-GB" sz="2000" dirty="0" smtClean="0">
                <a:latin typeface="+mj-lt"/>
              </a:rPr>
              <a:t> - another book on git</a:t>
            </a:r>
          </a:p>
          <a:p>
            <a:pPr marL="800100" lvl="1" indent="-342900">
              <a:buFont typeface="Arial" panose="020B0604020202020204" pitchFamily="34" charset="0"/>
              <a:buChar char="•"/>
            </a:pPr>
            <a:endParaRPr lang="en-GB" sz="2000" dirty="0" smtClean="0">
              <a:latin typeface="+mj-lt"/>
            </a:endParaRPr>
          </a:p>
          <a:p>
            <a:pPr marL="800100" lvl="1" indent="-342900">
              <a:buFont typeface="Arial" panose="020B0604020202020204" pitchFamily="34" charset="0"/>
              <a:buChar char="•"/>
            </a:pPr>
            <a:endParaRPr lang="en-GB" sz="2000" dirty="0" smtClean="0">
              <a:latin typeface="+mj-lt"/>
            </a:endParaRPr>
          </a:p>
          <a:p>
            <a:pPr marL="800100" lvl="1" indent="-342900">
              <a:buFont typeface="Arial" panose="020B0604020202020204" pitchFamily="34" charset="0"/>
              <a:buChar char="•"/>
            </a:pPr>
            <a:endParaRPr lang="en-GB" sz="2000" dirty="0">
              <a:latin typeface="+mj-lt"/>
            </a:endParaRPr>
          </a:p>
          <a:p>
            <a:pPr marL="800100" lvl="1" indent="-342900">
              <a:buFont typeface="Arial" panose="020B0604020202020204" pitchFamily="34" charset="0"/>
              <a:buChar char="•"/>
            </a:pPr>
            <a:endParaRPr lang="en-GB" sz="2000" dirty="0" smtClean="0">
              <a:latin typeface="+mj-lt"/>
            </a:endParaRPr>
          </a:p>
        </p:txBody>
      </p:sp>
    </p:spTree>
    <p:extLst>
      <p:ext uri="{BB962C8B-B14F-4D97-AF65-F5344CB8AC3E}">
        <p14:creationId xmlns:p14="http://schemas.microsoft.com/office/powerpoint/2010/main" val="3823330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In the next lecture…</a:t>
            </a:r>
            <a:endParaRPr lang="en-GB" b="1" dirty="0">
              <a:solidFill>
                <a:schemeClr val="bg1"/>
              </a:solidFill>
              <a:latin typeface="Arial" panose="020B0604020202020204" pitchFamily="34" charset="0"/>
            </a:endParaRPr>
          </a:p>
        </p:txBody>
      </p:sp>
      <p:sp>
        <p:nvSpPr>
          <p:cNvPr id="3" name="TextBox 2"/>
          <p:cNvSpPr txBox="1"/>
          <p:nvPr/>
        </p:nvSpPr>
        <p:spPr>
          <a:xfrm>
            <a:off x="611560" y="2708920"/>
            <a:ext cx="3312368" cy="523220"/>
          </a:xfrm>
          <a:prstGeom prst="rect">
            <a:avLst/>
          </a:prstGeom>
          <a:noFill/>
        </p:spPr>
        <p:txBody>
          <a:bodyPr wrap="square" rtlCol="0">
            <a:spAutoFit/>
          </a:bodyPr>
          <a:lstStyle/>
          <a:p>
            <a:r>
              <a:rPr lang="en-GB" sz="1400" dirty="0" smtClean="0">
                <a:solidFill>
                  <a:srgbClr val="C2470C"/>
                </a:solidFill>
                <a:latin typeface="Arial" panose="020B0604020202020204"/>
                <a:cs typeface="Courier New" panose="02070309020205020404" pitchFamily="49" charset="0"/>
              </a:rPr>
              <a:t>We shall look further into C!</a:t>
            </a:r>
            <a:endParaRPr lang="en-GB" sz="1400" dirty="0" smtClean="0">
              <a:solidFill>
                <a:srgbClr val="C2470C"/>
              </a:solidFill>
              <a:latin typeface="Arial" panose="020B0604020202020204"/>
              <a:cs typeface="Courier New" panose="02070309020205020404" pitchFamily="49" charset="0"/>
            </a:endParaRPr>
          </a:p>
          <a:p>
            <a:endParaRPr lang="en-GB" sz="1400" dirty="0" smtClean="0">
              <a:solidFill>
                <a:srgbClr val="C2470C"/>
              </a:solidFill>
              <a:latin typeface="Arial" panose="020B0604020202020204"/>
              <a:cs typeface="Courier New" panose="02070309020205020404" pitchFamily="49" charset="0"/>
            </a:endParaRPr>
          </a:p>
        </p:txBody>
      </p:sp>
    </p:spTree>
    <p:extLst>
      <p:ext uri="{BB962C8B-B14F-4D97-AF65-F5344CB8AC3E}">
        <p14:creationId xmlns:p14="http://schemas.microsoft.com/office/powerpoint/2010/main" val="1851560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Using the Compiler</a:t>
            </a:r>
            <a:endParaRPr lang="en-GB" dirty="0"/>
          </a:p>
        </p:txBody>
      </p:sp>
      <p:sp>
        <p:nvSpPr>
          <p:cNvPr id="5" name="Content Placeholder 4"/>
          <p:cNvSpPr>
            <a:spLocks noGrp="1"/>
          </p:cNvSpPr>
          <p:nvPr>
            <p:ph sz="half" idx="1"/>
          </p:nvPr>
        </p:nvSpPr>
        <p:spPr>
          <a:xfrm>
            <a:off x="379413" y="1528763"/>
            <a:ext cx="8585075" cy="4391025"/>
          </a:xfrm>
        </p:spPr>
        <p:txBody>
          <a:bodyPr/>
          <a:lstStyle/>
          <a:p>
            <a:r>
              <a:rPr lang="en-GB" dirty="0" smtClean="0"/>
              <a:t>If it generates a warning fix it</a:t>
            </a:r>
          </a:p>
          <a:p>
            <a:r>
              <a:rPr lang="en-GB" dirty="0" smtClean="0"/>
              <a:t>Use flags on the compiler to generate warning about any dodgy code!</a:t>
            </a:r>
            <a:endParaRPr lang="en-GB" dirty="0"/>
          </a:p>
        </p:txBody>
      </p:sp>
      <p:pic>
        <p:nvPicPr>
          <p:cNvPr id="7" name="Picture 6"/>
          <p:cNvPicPr>
            <a:picLocks noChangeAspect="1"/>
          </p:cNvPicPr>
          <p:nvPr/>
        </p:nvPicPr>
        <p:blipFill>
          <a:blip r:embed="rId2"/>
          <a:stretch>
            <a:fillRect/>
          </a:stretch>
        </p:blipFill>
        <p:spPr>
          <a:xfrm>
            <a:off x="242887" y="2708920"/>
            <a:ext cx="8658225" cy="3505200"/>
          </a:xfrm>
          <a:prstGeom prst="rect">
            <a:avLst/>
          </a:prstGeom>
        </p:spPr>
      </p:pic>
    </p:spTree>
    <p:extLst>
      <p:ext uri="{BB962C8B-B14F-4D97-AF65-F5344CB8AC3E}">
        <p14:creationId xmlns:p14="http://schemas.microsoft.com/office/powerpoint/2010/main" val="3686543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Maintainable</a:t>
            </a:r>
            <a:endParaRPr lang="en-GB" dirty="0"/>
          </a:p>
        </p:txBody>
      </p:sp>
      <p:sp>
        <p:nvSpPr>
          <p:cNvPr id="6" name="Content Placeholder 5"/>
          <p:cNvSpPr>
            <a:spLocks noGrp="1"/>
          </p:cNvSpPr>
          <p:nvPr>
            <p:ph idx="1"/>
          </p:nvPr>
        </p:nvSpPr>
        <p:spPr/>
        <p:txBody>
          <a:bodyPr/>
          <a:lstStyle/>
          <a:p>
            <a:r>
              <a:rPr lang="en-GB" dirty="0" smtClean="0"/>
              <a:t>You WILL want to modify your code</a:t>
            </a:r>
          </a:p>
          <a:p>
            <a:r>
              <a:rPr lang="en-GB" dirty="0" smtClean="0"/>
              <a:t>You WON’T remember what it did 6 months after you wrote it</a:t>
            </a:r>
          </a:p>
          <a:p>
            <a:r>
              <a:rPr lang="en-GB" dirty="0" smtClean="0"/>
              <a:t>However if you put a bit of effort in when you first write it you can save a lot of effort when you come back to it</a:t>
            </a:r>
            <a:endParaRPr lang="en-GB" dirty="0"/>
          </a:p>
        </p:txBody>
      </p:sp>
    </p:spTree>
    <p:extLst>
      <p:ext uri="{BB962C8B-B14F-4D97-AF65-F5344CB8AC3E}">
        <p14:creationId xmlns:p14="http://schemas.microsoft.com/office/powerpoint/2010/main" val="3381851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Think before you start!</a:t>
            </a:r>
            <a:endParaRPr lang="en-GB" dirty="0"/>
          </a:p>
        </p:txBody>
      </p:sp>
      <p:sp>
        <p:nvSpPr>
          <p:cNvPr id="3" name="Content Placeholder 2"/>
          <p:cNvSpPr>
            <a:spLocks noGrp="1"/>
          </p:cNvSpPr>
          <p:nvPr>
            <p:ph idx="1"/>
          </p:nvPr>
        </p:nvSpPr>
        <p:spPr/>
        <p:txBody>
          <a:bodyPr/>
          <a:lstStyle/>
          <a:p>
            <a:r>
              <a:rPr lang="en-GB" dirty="0" smtClean="0"/>
              <a:t>Before you write anything think about how you will structure your program</a:t>
            </a:r>
          </a:p>
          <a:p>
            <a:pPr lvl="1"/>
            <a:r>
              <a:rPr lang="en-GB" dirty="0" smtClean="0"/>
              <a:t>What functions will you need</a:t>
            </a:r>
          </a:p>
          <a:p>
            <a:pPr lvl="1"/>
            <a:r>
              <a:rPr lang="en-GB" dirty="0" smtClean="0"/>
              <a:t>What inputs does it require</a:t>
            </a:r>
          </a:p>
          <a:p>
            <a:pPr lvl="1"/>
            <a:r>
              <a:rPr lang="en-GB" dirty="0" smtClean="0"/>
              <a:t>What outputs does it provide</a:t>
            </a:r>
          </a:p>
          <a:p>
            <a:pPr lvl="1"/>
            <a:r>
              <a:rPr lang="en-GB" dirty="0" smtClean="0"/>
              <a:t>What data structures will you require</a:t>
            </a:r>
          </a:p>
          <a:p>
            <a:r>
              <a:rPr lang="en-GB" dirty="0" smtClean="0"/>
              <a:t>Especially for larger projects a bit of careful thought at the beginning can save a lot of thought in the end</a:t>
            </a:r>
            <a:endParaRPr lang="en-GB" dirty="0"/>
          </a:p>
        </p:txBody>
      </p:sp>
    </p:spTree>
    <p:extLst>
      <p:ext uri="{BB962C8B-B14F-4D97-AF65-F5344CB8AC3E}">
        <p14:creationId xmlns:p14="http://schemas.microsoft.com/office/powerpoint/2010/main" val="2413171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Comments And Self Documenting Code</a:t>
            </a:r>
            <a:endParaRPr lang="en-GB" dirty="0"/>
          </a:p>
        </p:txBody>
      </p:sp>
      <p:sp>
        <p:nvSpPr>
          <p:cNvPr id="3" name="Content Placeholder 2"/>
          <p:cNvSpPr>
            <a:spLocks noGrp="1"/>
          </p:cNvSpPr>
          <p:nvPr>
            <p:ph sz="half" idx="1"/>
          </p:nvPr>
        </p:nvSpPr>
        <p:spPr/>
        <p:txBody>
          <a:bodyPr/>
          <a:lstStyle/>
          <a:p>
            <a:r>
              <a:rPr lang="en-GB" dirty="0" smtClean="0"/>
              <a:t>Comments should be useful</a:t>
            </a:r>
          </a:p>
          <a:p>
            <a:pPr lvl="1"/>
            <a:r>
              <a:rPr lang="en-GB" dirty="0" smtClean="0"/>
              <a:t>Good comment:</a:t>
            </a:r>
            <a:endParaRPr lang="en-GB" dirty="0"/>
          </a:p>
          <a:p>
            <a:pPr marL="720725" lvl="2" indent="0">
              <a:buNone/>
            </a:pPr>
            <a:r>
              <a:rPr lang="en-GB" sz="1200" dirty="0" smtClean="0">
                <a:latin typeface="Courier New" panose="02070309020205020404" pitchFamily="49" charset="0"/>
                <a:cs typeface="Courier New" panose="02070309020205020404" pitchFamily="49" charset="0"/>
              </a:rPr>
              <a:t>// Update the charge density</a:t>
            </a:r>
          </a:p>
          <a:p>
            <a:pPr lvl="1"/>
            <a:r>
              <a:rPr lang="en-GB" dirty="0" smtClean="0"/>
              <a:t>Bad comment</a:t>
            </a:r>
          </a:p>
          <a:p>
            <a:pPr marL="720725" lvl="2" indent="0">
              <a:buNone/>
            </a:pPr>
            <a:r>
              <a:rPr lang="en-GB" sz="1200" dirty="0" err="1" smtClean="0">
                <a:latin typeface="Courier New" panose="02070309020205020404" pitchFamily="49" charset="0"/>
                <a:cs typeface="Courier New" panose="02070309020205020404" pitchFamily="49" charset="0"/>
              </a:rPr>
              <a:t>i</a:t>
            </a:r>
            <a:r>
              <a:rPr lang="en-GB" sz="1200" dirty="0" smtClean="0">
                <a:latin typeface="Courier New" panose="02070309020205020404" pitchFamily="49" charset="0"/>
                <a:cs typeface="Courier New" panose="02070309020205020404" pitchFamily="49" charset="0"/>
              </a:rPr>
              <a:t>++; // Increment </a:t>
            </a:r>
            <a:r>
              <a:rPr lang="en-GB" sz="1200" dirty="0" err="1" smtClean="0">
                <a:latin typeface="Courier New" panose="02070309020205020404" pitchFamily="49" charset="0"/>
                <a:cs typeface="Courier New" panose="02070309020205020404" pitchFamily="49" charset="0"/>
              </a:rPr>
              <a:t>i</a:t>
            </a:r>
            <a:endParaRPr lang="en-GB" sz="1200" dirty="0" smtClean="0">
              <a:latin typeface="Courier New" panose="02070309020205020404" pitchFamily="49" charset="0"/>
              <a:cs typeface="Courier New" panose="02070309020205020404" pitchFamily="49" charset="0"/>
            </a:endParaRPr>
          </a:p>
          <a:p>
            <a:endParaRPr lang="en-GB" dirty="0" smtClean="0"/>
          </a:p>
          <a:p>
            <a:r>
              <a:rPr lang="en-GB" dirty="0" smtClean="0"/>
              <a:t>Code should as far as is possible be self-documenting</a:t>
            </a:r>
          </a:p>
          <a:p>
            <a:pPr lvl="1"/>
            <a:r>
              <a:rPr lang="en-GB" dirty="0" smtClean="0"/>
              <a:t>Use meaningful variable and function names</a:t>
            </a:r>
          </a:p>
          <a:p>
            <a:pPr lvl="2"/>
            <a:r>
              <a:rPr lang="en-GB" dirty="0"/>
              <a:t>Call variables by </a:t>
            </a:r>
            <a:r>
              <a:rPr lang="en-GB" i="1" dirty="0"/>
              <a:t>what</a:t>
            </a:r>
            <a:r>
              <a:rPr lang="en-GB" dirty="0"/>
              <a:t> they are, not </a:t>
            </a:r>
            <a:r>
              <a:rPr lang="en-GB" i="1" dirty="0"/>
              <a:t>how</a:t>
            </a:r>
            <a:r>
              <a:rPr lang="en-GB" dirty="0"/>
              <a:t> they are to be </a:t>
            </a:r>
            <a:r>
              <a:rPr lang="en-GB" dirty="0" smtClean="0"/>
              <a:t>used</a:t>
            </a:r>
          </a:p>
          <a:p>
            <a:pPr lvl="1"/>
            <a:r>
              <a:rPr lang="en-GB" dirty="0" smtClean="0"/>
              <a:t>Use white space to break the code into logical blocks</a:t>
            </a:r>
            <a:endParaRPr lang="en-GB" dirty="0"/>
          </a:p>
        </p:txBody>
      </p:sp>
      <p:sp>
        <p:nvSpPr>
          <p:cNvPr id="4" name="Content Placeholder 3"/>
          <p:cNvSpPr>
            <a:spLocks noGrp="1"/>
          </p:cNvSpPr>
          <p:nvPr>
            <p:ph sz="half" idx="2"/>
          </p:nvPr>
        </p:nvSpPr>
        <p:spPr>
          <a:xfrm>
            <a:off x="4044950" y="1528762"/>
            <a:ext cx="5099050" cy="4132485"/>
          </a:xfrm>
        </p:spPr>
        <p:txBody>
          <a:bodyPr>
            <a:normAutofit fontScale="85000" lnSpcReduction="20000"/>
          </a:bodyPr>
          <a:lstStyle/>
          <a:p>
            <a:pPr marL="0" indent="0">
              <a:lnSpc>
                <a:spcPct val="120000"/>
              </a:lnSpc>
              <a:buNone/>
            </a:pPr>
            <a:r>
              <a:rPr lang="en-GB" sz="1800" dirty="0">
                <a:latin typeface="Courier New" panose="02070309020205020404" pitchFamily="49" charset="0"/>
                <a:cs typeface="Courier New" panose="02070309020205020404" pitchFamily="49" charset="0"/>
              </a:rPr>
              <a:t>f</a:t>
            </a:r>
            <a:r>
              <a:rPr lang="en-GB" sz="1800" dirty="0" smtClean="0">
                <a:latin typeface="Courier New" panose="02070309020205020404" pitchFamily="49" charset="0"/>
                <a:cs typeface="Courier New" panose="02070309020205020404" pitchFamily="49" charset="0"/>
              </a:rPr>
              <a:t>loat </a:t>
            </a:r>
            <a:r>
              <a:rPr lang="en-GB" sz="1800" dirty="0" err="1" smtClean="0">
                <a:latin typeface="Courier New" panose="02070309020205020404" pitchFamily="49" charset="0"/>
                <a:cs typeface="Courier New" panose="02070309020205020404" pitchFamily="49" charset="0"/>
              </a:rPr>
              <a:t>calc_circle_area</a:t>
            </a:r>
            <a:r>
              <a:rPr lang="en-GB" sz="1800" dirty="0" smtClean="0">
                <a:latin typeface="Courier New" panose="02070309020205020404" pitchFamily="49" charset="0"/>
                <a:cs typeface="Courier New" panose="02070309020205020404" pitchFamily="49" charset="0"/>
              </a:rPr>
              <a:t>( </a:t>
            </a:r>
            <a:r>
              <a:rPr lang="en-GB" sz="1800" dirty="0" err="1" smtClean="0">
                <a:latin typeface="Courier New" panose="02070309020205020404" pitchFamily="49" charset="0"/>
                <a:cs typeface="Courier New" panose="02070309020205020404" pitchFamily="49" charset="0"/>
              </a:rPr>
              <a:t>const</a:t>
            </a:r>
            <a:r>
              <a:rPr lang="en-GB" sz="1800" dirty="0" smtClean="0">
                <a:latin typeface="Courier New" panose="02070309020205020404" pitchFamily="49" charset="0"/>
                <a:cs typeface="Courier New" panose="02070309020205020404" pitchFamily="49" charset="0"/>
              </a:rPr>
              <a:t> float r ){</a:t>
            </a:r>
          </a:p>
          <a:p>
            <a:pPr marL="0" indent="0">
              <a:lnSpc>
                <a:spcPct val="120000"/>
              </a:lnSpc>
              <a:buNone/>
            </a:pPr>
            <a:endParaRPr lang="en-GB" sz="1800" dirty="0" smtClean="0">
              <a:latin typeface="Courier New" panose="02070309020205020404" pitchFamily="49" charset="0"/>
              <a:cs typeface="Courier New" panose="02070309020205020404" pitchFamily="49" charset="0"/>
            </a:endParaRPr>
          </a:p>
          <a:p>
            <a:pPr marL="0" indent="0">
              <a:lnSpc>
                <a:spcPct val="120000"/>
              </a:lnSpc>
              <a:buNone/>
            </a:pPr>
            <a:r>
              <a:rPr lang="en-GB" sz="1800" dirty="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  /* This function calculates</a:t>
            </a:r>
          </a:p>
          <a:p>
            <a:pPr marL="0" indent="0">
              <a:lnSpc>
                <a:spcPct val="120000"/>
              </a:lnSpc>
              <a:buNone/>
            </a:pPr>
            <a:r>
              <a:rPr lang="en-GB" sz="1800" dirty="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     the area of a circle of radius r */</a:t>
            </a:r>
          </a:p>
          <a:p>
            <a:pPr marL="0" indent="0">
              <a:lnSpc>
                <a:spcPct val="120000"/>
              </a:lnSpc>
              <a:buNone/>
            </a:pPr>
            <a:endParaRPr lang="en-GB" sz="1800" dirty="0" smtClean="0">
              <a:latin typeface="Courier New" panose="02070309020205020404" pitchFamily="49" charset="0"/>
              <a:cs typeface="Courier New" panose="02070309020205020404" pitchFamily="49" charset="0"/>
            </a:endParaRPr>
          </a:p>
          <a:p>
            <a:pPr marL="0" indent="0">
              <a:lnSpc>
                <a:spcPct val="120000"/>
              </a:lnSpc>
              <a:buNone/>
            </a:pPr>
            <a:r>
              <a:rPr lang="en-GB" sz="1800" dirty="0" smtClean="0">
                <a:latin typeface="Courier New" panose="02070309020205020404" pitchFamily="49" charset="0"/>
                <a:cs typeface="Courier New" panose="02070309020205020404" pitchFamily="49" charset="0"/>
              </a:rPr>
              <a:t>   float area;</a:t>
            </a:r>
          </a:p>
          <a:p>
            <a:pPr marL="0" indent="0">
              <a:lnSpc>
                <a:spcPct val="120000"/>
              </a:lnSpc>
              <a:buNone/>
            </a:pPr>
            <a:r>
              <a:rPr lang="en-GB" sz="1800" dirty="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  </a:t>
            </a:r>
            <a:r>
              <a:rPr lang="en-GB" sz="1800" dirty="0" err="1" smtClean="0">
                <a:latin typeface="Courier New" panose="02070309020205020404" pitchFamily="49" charset="0"/>
                <a:cs typeface="Courier New" panose="02070309020205020404" pitchFamily="49" charset="0"/>
              </a:rPr>
              <a:t>const</a:t>
            </a:r>
            <a:r>
              <a:rPr lang="en-GB" sz="1800" dirty="0" smtClean="0">
                <a:latin typeface="Courier New" panose="02070309020205020404" pitchFamily="49" charset="0"/>
                <a:cs typeface="Courier New" panose="02070309020205020404" pitchFamily="49" charset="0"/>
              </a:rPr>
              <a:t> float pi = 3.1415927;</a:t>
            </a:r>
          </a:p>
          <a:p>
            <a:pPr marL="0" indent="0">
              <a:lnSpc>
                <a:spcPct val="120000"/>
              </a:lnSpc>
              <a:buNone/>
            </a:pPr>
            <a:endParaRPr lang="en-GB" sz="1800" dirty="0">
              <a:latin typeface="Courier New" panose="02070309020205020404" pitchFamily="49" charset="0"/>
              <a:cs typeface="Courier New" panose="02070309020205020404" pitchFamily="49" charset="0"/>
            </a:endParaRPr>
          </a:p>
          <a:p>
            <a:pPr marL="0" indent="0">
              <a:lnSpc>
                <a:spcPct val="120000"/>
              </a:lnSpc>
              <a:buNone/>
            </a:pPr>
            <a:r>
              <a:rPr lang="en-GB" sz="1800" dirty="0" smtClean="0">
                <a:latin typeface="Courier New" panose="02070309020205020404" pitchFamily="49" charset="0"/>
                <a:cs typeface="Courier New" panose="02070309020205020404" pitchFamily="49" charset="0"/>
              </a:rPr>
              <a:t>   area = pi * r * r;</a:t>
            </a:r>
          </a:p>
          <a:p>
            <a:pPr marL="0" indent="0">
              <a:lnSpc>
                <a:spcPct val="120000"/>
              </a:lnSpc>
              <a:buNone/>
            </a:pPr>
            <a:endParaRPr lang="en-GB" sz="1800" dirty="0">
              <a:latin typeface="Courier New" panose="02070309020205020404" pitchFamily="49" charset="0"/>
              <a:cs typeface="Courier New" panose="02070309020205020404" pitchFamily="49" charset="0"/>
            </a:endParaRPr>
          </a:p>
          <a:p>
            <a:pPr marL="0" indent="0">
              <a:lnSpc>
                <a:spcPct val="120000"/>
              </a:lnSpc>
              <a:buNone/>
            </a:pPr>
            <a:r>
              <a:rPr lang="en-GB" sz="1800" dirty="0" smtClean="0">
                <a:latin typeface="Courier New" panose="02070309020205020404" pitchFamily="49" charset="0"/>
                <a:cs typeface="Courier New" panose="02070309020205020404" pitchFamily="49" charset="0"/>
              </a:rPr>
              <a:t>   return area;</a:t>
            </a:r>
          </a:p>
          <a:p>
            <a:pPr marL="0" indent="0">
              <a:lnSpc>
                <a:spcPct val="120000"/>
              </a:lnSpc>
              <a:buNone/>
            </a:pPr>
            <a:r>
              <a:rPr lang="en-GB" sz="1800" dirty="0">
                <a:latin typeface="Courier New" panose="02070309020205020404" pitchFamily="49" charset="0"/>
                <a:cs typeface="Courier New" panose="02070309020205020404" pitchFamily="49" charset="0"/>
              </a:rPr>
              <a:t>}</a:t>
            </a:r>
            <a:endParaRPr lang="en-GB" sz="1800" dirty="0" smtClean="0">
              <a:latin typeface="Courier New" panose="02070309020205020404" pitchFamily="49" charset="0"/>
              <a:cs typeface="Courier New" panose="02070309020205020404" pitchFamily="49" charset="0"/>
            </a:endParaRPr>
          </a:p>
          <a:p>
            <a:pPr marL="0" indent="0">
              <a:buNone/>
            </a:pPr>
            <a:endParaRPr lang="en-GB" sz="1800" dirty="0" smtClean="0">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  </a:t>
            </a:r>
            <a:endParaRPr lang="en-GB"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327986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Indent your Code</a:t>
            </a:r>
            <a:endParaRPr lang="en-GB" dirty="0"/>
          </a:p>
        </p:txBody>
      </p:sp>
      <p:sp>
        <p:nvSpPr>
          <p:cNvPr id="3" name="Content Placeholder 2"/>
          <p:cNvSpPr>
            <a:spLocks noGrp="1"/>
          </p:cNvSpPr>
          <p:nvPr>
            <p:ph sz="half" idx="1"/>
          </p:nvPr>
        </p:nvSpPr>
        <p:spPr/>
        <p:txBody>
          <a:bodyPr/>
          <a:lstStyle/>
          <a:p>
            <a:r>
              <a:rPr lang="en-GB" dirty="0" smtClean="0"/>
              <a:t>Indentation helps you identify where control structures (</a:t>
            </a:r>
            <a:r>
              <a:rPr lang="en-GB" dirty="0" err="1" smtClean="0"/>
              <a:t>for,if</a:t>
            </a:r>
            <a:r>
              <a:rPr lang="en-GB" dirty="0" smtClean="0"/>
              <a:t> etc.) start and end</a:t>
            </a:r>
          </a:p>
          <a:p>
            <a:r>
              <a:rPr lang="en-GB" dirty="0" smtClean="0"/>
              <a:t>It also help you identify which curly brace corresponds to which control structure</a:t>
            </a:r>
          </a:p>
          <a:p>
            <a:r>
              <a:rPr lang="en-GB" dirty="0" smtClean="0"/>
              <a:t>Your Editor should help you do this</a:t>
            </a:r>
          </a:p>
          <a:p>
            <a:r>
              <a:rPr lang="en-GB" dirty="0" smtClean="0"/>
              <a:t>And don’t use tabs to do it!</a:t>
            </a:r>
          </a:p>
          <a:p>
            <a:endParaRPr lang="en-GB" dirty="0"/>
          </a:p>
        </p:txBody>
      </p:sp>
      <p:sp>
        <p:nvSpPr>
          <p:cNvPr id="4" name="Content Placeholder 3"/>
          <p:cNvSpPr>
            <a:spLocks noGrp="1"/>
          </p:cNvSpPr>
          <p:nvPr>
            <p:ph sz="half" idx="2"/>
          </p:nvPr>
        </p:nvSpPr>
        <p:spPr>
          <a:xfrm>
            <a:off x="4197350" y="1528763"/>
            <a:ext cx="4911154" cy="4391025"/>
          </a:xfrm>
        </p:spPr>
        <p:txBody>
          <a:bodyPr/>
          <a:lstStyle/>
          <a:p>
            <a:pPr marL="0" indent="0">
              <a:buNone/>
            </a:pPr>
            <a:r>
              <a:rPr lang="en-GB" dirty="0">
                <a:latin typeface="Courier New" panose="02070309020205020404" pitchFamily="49" charset="0"/>
                <a:cs typeface="Courier New" panose="02070309020205020404" pitchFamily="49" charset="0"/>
              </a:rPr>
              <a:t>f</a:t>
            </a:r>
            <a:r>
              <a:rPr lang="en-GB" dirty="0" smtClean="0">
                <a:latin typeface="Courier New" panose="02070309020205020404" pitchFamily="49" charset="0"/>
                <a:cs typeface="Courier New" panose="02070309020205020404" pitchFamily="49" charset="0"/>
              </a:rPr>
              <a:t>or(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=0;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&lt;10;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for( j=0; j&lt;10; </a:t>
            </a:r>
            <a:r>
              <a:rPr lang="en-GB" dirty="0" err="1" smtClean="0">
                <a:latin typeface="Courier New" panose="02070309020205020404" pitchFamily="49" charset="0"/>
                <a:cs typeface="Courier New" panose="02070309020205020404" pitchFamily="49" charset="0"/>
              </a:rPr>
              <a:t>j++</a:t>
            </a:r>
            <a:r>
              <a:rPr lang="en-GB" dirty="0" smtClean="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 ][ j ] =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 + j;</a:t>
            </a:r>
          </a:p>
          <a:p>
            <a:pPr marL="0"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b[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 ] = a[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 ][ 0 ]</a:t>
            </a:r>
          </a:p>
          <a:p>
            <a:pPr marL="0" indent="0">
              <a:buNone/>
            </a:pPr>
            <a:r>
              <a:rPr lang="en-GB"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22701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lligentDocuments">
  <a:themeElements>
    <a:clrScheme name="Custom 5">
      <a:dk1>
        <a:srgbClr val="C2470C"/>
      </a:dk1>
      <a:lt1>
        <a:srgbClr val="FFFFFF"/>
      </a:lt1>
      <a:dk2>
        <a:srgbClr val="FFFFFF"/>
      </a:dk2>
      <a:lt2>
        <a:srgbClr val="E7E7E9"/>
      </a:lt2>
      <a:accent1>
        <a:srgbClr val="F16623"/>
      </a:accent1>
      <a:accent2>
        <a:srgbClr val="E27023"/>
      </a:accent2>
      <a:accent3>
        <a:srgbClr val="FFFFFF"/>
      </a:accent3>
      <a:accent4>
        <a:srgbClr val="670100"/>
      </a:accent4>
      <a:accent5>
        <a:srgbClr val="E8B0AB"/>
      </a:accent5>
      <a:accent6>
        <a:srgbClr val="CD651F"/>
      </a:accent6>
      <a:hlink>
        <a:srgbClr val="002060"/>
      </a:hlink>
      <a:folHlink>
        <a:srgbClr val="0070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IntelligentDocument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ntelligentDocument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elligentDocument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elligentDocumen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elligentDocumen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ntelligentDocumen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8">
        <a:dk1>
          <a:srgbClr val="7A0200"/>
        </a:dk1>
        <a:lt1>
          <a:srgbClr val="FFFFFF"/>
        </a:lt1>
        <a:dk2>
          <a:srgbClr val="FFFFFF"/>
        </a:dk2>
        <a:lt2>
          <a:srgbClr val="969696"/>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
      <a:clrScheme name="IntelligentDocuments 9">
        <a:dk1>
          <a:srgbClr val="7A0200"/>
        </a:dk1>
        <a:lt1>
          <a:srgbClr val="FFFFFF"/>
        </a:lt1>
        <a:dk2>
          <a:srgbClr val="FFFFFF"/>
        </a:dk2>
        <a:lt2>
          <a:srgbClr val="E7E7E9"/>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87B862386F8A48840A2142C0600765" ma:contentTypeVersion="1" ma:contentTypeDescription="Create a new document." ma:contentTypeScope="" ma:versionID="68e7a6ad2ab34d836eda56dc5c7bc733">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6DD9C6-787C-4079-86E8-1446954686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83787E9-855B-43BD-8382-B7C63B9BC33D}">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E0637EC-CEA5-409F-B139-003005A141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e-Research PowerPoint Template</Template>
  <TotalTime>23881</TotalTime>
  <Words>3017</Words>
  <Application>Microsoft Office PowerPoint</Application>
  <PresentationFormat>On-screen Show (4:3)</PresentationFormat>
  <Paragraphs>380</Paragraphs>
  <Slides>45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ＭＳ Ｐゴシック</vt:lpstr>
      <vt:lpstr>Arial</vt:lpstr>
      <vt:lpstr>Courier New</vt:lpstr>
      <vt:lpstr>Georgia</vt:lpstr>
      <vt:lpstr>Lucida Grande</vt:lpstr>
      <vt:lpstr>Times New Roman</vt:lpstr>
      <vt:lpstr>IntelligentDocuments</vt:lpstr>
      <vt:lpstr>PowerPoint Presentation</vt:lpstr>
      <vt:lpstr>PowerPoint Presentation</vt:lpstr>
      <vt:lpstr>What Do We Want Out of Good Software</vt:lpstr>
      <vt:lpstr>Portability</vt:lpstr>
      <vt:lpstr>Using the Compiler</vt:lpstr>
      <vt:lpstr>Maintainable</vt:lpstr>
      <vt:lpstr>Think before you start!</vt:lpstr>
      <vt:lpstr>Comments And Self Documenting Code</vt:lpstr>
      <vt:lpstr>Indent your Code</vt:lpstr>
      <vt:lpstr>Have A (Basic) Naming Convention</vt:lpstr>
      <vt:lpstr>Be Consistent in your Code</vt:lpstr>
      <vt:lpstr>KISS - Keep it Simple, Stupid</vt:lpstr>
      <vt:lpstr>KISS and Functions</vt:lpstr>
      <vt:lpstr>Wherever Possible Keep Functions Pure</vt:lpstr>
      <vt:lpstr>Impure Functions Are Difficult to Debug; Avoid Global Variables</vt:lpstr>
      <vt:lpstr>Pure Functions are Easy To Develop and test</vt:lpstr>
      <vt:lpstr>A Good way to Learn Maintainability</vt:lpstr>
      <vt:lpstr>Reliability</vt:lpstr>
      <vt:lpstr>Run Time Checks with the Compiler</vt:lpstr>
      <vt:lpstr>More Useful Run Time Checks</vt:lpstr>
      <vt:lpstr>More Complex Bugs</vt:lpstr>
      <vt:lpstr>Efficiency</vt:lpstr>
      <vt:lpstr>Usability</vt:lpstr>
      <vt:lpstr>Doxygen</vt:lpstr>
      <vt:lpstr>A Summary of Development Tools</vt:lpstr>
      <vt:lpstr>Revision Control Systems (1)</vt:lpstr>
      <vt:lpstr>Revision Control Systems (2)</vt:lpstr>
      <vt:lpstr>Revision Control systems (3)</vt:lpstr>
      <vt:lpstr>Revision Control Systems (4)</vt:lpstr>
      <vt:lpstr>Revision Control Systems</vt:lpstr>
      <vt:lpstr>Centralised Revision Control Systems</vt:lpstr>
      <vt:lpstr>Git</vt:lpstr>
      <vt:lpstr>Git Model</vt:lpstr>
      <vt:lpstr>Git – a few basic commands</vt:lpstr>
      <vt:lpstr>PowerPoint Presentation</vt:lpstr>
      <vt:lpstr>PowerPoint Presentation</vt:lpstr>
      <vt:lpstr>Whoops!</vt:lpstr>
      <vt:lpstr>Whoops And I’ve Added It!</vt:lpstr>
      <vt:lpstr>Whoops and I’ve Comitted It!</vt:lpstr>
      <vt:lpstr>Remote repository</vt:lpstr>
      <vt:lpstr>Continuous Integration (CI) tools</vt:lpstr>
      <vt:lpstr>A Final Word About your Software: Stick A Licence On it!</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subtitle or presentation author can go here</dc:title>
  <dc:creator>Julie Meikle</dc:creator>
  <dc:description/>
  <cp:lastModifiedBy>ijb</cp:lastModifiedBy>
  <cp:revision>506</cp:revision>
  <dcterms:created xsi:type="dcterms:W3CDTF">2017-09-12T12:30:57Z</dcterms:created>
  <dcterms:modified xsi:type="dcterms:W3CDTF">2018-05-17T11:51:20Z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