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65" r:id="rId6"/>
    <p:sldId id="276" r:id="rId7"/>
    <p:sldId id="277" r:id="rId8"/>
    <p:sldId id="290" r:id="rId9"/>
    <p:sldId id="278" r:id="rId10"/>
    <p:sldId id="282" r:id="rId11"/>
    <p:sldId id="283" r:id="rId12"/>
    <p:sldId id="281" r:id="rId13"/>
    <p:sldId id="291" r:id="rId14"/>
    <p:sldId id="285" r:id="rId15"/>
    <p:sldId id="292" r:id="rId16"/>
    <p:sldId id="286" r:id="rId17"/>
    <p:sldId id="287" r:id="rId18"/>
    <p:sldId id="289" r:id="rId19"/>
    <p:sldId id="288" r:id="rId20"/>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9" autoAdjust="0"/>
    <p:restoredTop sz="94660"/>
  </p:normalViewPr>
  <p:slideViewPr>
    <p:cSldViewPr>
      <p:cViewPr varScale="1">
        <p:scale>
          <a:sx n="102" d="100"/>
          <a:sy n="102" d="100"/>
        </p:scale>
        <p:origin x="138" y="43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l-PL"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EEAACC0-1D53-4937-B5B6-943F5B649E78}" type="datetime1">
              <a:rPr lang="pl-PL" smtClean="0"/>
              <a:pPr algn="r" rtl="0"/>
              <a:t>28.05.2024</a:t>
            </a:fld>
            <a:endParaRPr lang="pl-PL"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l-PL"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pl-PL" smtClean="0"/>
              <a:pPr algn="r" rtl="0"/>
              <a:t>‹#›</a:t>
            </a:fld>
            <a:endParaRPr lang="pl-PL"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F62D56D-93BF-446C-92F8-B7649CF0BD83}" type="datetime1">
              <a:rPr lang="pl-PL" smtClean="0"/>
              <a:pPr/>
              <a:t>28.05.2024</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dirty="0"/>
              <a:t>Kliknij, aby edytować style wzorca tekstu</a:t>
            </a:r>
          </a:p>
          <a:p>
            <a:pPr lvl="1" rtl="0"/>
            <a:r>
              <a:rPr lang="pl-PL" dirty="0"/>
              <a:t>Drugi poziom</a:t>
            </a:r>
          </a:p>
          <a:p>
            <a:pPr lvl="2" rtl="0"/>
            <a:r>
              <a:rPr lang="pl-PL" dirty="0"/>
              <a:t>Trzeci poziom</a:t>
            </a:r>
          </a:p>
          <a:p>
            <a:pPr lvl="3" rtl="0"/>
            <a:r>
              <a:rPr lang="pl-PL" dirty="0"/>
              <a:t>Czwarty poziom</a:t>
            </a:r>
          </a:p>
          <a:p>
            <a:pPr lvl="4" rtl="0"/>
            <a:r>
              <a:rPr lang="pl-PL" dirty="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pl-PL" smtClean="0"/>
              <a:pPr/>
              <a:t>‹#›</a:t>
            </a:fld>
            <a:endParaRPr lang="pl-PL"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rostokąt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dirty="0"/>
          </a:p>
        </p:txBody>
      </p:sp>
      <p:sp>
        <p:nvSpPr>
          <p:cNvPr id="7" name="Prostokąt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dirty="0"/>
          </a:p>
        </p:txBody>
      </p:sp>
      <p:sp>
        <p:nvSpPr>
          <p:cNvPr id="2" name="Tytuł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pl-PL"/>
              <a:t>Kliknij, aby edytować styl</a:t>
            </a:r>
            <a:endParaRPr lang="pl-PL" dirty="0"/>
          </a:p>
        </p:txBody>
      </p:sp>
      <p:sp>
        <p:nvSpPr>
          <p:cNvPr id="3" name="Podtytuł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pl-PL"/>
              <a:t>Kliknij, aby edytować styl wzorca podtytułu</a:t>
            </a:r>
            <a:endParaRPr lang="pl-PL"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Tekst pionowy — symbol zastępczy 2"/>
          <p:cNvSpPr>
            <a:spLocks noGrp="1"/>
          </p:cNvSpPr>
          <p:nvPr>
            <p:ph type="body" orient="vert" idx="1"/>
          </p:nvPr>
        </p:nvSpPr>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164B9ED1-4439-42B8-936D-418068E91386}" type="datetime1">
              <a:rPr lang="pl-PL" smtClean="0"/>
              <a:pPr/>
              <a:t>28.05.2024</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457199"/>
            <a:ext cx="1943100" cy="5638801"/>
          </a:xfrm>
        </p:spPr>
        <p:txBody>
          <a:bodyPr vert="eaVert" rtlCol="0"/>
          <a:lstStyle>
            <a:lvl1pPr rtl="0">
              <a:defRPr/>
            </a:lvl1pPr>
          </a:lstStyle>
          <a:p>
            <a:pPr rtl="0"/>
            <a:r>
              <a:rPr lang="pl-PL"/>
              <a:t>Kliknij, aby edytować styl</a:t>
            </a:r>
            <a:endParaRPr lang="pl-PL" dirty="0"/>
          </a:p>
        </p:txBody>
      </p:sp>
      <p:sp>
        <p:nvSpPr>
          <p:cNvPr id="3" name="Tekst pionowy — symbol zastępczy 2"/>
          <p:cNvSpPr>
            <a:spLocks noGrp="1"/>
          </p:cNvSpPr>
          <p:nvPr>
            <p:ph type="body" orient="vert" idx="1"/>
          </p:nvPr>
        </p:nvSpPr>
        <p:spPr>
          <a:xfrm>
            <a:off x="1524000" y="457199"/>
            <a:ext cx="7048500" cy="5638801"/>
          </a:xfrm>
        </p:spPr>
        <p:txBody>
          <a:bodyPr vert="eaVert"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7B133A6D-75FE-41DC-B308-29A4C2F31980}" type="datetime1">
              <a:rPr lang="pl-PL" smtClean="0"/>
              <a:pPr/>
              <a:t>28.05.2024</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Zawartość — symbol zastępczy 2"/>
          <p:cNvSpPr>
            <a:spLocks noGrp="1"/>
          </p:cNvSpPr>
          <p:nvPr>
            <p:ph idx="1"/>
          </p:nvPr>
        </p:nvSpPr>
        <p:spPr/>
        <p:txBody>
          <a:bodyPr rtlCol="0"/>
          <a:lstStyle>
            <a:lvl5pPr algn="l" rtl="0">
              <a:defRPr/>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Data — symbol zastępczy 3"/>
          <p:cNvSpPr>
            <a:spLocks noGrp="1"/>
          </p:cNvSpPr>
          <p:nvPr>
            <p:ph type="dt" sz="half" idx="10"/>
          </p:nvPr>
        </p:nvSpPr>
        <p:spPr/>
        <p:txBody>
          <a:bodyPr rtlCol="0"/>
          <a:lstStyle>
            <a:lvl1pPr>
              <a:defRPr/>
            </a:lvl1pPr>
          </a:lstStyle>
          <a:p>
            <a:fld id="{D6F312A1-8AF5-4F8F-B86E-E0090837DDFA}" type="datetime1">
              <a:rPr lang="pl-PL" smtClean="0"/>
              <a:pPr/>
              <a:t>28.05.2024</a:t>
            </a:fld>
            <a:endParaRPr lang="pl-PL" dirty="0"/>
          </a:p>
        </p:txBody>
      </p:sp>
      <p:sp>
        <p:nvSpPr>
          <p:cNvPr id="5" name="Stopka — symbol zastępczy 4"/>
          <p:cNvSpPr>
            <a:spLocks noGrp="1"/>
          </p:cNvSpPr>
          <p:nvPr>
            <p:ph type="ftr" sz="quarter" idx="11"/>
          </p:nvPr>
        </p:nvSpPr>
        <p:spPr/>
        <p:txBody>
          <a:bodyPr rtlCol="0"/>
          <a:lstStyle/>
          <a:p>
            <a:pPr rtl="0"/>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pl-PL"/>
              <a:t>Kliknij, aby edytować styl</a:t>
            </a:r>
            <a:endParaRPr lang="pl-PL" dirty="0"/>
          </a:p>
        </p:txBody>
      </p:sp>
      <p:sp>
        <p:nvSpPr>
          <p:cNvPr id="3" name="Tekst — symbol zastępczy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pl-PL"/>
              <a:t>Kliknij, aby edytować style wzorca tekstu</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Zawartość — symbol zastępczy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Zawartość — symbol zastępczy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5" name="Data — symbol zastępczy 4"/>
          <p:cNvSpPr>
            <a:spLocks noGrp="1"/>
          </p:cNvSpPr>
          <p:nvPr>
            <p:ph type="dt" sz="half" idx="10"/>
          </p:nvPr>
        </p:nvSpPr>
        <p:spPr/>
        <p:txBody>
          <a:bodyPr rtlCol="0"/>
          <a:lstStyle>
            <a:lvl1pPr>
              <a:defRPr/>
            </a:lvl1pPr>
          </a:lstStyle>
          <a:p>
            <a:fld id="{E5B9C52F-2583-481C-BF55-6C7B8AC0CEC7}" type="datetime1">
              <a:rPr lang="pl-PL" smtClean="0"/>
              <a:pPr/>
              <a:t>28.05.2024</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Tekst — symbol zastępczy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5" name="Tekst — symbol zastępczy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l-PL"/>
              <a:t>Kliknij, aby edytować style wzorca tekstu</a:t>
            </a:r>
          </a:p>
        </p:txBody>
      </p:sp>
      <p:sp>
        <p:nvSpPr>
          <p:cNvPr id="6" name="Zawartość — symbol zastępczy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7" name="Data — symbol zastępczy 6"/>
          <p:cNvSpPr>
            <a:spLocks noGrp="1"/>
          </p:cNvSpPr>
          <p:nvPr>
            <p:ph type="dt" sz="half" idx="10"/>
          </p:nvPr>
        </p:nvSpPr>
        <p:spPr/>
        <p:txBody>
          <a:bodyPr rtlCol="0"/>
          <a:lstStyle>
            <a:lvl1pPr>
              <a:defRPr/>
            </a:lvl1pPr>
          </a:lstStyle>
          <a:p>
            <a:fld id="{7A3BDCA2-0C18-4F7A-9EEA-05E901DAF6E5}" type="datetime1">
              <a:rPr lang="pl-PL" smtClean="0"/>
              <a:pPr/>
              <a:t>28.05.2024</a:t>
            </a:fld>
            <a:endParaRPr lang="pl-PL" dirty="0"/>
          </a:p>
        </p:txBody>
      </p:sp>
      <p:sp>
        <p:nvSpPr>
          <p:cNvPr id="8" name="Stopka — symbol zastępczy 7"/>
          <p:cNvSpPr>
            <a:spLocks noGrp="1"/>
          </p:cNvSpPr>
          <p:nvPr>
            <p:ph type="ftr" sz="quarter" idx="11"/>
          </p:nvPr>
        </p:nvSpPr>
        <p:spPr/>
        <p:txBody>
          <a:bodyPr rtlCol="0"/>
          <a:lstStyle/>
          <a:p>
            <a:pPr rtl="0"/>
            <a:endParaRPr lang="pl-PL" dirty="0"/>
          </a:p>
        </p:txBody>
      </p:sp>
      <p:sp>
        <p:nvSpPr>
          <p:cNvPr id="9" name="Numer slajdu — symbol zastępczy 8"/>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lvl1pPr rtl="0">
              <a:defRPr/>
            </a:lvl1pPr>
          </a:lstStyle>
          <a:p>
            <a:pPr rtl="0"/>
            <a:r>
              <a:rPr lang="pl-PL"/>
              <a:t>Kliknij, aby edytować styl</a:t>
            </a:r>
            <a:endParaRPr lang="pl-PL" dirty="0"/>
          </a:p>
        </p:txBody>
      </p:sp>
      <p:sp>
        <p:nvSpPr>
          <p:cNvPr id="3" name="Data — symbol zastępczy 2"/>
          <p:cNvSpPr>
            <a:spLocks noGrp="1"/>
          </p:cNvSpPr>
          <p:nvPr>
            <p:ph type="dt" sz="half" idx="10"/>
          </p:nvPr>
        </p:nvSpPr>
        <p:spPr/>
        <p:txBody>
          <a:bodyPr rtlCol="0"/>
          <a:lstStyle>
            <a:lvl1pPr>
              <a:defRPr/>
            </a:lvl1pPr>
          </a:lstStyle>
          <a:p>
            <a:fld id="{CF152542-C316-4755-9C00-E51BDA55B993}" type="datetime1">
              <a:rPr lang="pl-PL" smtClean="0"/>
              <a:pPr/>
              <a:t>28.05.2024</a:t>
            </a:fld>
            <a:endParaRPr lang="pl-PL" dirty="0"/>
          </a:p>
        </p:txBody>
      </p:sp>
      <p:sp>
        <p:nvSpPr>
          <p:cNvPr id="4" name="Stopka — symbol zastępczy 3"/>
          <p:cNvSpPr>
            <a:spLocks noGrp="1"/>
          </p:cNvSpPr>
          <p:nvPr>
            <p:ph type="ftr" sz="quarter" idx="11"/>
          </p:nvPr>
        </p:nvSpPr>
        <p:spPr/>
        <p:txBody>
          <a:bodyPr rtlCol="0"/>
          <a:lstStyle/>
          <a:p>
            <a:pPr rtl="0"/>
            <a:endParaRPr lang="pl-PL" dirty="0"/>
          </a:p>
        </p:txBody>
      </p:sp>
      <p:sp>
        <p:nvSpPr>
          <p:cNvPr id="5" name="Numer slajdu — symbol zastępczy 4"/>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lvl1pPr>
              <a:defRPr/>
            </a:lvl1pPr>
          </a:lstStyle>
          <a:p>
            <a:fld id="{63AA7B18-3145-41D6-B7B5-1DA59129EFA4}" type="datetime1">
              <a:rPr lang="pl-PL" smtClean="0"/>
              <a:pPr/>
              <a:t>28.05.2024</a:t>
            </a:fld>
            <a:endParaRPr lang="pl-PL" dirty="0"/>
          </a:p>
        </p:txBody>
      </p:sp>
      <p:sp>
        <p:nvSpPr>
          <p:cNvPr id="3" name="Stopka — symbol zastępczy 2"/>
          <p:cNvSpPr>
            <a:spLocks noGrp="1"/>
          </p:cNvSpPr>
          <p:nvPr>
            <p:ph type="ftr" sz="quarter" idx="11"/>
          </p:nvPr>
        </p:nvSpPr>
        <p:spPr/>
        <p:txBody>
          <a:bodyPr rtlCol="0"/>
          <a:lstStyle/>
          <a:p>
            <a:pPr rtl="0"/>
            <a:endParaRPr lang="pl-PL" dirty="0"/>
          </a:p>
        </p:txBody>
      </p:sp>
      <p:sp>
        <p:nvSpPr>
          <p:cNvPr id="4" name="Numer slajdu — symbol zastępczy 3"/>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pl-PL"/>
              <a:t>Kliknij, aby edytować styl</a:t>
            </a:r>
            <a:endParaRPr lang="pl-PL" dirty="0"/>
          </a:p>
        </p:txBody>
      </p:sp>
      <p:sp>
        <p:nvSpPr>
          <p:cNvPr id="3" name="Zawartość — symbol zastępczy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pl-PL" dirty="0"/>
          </a:p>
        </p:txBody>
      </p:sp>
      <p:sp>
        <p:nvSpPr>
          <p:cNvPr id="4" name="Tekst — symbol zastępczy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FA29F2AC-271F-4D73-96D9-9D8FC4E5FC27}" type="datetime1">
              <a:rPr lang="pl-PL" smtClean="0"/>
              <a:pPr/>
              <a:t>28.05.2024</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8" name="Prostokąt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sz="1600" dirty="0"/>
          </a:p>
        </p:txBody>
      </p:sp>
      <p:sp>
        <p:nvSpPr>
          <p:cNvPr id="2" name="Tytuł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pl-PL"/>
              <a:t>Kliknij, aby edytować styl</a:t>
            </a:r>
            <a:endParaRPr lang="pl-PL" dirty="0"/>
          </a:p>
        </p:txBody>
      </p:sp>
      <p:sp>
        <p:nvSpPr>
          <p:cNvPr id="3" name="Obraz — symbol zastępczy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l-PL"/>
              <a:t>Kliknij ikonę, aby dodać obraz</a:t>
            </a:r>
            <a:endParaRPr lang="pl-PL" dirty="0"/>
          </a:p>
        </p:txBody>
      </p:sp>
      <p:sp>
        <p:nvSpPr>
          <p:cNvPr id="4" name="Tekst — symbol zastępczy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A837A9A2-F64B-4B8D-A7C0-2D27CFBDFC65}" type="datetime1">
              <a:rPr lang="pl-PL" smtClean="0"/>
              <a:pPr/>
              <a:t>28.05.2024</a:t>
            </a:fld>
            <a:endParaRPr lang="pl-PL" dirty="0"/>
          </a:p>
        </p:txBody>
      </p:sp>
      <p:sp>
        <p:nvSpPr>
          <p:cNvPr id="6" name="Stopka — symbol zastępczy 5"/>
          <p:cNvSpPr>
            <a:spLocks noGrp="1"/>
          </p:cNvSpPr>
          <p:nvPr>
            <p:ph type="ftr" sz="quarter" idx="11"/>
          </p:nvPr>
        </p:nvSpPr>
        <p:spPr/>
        <p:txBody>
          <a:bodyPr rtlCol="0"/>
          <a:lstStyle/>
          <a:p>
            <a:pPr rtl="0"/>
            <a:endParaRPr lang="pl-PL" dirty="0"/>
          </a:p>
        </p:txBody>
      </p:sp>
      <p:sp>
        <p:nvSpPr>
          <p:cNvPr id="7" name="Numer slajdu — symbol zastępczy 6"/>
          <p:cNvSpPr>
            <a:spLocks noGrp="1"/>
          </p:cNvSpPr>
          <p:nvPr>
            <p:ph type="sldNum" sz="quarter" idx="12"/>
          </p:nvPr>
        </p:nvSpPr>
        <p:spPr/>
        <p:txBody>
          <a:bodyPr rtlCol="0"/>
          <a:lstStyle/>
          <a:p>
            <a:pPr rtl="0"/>
            <a:fld id="{E31375A4-56A4-47D6-9801-1991572033F7}" type="slidenum">
              <a:rPr lang="pl-PL" smtClean="0"/>
              <a:t>‹#›</a:t>
            </a:fld>
            <a:endParaRPr lang="pl-PL"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pl-PL" dirty="0"/>
              <a:t>Kliknij, aby edytować styl</a:t>
            </a:r>
          </a:p>
        </p:txBody>
      </p:sp>
      <p:sp>
        <p:nvSpPr>
          <p:cNvPr id="3" name="Tekst — symbol zastępczy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pl-PL" dirty="0"/>
              <a:t>Kliknij, aby edytować style wzorca tekstu</a:t>
            </a:r>
          </a:p>
          <a:p>
            <a:pPr lvl="1" rtl="0"/>
            <a:r>
              <a:rPr lang="pl-PL" dirty="0"/>
              <a:t>Drugi poziom</a:t>
            </a:r>
          </a:p>
          <a:p>
            <a:pPr lvl="2" rtl="0"/>
            <a:r>
              <a:rPr lang="pl-PL" dirty="0"/>
              <a:t>Trzeci poziom</a:t>
            </a:r>
          </a:p>
          <a:p>
            <a:pPr lvl="3" rtl="0"/>
            <a:r>
              <a:rPr lang="pl-PL" dirty="0"/>
              <a:t>Czwarty poziom</a:t>
            </a:r>
          </a:p>
          <a:p>
            <a:pPr lvl="4" rtl="0"/>
            <a:r>
              <a:rPr lang="pl-PL" dirty="0"/>
              <a:t>Piąty poziom</a:t>
            </a:r>
          </a:p>
        </p:txBody>
      </p:sp>
      <p:sp>
        <p:nvSpPr>
          <p:cNvPr id="4" name="Data — symbol zastępczy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7FBC864A-9C2E-4E43-ACD2-5538C33972C8}" type="datetime1">
              <a:rPr lang="pl-PL" smtClean="0"/>
              <a:pPr/>
              <a:t>28.05.2024</a:t>
            </a:fld>
            <a:endParaRPr lang="pl-PL" dirty="0"/>
          </a:p>
        </p:txBody>
      </p:sp>
      <p:sp>
        <p:nvSpPr>
          <p:cNvPr id="5" name="Stopka — symbol zastępczy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pl-PL" dirty="0"/>
          </a:p>
        </p:txBody>
      </p:sp>
      <p:sp>
        <p:nvSpPr>
          <p:cNvPr id="6" name="Numer slajdu — symbol zastępczy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pl-PL" smtClean="0"/>
              <a:pPr/>
              <a:t>‹#›</a:t>
            </a:fld>
            <a:endParaRPr lang="pl-PL"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dotnet/desktop/wpf/?view=netdesktop-8.0" TargetMode="External"/><Relationship Id="rId2" Type="http://schemas.openxmlformats.org/officeDocument/2006/relationships/hyperlink" Target="https://pl.wikipedia.org/wiki/Windows_Presentation_Foundation" TargetMode="External"/><Relationship Id="rId1" Type="http://schemas.openxmlformats.org/officeDocument/2006/relationships/slideLayout" Target="../slideLayouts/slideLayout9.xml"/><Relationship Id="rId6" Type="http://schemas.openxmlformats.org/officeDocument/2006/relationships/image" Target="../media/image17.jpeg"/><Relationship Id="rId5" Type="http://schemas.openxmlformats.org/officeDocument/2006/relationships/hyperlink" Target="https://www.baeldung.com/kotlin/java-vs-kotlin" TargetMode="External"/><Relationship Id="rId4" Type="http://schemas.openxmlformats.org/officeDocument/2006/relationships/hyperlink" Target="https://pl.wikipedia.org/wiki/Android_Stud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nchor="ctr">
            <a:normAutofit/>
          </a:bodyPr>
          <a:lstStyle/>
          <a:p>
            <a:pPr algn="ctr" rtl="0"/>
            <a:r>
              <a:rPr lang="pl-PL" sz="4800" dirty="0"/>
              <a:t>Tworzenie aplikacji w WPF</a:t>
            </a:r>
            <a:br>
              <a:rPr lang="pl-PL" sz="4800" dirty="0"/>
            </a:br>
            <a:r>
              <a:rPr lang="pl-PL" sz="4800" dirty="0"/>
              <a:t>i Android Studio</a:t>
            </a:r>
          </a:p>
        </p:txBody>
      </p:sp>
      <p:sp>
        <p:nvSpPr>
          <p:cNvPr id="3" name="Podtytuł 2"/>
          <p:cNvSpPr>
            <a:spLocks noGrp="1"/>
          </p:cNvSpPr>
          <p:nvPr>
            <p:ph type="subTitle" idx="1"/>
          </p:nvPr>
        </p:nvSpPr>
        <p:spPr/>
        <p:txBody>
          <a:bodyPr rtlCol="0"/>
          <a:lstStyle/>
          <a:p>
            <a:pPr algn="ctr" rtl="0"/>
            <a:r>
              <a:rPr lang="pl-PL" dirty="0"/>
              <a:t>Alex Al-Sughari 4P</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4B98EA-0E45-6DA5-892D-24A6A75C510D}"/>
              </a:ext>
            </a:extLst>
          </p:cNvPr>
          <p:cNvSpPr>
            <a:spLocks noGrp="1"/>
          </p:cNvSpPr>
          <p:nvPr>
            <p:ph type="title"/>
          </p:nvPr>
        </p:nvSpPr>
        <p:spPr>
          <a:xfrm>
            <a:off x="1524000" y="457200"/>
            <a:ext cx="9144000" cy="955576"/>
          </a:xfrm>
        </p:spPr>
        <p:txBody>
          <a:bodyPr/>
          <a:lstStyle/>
          <a:p>
            <a:pPr algn="ctr"/>
            <a:r>
              <a:rPr lang="pl-PL" dirty="0"/>
              <a:t>Zalety i wady WPF</a:t>
            </a:r>
          </a:p>
        </p:txBody>
      </p:sp>
      <p:sp>
        <p:nvSpPr>
          <p:cNvPr id="3" name="Symbol zastępczy zawartości 2">
            <a:extLst>
              <a:ext uri="{FF2B5EF4-FFF2-40B4-BE49-F238E27FC236}">
                <a16:creationId xmlns:a16="http://schemas.microsoft.com/office/drawing/2014/main" id="{0D199ED5-64CA-0ADB-3F27-2FDE557E5984}"/>
              </a:ext>
            </a:extLst>
          </p:cNvPr>
          <p:cNvSpPr>
            <a:spLocks noGrp="1"/>
          </p:cNvSpPr>
          <p:nvPr>
            <p:ph sz="half" idx="1"/>
          </p:nvPr>
        </p:nvSpPr>
        <p:spPr/>
        <p:txBody>
          <a:bodyPr>
            <a:noAutofit/>
          </a:bodyPr>
          <a:lstStyle/>
          <a:p>
            <a:pPr marL="0" indent="0" algn="l">
              <a:buNone/>
            </a:pPr>
            <a:r>
              <a:rPr lang="pl-PL" sz="1400" b="0" i="0" dirty="0">
                <a:solidFill>
                  <a:srgbClr val="FFFFFF"/>
                </a:solidFill>
                <a:effectLst/>
                <a:latin typeface="Montserrat" panose="00000500000000000000" pitchFamily="2" charset="-18"/>
              </a:rPr>
              <a:t>Zalety:</a:t>
            </a:r>
          </a:p>
          <a:p>
            <a:pPr algn="l">
              <a:buFont typeface="+mj-lt"/>
              <a:buAutoNum type="arabicPeriod"/>
            </a:pPr>
            <a:r>
              <a:rPr lang="pl-PL" sz="1400" b="0" i="0" dirty="0">
                <a:solidFill>
                  <a:srgbClr val="FFFFFF"/>
                </a:solidFill>
                <a:effectLst/>
                <a:latin typeface="Montserrat" panose="00000500000000000000" pitchFamily="2" charset="-18"/>
              </a:rPr>
              <a:t>Bogate możliwości graficzne - WPF oferuje zaawansowane funkcje </a:t>
            </a:r>
            <a:r>
              <a:rPr lang="pl-PL" sz="1400" b="0" i="0" dirty="0" err="1">
                <a:solidFill>
                  <a:srgbClr val="FFFFFF"/>
                </a:solidFill>
                <a:effectLst/>
                <a:latin typeface="Montserrat" panose="00000500000000000000" pitchFamily="2" charset="-18"/>
              </a:rPr>
              <a:t>renderowania</a:t>
            </a:r>
            <a:r>
              <a:rPr lang="pl-PL" sz="1400" b="0" i="0" dirty="0">
                <a:solidFill>
                  <a:srgbClr val="FFFFFF"/>
                </a:solidFill>
                <a:effectLst/>
                <a:latin typeface="Montserrat" panose="00000500000000000000" pitchFamily="2" charset="-18"/>
              </a:rPr>
              <a:t> grafiki, co pozwala na tworzenie estetycznych i dynamicznych interfejsów użytkownika.</a:t>
            </a:r>
          </a:p>
          <a:p>
            <a:pPr algn="l">
              <a:buFont typeface="+mj-lt"/>
              <a:buAutoNum type="arabicPeriod"/>
            </a:pPr>
            <a:r>
              <a:rPr lang="pl-PL" sz="1400" b="0" i="0" dirty="0">
                <a:solidFill>
                  <a:srgbClr val="FFFFFF"/>
                </a:solidFill>
                <a:effectLst/>
                <a:latin typeface="Montserrat" panose="00000500000000000000" pitchFamily="2" charset="-18"/>
              </a:rPr>
              <a:t>Mocne wsparcie dla stylizacji i animacji - WPF umożliwia łatwe tworzenie efektownych animacji i stylizacji elementów interfejsu.</a:t>
            </a:r>
          </a:p>
          <a:p>
            <a:pPr algn="l">
              <a:buFont typeface="+mj-lt"/>
              <a:buAutoNum type="arabicPeriod"/>
            </a:pPr>
            <a:r>
              <a:rPr lang="pl-PL" sz="1400" b="0" i="0" dirty="0">
                <a:solidFill>
                  <a:srgbClr val="FFFFFF"/>
                </a:solidFill>
                <a:effectLst/>
                <a:latin typeface="Montserrat" panose="00000500000000000000" pitchFamily="2" charset="-18"/>
              </a:rPr>
              <a:t>Separacja logiki i interfejsu - WPF pozwala na łatwe oddzielenie warstwy prezentacji od logiki aplikacji, co ułatwia zarządzanie kodem i jego testowanie.</a:t>
            </a:r>
          </a:p>
          <a:p>
            <a:pPr algn="l">
              <a:buFont typeface="+mj-lt"/>
              <a:buAutoNum type="arabicPeriod"/>
            </a:pPr>
            <a:r>
              <a:rPr lang="pl-PL" sz="1400" b="0" i="0" dirty="0">
                <a:solidFill>
                  <a:srgbClr val="FFFFFF"/>
                </a:solidFill>
                <a:effectLst/>
                <a:latin typeface="Montserrat" panose="00000500000000000000" pitchFamily="2" charset="-18"/>
              </a:rPr>
              <a:t>Obsługa wielu typów urządzeń wejściowych - WPF obsługuje różne rodzaje urządzeń wejściowych, co czyni go bardziej uniwersalnym niż tradycyjne technologie interfejsu użytkownika.</a:t>
            </a:r>
          </a:p>
          <a:p>
            <a:endParaRPr lang="pl-PL" sz="1400" dirty="0"/>
          </a:p>
        </p:txBody>
      </p:sp>
      <p:sp>
        <p:nvSpPr>
          <p:cNvPr id="4" name="Symbol zastępczy zawartości 3">
            <a:extLst>
              <a:ext uri="{FF2B5EF4-FFF2-40B4-BE49-F238E27FC236}">
                <a16:creationId xmlns:a16="http://schemas.microsoft.com/office/drawing/2014/main" id="{0A2ED18C-CC60-8CC0-B1AB-547C331E0B0C}"/>
              </a:ext>
            </a:extLst>
          </p:cNvPr>
          <p:cNvSpPr>
            <a:spLocks noGrp="1"/>
          </p:cNvSpPr>
          <p:nvPr>
            <p:ph sz="half" idx="2"/>
          </p:nvPr>
        </p:nvSpPr>
        <p:spPr/>
        <p:txBody>
          <a:bodyPr>
            <a:normAutofit fontScale="70000" lnSpcReduction="20000"/>
          </a:bodyPr>
          <a:lstStyle/>
          <a:p>
            <a:pPr marL="0" indent="0" algn="l">
              <a:buNone/>
            </a:pPr>
            <a:r>
              <a:rPr lang="pl-PL" b="0" i="0" dirty="0">
                <a:solidFill>
                  <a:srgbClr val="FFFFFF"/>
                </a:solidFill>
                <a:effectLst/>
                <a:latin typeface="Montserrat" panose="00000500000000000000" pitchFamily="2" charset="-18"/>
              </a:rPr>
              <a:t>Wady:</a:t>
            </a:r>
          </a:p>
          <a:p>
            <a:pPr algn="l">
              <a:buFont typeface="+mj-lt"/>
              <a:buAutoNum type="arabicPeriod"/>
            </a:pPr>
            <a:r>
              <a:rPr lang="pl-PL" b="0" i="0" dirty="0">
                <a:solidFill>
                  <a:srgbClr val="FFFFFF"/>
                </a:solidFill>
                <a:effectLst/>
                <a:latin typeface="Montserrat" panose="00000500000000000000" pitchFamily="2" charset="-18"/>
              </a:rPr>
              <a:t>Wyższe wymagania sprzętowe - WPF może być bardziej </a:t>
            </a:r>
            <a:r>
              <a:rPr lang="pl-PL" b="0" i="0" dirty="0" err="1">
                <a:solidFill>
                  <a:srgbClr val="FFFFFF"/>
                </a:solidFill>
                <a:effectLst/>
                <a:latin typeface="Montserrat" panose="00000500000000000000" pitchFamily="2" charset="-18"/>
              </a:rPr>
              <a:t>zasobożerny</a:t>
            </a:r>
            <a:r>
              <a:rPr lang="pl-PL" b="0" i="0" dirty="0">
                <a:solidFill>
                  <a:srgbClr val="FFFFFF"/>
                </a:solidFill>
                <a:effectLst/>
                <a:latin typeface="Montserrat" panose="00000500000000000000" pitchFamily="2" charset="-18"/>
              </a:rPr>
              <a:t> niż inne technologie interfejsu użytkownika, co może prowadzić do wydajnościowych problemów na starszych komputerach.</a:t>
            </a:r>
          </a:p>
          <a:p>
            <a:pPr algn="l">
              <a:buFont typeface="+mj-lt"/>
              <a:buAutoNum type="arabicPeriod"/>
            </a:pPr>
            <a:r>
              <a:rPr lang="pl-PL" b="0" i="0" dirty="0">
                <a:solidFill>
                  <a:srgbClr val="FFFFFF"/>
                </a:solidFill>
                <a:effectLst/>
                <a:latin typeface="Montserrat" panose="00000500000000000000" pitchFamily="2" charset="-18"/>
              </a:rPr>
              <a:t>Złożona składnia XAML - Tworzenie interfejsu użytkownika w WPF wymaga znajomości języka XAML, który może być złożony i trudny do zrozumienia dla początkujących programistów.</a:t>
            </a:r>
          </a:p>
          <a:p>
            <a:pPr algn="l">
              <a:buFont typeface="+mj-lt"/>
              <a:buAutoNum type="arabicPeriod"/>
            </a:pPr>
            <a:r>
              <a:rPr lang="pl-PL" b="0" i="0" dirty="0">
                <a:solidFill>
                  <a:srgbClr val="FFFFFF"/>
                </a:solidFill>
                <a:effectLst/>
                <a:latin typeface="Montserrat" panose="00000500000000000000" pitchFamily="2" charset="-18"/>
              </a:rPr>
              <a:t>Trudność w utrzymaniu projektu - Ze względu na zaawansowane funkcje i możliwości graficzne, projekty w WPF mogą być trudniejsze do utrzymania i rozwijania w przyszłości.</a:t>
            </a:r>
          </a:p>
          <a:p>
            <a:pPr algn="l">
              <a:buFont typeface="+mj-lt"/>
              <a:buAutoNum type="arabicPeriod"/>
            </a:pPr>
            <a:r>
              <a:rPr lang="pl-PL" b="0" i="0" dirty="0">
                <a:solidFill>
                  <a:srgbClr val="FFFFFF"/>
                </a:solidFill>
                <a:effectLst/>
                <a:latin typeface="Montserrat" panose="00000500000000000000" pitchFamily="2" charset="-18"/>
              </a:rPr>
              <a:t>Brak natywnej obsługi mobilnych platform - WPF jest dedykowany systemom Windows, co oznacza, że nie ma natywnej obsługi dla systemów mobilnych, takich jak iOS czy Android.</a:t>
            </a:r>
          </a:p>
          <a:p>
            <a:endParaRPr lang="pl-PL" dirty="0"/>
          </a:p>
        </p:txBody>
      </p:sp>
    </p:spTree>
    <p:extLst>
      <p:ext uri="{BB962C8B-B14F-4D97-AF65-F5344CB8AC3E}">
        <p14:creationId xmlns:p14="http://schemas.microsoft.com/office/powerpoint/2010/main" val="4486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D871BB-0F35-B1F1-549E-99BA02758968}"/>
              </a:ext>
            </a:extLst>
          </p:cNvPr>
          <p:cNvSpPr>
            <a:spLocks noGrp="1"/>
          </p:cNvSpPr>
          <p:nvPr>
            <p:ph type="title"/>
          </p:nvPr>
        </p:nvSpPr>
        <p:spPr/>
        <p:txBody>
          <a:bodyPr/>
          <a:lstStyle/>
          <a:p>
            <a:pPr algn="ctr"/>
            <a:r>
              <a:rPr lang="pl-PL" dirty="0"/>
              <a:t>Android Studio</a:t>
            </a:r>
            <a:br>
              <a:rPr lang="pl-PL" dirty="0"/>
            </a:br>
            <a:r>
              <a:rPr lang="pl-PL" dirty="0"/>
              <a:t>Podstawowe informacje</a:t>
            </a:r>
          </a:p>
        </p:txBody>
      </p:sp>
      <p:sp>
        <p:nvSpPr>
          <p:cNvPr id="3" name="Symbol zastępczy tekstu 2">
            <a:extLst>
              <a:ext uri="{FF2B5EF4-FFF2-40B4-BE49-F238E27FC236}">
                <a16:creationId xmlns:a16="http://schemas.microsoft.com/office/drawing/2014/main" id="{20AE02AC-36D1-1FD6-9619-7631A2290538}"/>
              </a:ext>
            </a:extLst>
          </p:cNvPr>
          <p:cNvSpPr>
            <a:spLocks noGrp="1"/>
          </p:cNvSpPr>
          <p:nvPr>
            <p:ph type="body" idx="1"/>
          </p:nvPr>
        </p:nvSpPr>
        <p:spPr>
          <a:xfrm>
            <a:off x="983432" y="1840519"/>
            <a:ext cx="4343400" cy="685800"/>
          </a:xfrm>
        </p:spPr>
        <p:txBody>
          <a:bodyPr/>
          <a:lstStyle/>
          <a:p>
            <a:pPr algn="ctr"/>
            <a:r>
              <a:rPr lang="pl-PL" b="1" dirty="0"/>
              <a:t>Czym Jest Android Studio?</a:t>
            </a:r>
          </a:p>
        </p:txBody>
      </p:sp>
      <p:sp>
        <p:nvSpPr>
          <p:cNvPr id="4" name="Symbol zastępczy zawartości 3">
            <a:extLst>
              <a:ext uri="{FF2B5EF4-FFF2-40B4-BE49-F238E27FC236}">
                <a16:creationId xmlns:a16="http://schemas.microsoft.com/office/drawing/2014/main" id="{CA55F917-E3F1-9BBD-2FB5-57EB1BF0316B}"/>
              </a:ext>
            </a:extLst>
          </p:cNvPr>
          <p:cNvSpPr>
            <a:spLocks noGrp="1"/>
          </p:cNvSpPr>
          <p:nvPr>
            <p:ph sz="half" idx="2"/>
          </p:nvPr>
        </p:nvSpPr>
        <p:spPr>
          <a:xfrm>
            <a:off x="1527048" y="2514601"/>
            <a:ext cx="4343400" cy="986408"/>
          </a:xfrm>
        </p:spPr>
        <p:txBody>
          <a:bodyPr/>
          <a:lstStyle/>
          <a:p>
            <a:r>
              <a:rPr lang="pl-PL" dirty="0"/>
              <a:t>Android Studio to środowisko programistyczne do tworzenia aplikacji na system Android.</a:t>
            </a:r>
          </a:p>
          <a:p>
            <a:endParaRPr lang="pl-PL" dirty="0"/>
          </a:p>
        </p:txBody>
      </p:sp>
      <p:sp>
        <p:nvSpPr>
          <p:cNvPr id="5" name="Symbol zastępczy tekstu 4">
            <a:extLst>
              <a:ext uri="{FF2B5EF4-FFF2-40B4-BE49-F238E27FC236}">
                <a16:creationId xmlns:a16="http://schemas.microsoft.com/office/drawing/2014/main" id="{8F6CBEC0-4E67-AF77-6D74-C228C86CAD76}"/>
              </a:ext>
            </a:extLst>
          </p:cNvPr>
          <p:cNvSpPr>
            <a:spLocks noGrp="1"/>
          </p:cNvSpPr>
          <p:nvPr>
            <p:ph type="body" sz="quarter" idx="3"/>
          </p:nvPr>
        </p:nvSpPr>
        <p:spPr>
          <a:xfrm>
            <a:off x="1415480" y="3933057"/>
            <a:ext cx="4343400" cy="685800"/>
          </a:xfrm>
        </p:spPr>
        <p:txBody>
          <a:bodyPr/>
          <a:lstStyle/>
          <a:p>
            <a:r>
              <a:rPr lang="pl-PL" b="1" dirty="0"/>
              <a:t>Funkcje i Narzędzia</a:t>
            </a:r>
          </a:p>
        </p:txBody>
      </p:sp>
      <p:sp>
        <p:nvSpPr>
          <p:cNvPr id="6" name="Symbol zastępczy zawartości 5">
            <a:extLst>
              <a:ext uri="{FF2B5EF4-FFF2-40B4-BE49-F238E27FC236}">
                <a16:creationId xmlns:a16="http://schemas.microsoft.com/office/drawing/2014/main" id="{ED33AA95-34C5-8883-6EFA-2A4FB259F7DD}"/>
              </a:ext>
            </a:extLst>
          </p:cNvPr>
          <p:cNvSpPr>
            <a:spLocks noGrp="1"/>
          </p:cNvSpPr>
          <p:nvPr>
            <p:ph sz="quarter" idx="4"/>
          </p:nvPr>
        </p:nvSpPr>
        <p:spPr>
          <a:xfrm>
            <a:off x="1734118" y="4616399"/>
            <a:ext cx="4343400" cy="1418456"/>
          </a:xfrm>
        </p:spPr>
        <p:txBody>
          <a:bodyPr/>
          <a:lstStyle/>
          <a:p>
            <a:r>
              <a:rPr lang="pl-PL" dirty="0"/>
              <a:t>Android Studio oferuje wbudowane narzędzia do projektowania interfejsów, debugowania oraz emulacji różnych urządzeń.</a:t>
            </a:r>
          </a:p>
          <a:p>
            <a:endParaRPr lang="pl-PL" dirty="0"/>
          </a:p>
        </p:txBody>
      </p:sp>
      <p:pic>
        <p:nvPicPr>
          <p:cNvPr id="6146" name="Picture 2" descr="android ftw - Meme by harris223 :) Memedroid">
            <a:extLst>
              <a:ext uri="{FF2B5EF4-FFF2-40B4-BE49-F238E27FC236}">
                <a16:creationId xmlns:a16="http://schemas.microsoft.com/office/drawing/2014/main" id="{1850E09E-7799-D15C-C5B6-2CB5BA1D48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6016" y="2313774"/>
            <a:ext cx="3640542" cy="323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877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2EBBF3-6CE0-48B4-452A-12BD1D717624}"/>
              </a:ext>
            </a:extLst>
          </p:cNvPr>
          <p:cNvSpPr>
            <a:spLocks noGrp="1"/>
          </p:cNvSpPr>
          <p:nvPr>
            <p:ph type="title"/>
          </p:nvPr>
        </p:nvSpPr>
        <p:spPr>
          <a:xfrm>
            <a:off x="119336" y="457200"/>
            <a:ext cx="11665296" cy="6212160"/>
          </a:xfrm>
        </p:spPr>
        <p:txBody>
          <a:bodyPr>
            <a:noAutofit/>
          </a:bodyPr>
          <a:lstStyle/>
          <a:p>
            <a:r>
              <a:rPr lang="pl-PL" sz="1800" b="0" i="0" dirty="0">
                <a:solidFill>
                  <a:srgbClr val="FFFFFF"/>
                </a:solidFill>
                <a:effectLst/>
                <a:latin typeface="Montserrat" panose="00000500000000000000" pitchFamily="2" charset="-18"/>
              </a:rPr>
              <a:t>Android Studio to kompleksowe środowisko programistyczne stworzone specjalnie dla twórców aplikacji mobilnych na system Android. Jedną z największych zalet tego narzędzia są liczne dodatki oferowane przez np. Google, które ułatwiają tworzenie wydajnych i funkcjonalnych aplikacji.</a:t>
            </a:r>
            <a:br>
              <a:rPr lang="pl-PL" sz="1800" b="0" i="0" dirty="0">
                <a:solidFill>
                  <a:srgbClr val="FFFFFF"/>
                </a:solidFill>
                <a:effectLst/>
                <a:latin typeface="Montserrat" panose="00000500000000000000" pitchFamily="2" charset="-18"/>
              </a:rPr>
            </a:br>
            <a:br>
              <a:rPr lang="pl-PL" sz="1800" b="0" i="0" dirty="0">
                <a:solidFill>
                  <a:srgbClr val="FFFFFF"/>
                </a:solidFill>
                <a:effectLst/>
                <a:latin typeface="Montserrat" panose="00000500000000000000" pitchFamily="2" charset="-18"/>
              </a:rPr>
            </a:br>
            <a:r>
              <a:rPr lang="pl-PL" sz="1800" b="0" i="0" dirty="0">
                <a:solidFill>
                  <a:srgbClr val="FFFFFF"/>
                </a:solidFill>
                <a:effectLst/>
                <a:latin typeface="Montserrat" panose="00000500000000000000" pitchFamily="2" charset="-18"/>
              </a:rPr>
              <a:t>Jednym z najpopularniejszych dodatków dostępnych w Android Studio jest integracja z usługami Google, takimi jak mapy Google czy Google Play </a:t>
            </a:r>
            <a:r>
              <a:rPr lang="pl-PL" sz="1800" b="0" i="0" dirty="0" err="1">
                <a:solidFill>
                  <a:srgbClr val="FFFFFF"/>
                </a:solidFill>
                <a:effectLst/>
                <a:latin typeface="Montserrat" panose="00000500000000000000" pitchFamily="2" charset="-18"/>
              </a:rPr>
              <a:t>Store</a:t>
            </a:r>
            <a:r>
              <a:rPr lang="pl-PL" sz="1800" b="0" i="0" dirty="0">
                <a:solidFill>
                  <a:srgbClr val="FFFFFF"/>
                </a:solidFill>
                <a:effectLst/>
                <a:latin typeface="Montserrat" panose="00000500000000000000" pitchFamily="2" charset="-18"/>
              </a:rPr>
              <a:t>. Dzięki temu programiści mogą łatwo korzystać z zaawansowanych funkcji takich jak </a:t>
            </a:r>
            <a:r>
              <a:rPr lang="pl-PL" sz="1800" b="0" i="0" dirty="0" err="1">
                <a:solidFill>
                  <a:srgbClr val="FFFFFF"/>
                </a:solidFill>
                <a:effectLst/>
                <a:latin typeface="Montserrat" panose="00000500000000000000" pitchFamily="2" charset="-18"/>
              </a:rPr>
              <a:t>geolokalizacja</a:t>
            </a:r>
            <a:r>
              <a:rPr lang="pl-PL" sz="1800" b="0" i="0" dirty="0">
                <a:solidFill>
                  <a:srgbClr val="FFFFFF"/>
                </a:solidFill>
                <a:effectLst/>
                <a:latin typeface="Montserrat" panose="00000500000000000000" pitchFamily="2" charset="-18"/>
              </a:rPr>
              <a:t> czy płatności za pomocą konta Google.</a:t>
            </a:r>
            <a:br>
              <a:rPr lang="pl-PL" sz="1800" b="0" i="0" dirty="0">
                <a:solidFill>
                  <a:srgbClr val="FFFFFF"/>
                </a:solidFill>
                <a:effectLst/>
                <a:latin typeface="Montserrat" panose="00000500000000000000" pitchFamily="2" charset="-18"/>
              </a:rPr>
            </a:br>
            <a:br>
              <a:rPr lang="pl-PL" sz="1800" b="0" i="0" dirty="0">
                <a:solidFill>
                  <a:srgbClr val="FFFFFF"/>
                </a:solidFill>
                <a:effectLst/>
                <a:latin typeface="Montserrat" panose="00000500000000000000" pitchFamily="2" charset="-18"/>
              </a:rPr>
            </a:br>
            <a:r>
              <a:rPr lang="pl-PL" sz="1800" b="0" i="0" dirty="0">
                <a:solidFill>
                  <a:srgbClr val="FFFFFF"/>
                </a:solidFill>
                <a:effectLst/>
                <a:latin typeface="Montserrat" panose="00000500000000000000" pitchFamily="2" charset="-18"/>
              </a:rPr>
              <a:t>Oprócz tego, Android Studio oferuje również integrację z innymi usługami Google, które mogą znacząco ułatwić proces tworzenia aplikacji. Na przykład, </a:t>
            </a:r>
            <a:r>
              <a:rPr lang="pl-PL" sz="1800" b="0" i="0" dirty="0" err="1">
                <a:solidFill>
                  <a:srgbClr val="FFFFFF"/>
                </a:solidFill>
                <a:effectLst/>
                <a:latin typeface="Montserrat" panose="00000500000000000000" pitchFamily="2" charset="-18"/>
              </a:rPr>
              <a:t>Firebase</a:t>
            </a:r>
            <a:r>
              <a:rPr lang="pl-PL" sz="1800" b="0" i="0" dirty="0">
                <a:solidFill>
                  <a:srgbClr val="FFFFFF"/>
                </a:solidFill>
                <a:effectLst/>
                <a:latin typeface="Montserrat" panose="00000500000000000000" pitchFamily="2" charset="-18"/>
              </a:rPr>
              <a:t> - platforma wspierająca tworzenie, testowanie i monitorowanie aplikacji mobilnych, </a:t>
            </a:r>
            <a:r>
              <a:rPr lang="pl-PL" sz="1800" b="0" i="0" dirty="0" err="1">
                <a:solidFill>
                  <a:srgbClr val="FFFFFF"/>
                </a:solidFill>
                <a:effectLst/>
                <a:latin typeface="Montserrat" panose="00000500000000000000" pitchFamily="2" charset="-18"/>
              </a:rPr>
              <a:t>Cloud</a:t>
            </a:r>
            <a:r>
              <a:rPr lang="pl-PL" sz="1800" b="0" i="0" dirty="0">
                <a:solidFill>
                  <a:srgbClr val="FFFFFF"/>
                </a:solidFill>
                <a:effectLst/>
                <a:latin typeface="Montserrat" panose="00000500000000000000" pitchFamily="2" charset="-18"/>
              </a:rPr>
              <a:t> Platform - usługa chmurowa pozwalająca na rozwijanie i skalowanie aplikacji oraz </a:t>
            </a:r>
            <a:r>
              <a:rPr lang="pl-PL" sz="1800" b="0" i="0" dirty="0" err="1">
                <a:solidFill>
                  <a:srgbClr val="FFFFFF"/>
                </a:solidFill>
                <a:effectLst/>
                <a:latin typeface="Montserrat" panose="00000500000000000000" pitchFamily="2" charset="-18"/>
              </a:rPr>
              <a:t>AdMob</a:t>
            </a:r>
            <a:r>
              <a:rPr lang="pl-PL" sz="1800" b="0" i="0" dirty="0">
                <a:solidFill>
                  <a:srgbClr val="FFFFFF"/>
                </a:solidFill>
                <a:effectLst/>
                <a:latin typeface="Montserrat" panose="00000500000000000000" pitchFamily="2" charset="-18"/>
              </a:rPr>
              <a:t> - platforma reklamowa, dzięki której programiści mogą zarabiać na swoich aplikacjach poprzez wyświetlanie reklam.</a:t>
            </a:r>
            <a:br>
              <a:rPr lang="pl-PL" sz="1800" b="0" i="0" dirty="0">
                <a:solidFill>
                  <a:srgbClr val="FFFFFF"/>
                </a:solidFill>
                <a:effectLst/>
                <a:latin typeface="Montserrat" panose="00000500000000000000" pitchFamily="2" charset="-18"/>
              </a:rPr>
            </a:br>
            <a:br>
              <a:rPr lang="pl-PL" sz="1800" b="0" i="0" dirty="0">
                <a:solidFill>
                  <a:srgbClr val="FFFFFF"/>
                </a:solidFill>
                <a:effectLst/>
                <a:latin typeface="Montserrat" panose="00000500000000000000" pitchFamily="2" charset="-18"/>
              </a:rPr>
            </a:br>
            <a:r>
              <a:rPr lang="pl-PL" sz="1800" b="0" i="0" dirty="0">
                <a:solidFill>
                  <a:srgbClr val="FFFFFF"/>
                </a:solidFill>
                <a:effectLst/>
                <a:latin typeface="Montserrat" panose="00000500000000000000" pitchFamily="2" charset="-18"/>
              </a:rPr>
              <a:t>Dzięki </a:t>
            </a:r>
            <a:r>
              <a:rPr lang="pl-PL" sz="1800" b="0" i="0" dirty="0" err="1">
                <a:solidFill>
                  <a:srgbClr val="FFFFFF"/>
                </a:solidFill>
                <a:effectLst/>
                <a:latin typeface="Montserrat" panose="00000500000000000000" pitchFamily="2" charset="-18"/>
              </a:rPr>
              <a:t>texttospeech</a:t>
            </a:r>
            <a:r>
              <a:rPr lang="pl-PL" sz="1800" b="0" i="0" dirty="0">
                <a:solidFill>
                  <a:srgbClr val="FFFFFF"/>
                </a:solidFill>
                <a:effectLst/>
                <a:latin typeface="Montserrat" panose="00000500000000000000" pitchFamily="2" charset="-18"/>
              </a:rPr>
              <a:t> programiści mogą łatwo integrować funkcjonalności głosowe do swoich aplikacji, co otwiera nowe możliwości w zakresie interakcji z użytkownikami. Dodatek ten pozwala na personalizację odczytywanego tekstu, zmianę szybkości lub tonu głosu oraz dostosowanie języka do preferencji użytkownika.</a:t>
            </a:r>
            <a:br>
              <a:rPr lang="pl-PL" sz="3600" b="0" i="0" dirty="0">
                <a:solidFill>
                  <a:srgbClr val="FFFFFF"/>
                </a:solidFill>
                <a:effectLst/>
                <a:latin typeface="Montserrat" panose="00000500000000000000" pitchFamily="2" charset="-18"/>
              </a:rPr>
            </a:br>
            <a:br>
              <a:rPr lang="pl-PL" sz="1800" b="0" i="0" dirty="0">
                <a:solidFill>
                  <a:srgbClr val="FFFFFF"/>
                </a:solidFill>
                <a:effectLst/>
                <a:latin typeface="Montserrat" panose="00000500000000000000" pitchFamily="2" charset="-18"/>
              </a:rPr>
            </a:br>
            <a:r>
              <a:rPr lang="pl-PL" sz="1800" b="0" i="0" dirty="0">
                <a:solidFill>
                  <a:srgbClr val="FFFFFF"/>
                </a:solidFill>
                <a:effectLst/>
                <a:latin typeface="Montserrat" panose="00000500000000000000" pitchFamily="2" charset="-18"/>
              </a:rPr>
              <a:t>Dzięki tym dodatkom i integracjom z usługami Google, Android Studio staje się nieocenionym narzędziem dla każdego programisty tworzącego aplikacje mobilne na system Android.</a:t>
            </a:r>
            <a:br>
              <a:rPr lang="pl-PL" sz="1800" b="0" i="0" dirty="0">
                <a:solidFill>
                  <a:srgbClr val="FFFFFF"/>
                </a:solidFill>
                <a:effectLst/>
                <a:latin typeface="Montserrat" panose="00000500000000000000" pitchFamily="2" charset="-18"/>
              </a:rPr>
            </a:br>
            <a:endParaRPr lang="pl-PL" sz="1800" dirty="0"/>
          </a:p>
        </p:txBody>
      </p:sp>
    </p:spTree>
    <p:extLst>
      <p:ext uri="{BB962C8B-B14F-4D97-AF65-F5344CB8AC3E}">
        <p14:creationId xmlns:p14="http://schemas.microsoft.com/office/powerpoint/2010/main" val="189611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droid Studio – Wikipedia, wolna encyklopedia">
            <a:extLst>
              <a:ext uri="{FF2B5EF4-FFF2-40B4-BE49-F238E27FC236}">
                <a16:creationId xmlns:a16="http://schemas.microsoft.com/office/drawing/2014/main" id="{B8AC407B-C064-609B-6AAC-C7D35CF16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20" y="401247"/>
            <a:ext cx="11136560" cy="605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64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CE6EFA-ABA0-7E04-9D02-01C0F1174017}"/>
              </a:ext>
            </a:extLst>
          </p:cNvPr>
          <p:cNvSpPr>
            <a:spLocks noGrp="1"/>
          </p:cNvSpPr>
          <p:nvPr>
            <p:ph type="title"/>
          </p:nvPr>
        </p:nvSpPr>
        <p:spPr/>
        <p:txBody>
          <a:bodyPr/>
          <a:lstStyle/>
          <a:p>
            <a:r>
              <a:rPr lang="pl-PL" b="1" dirty="0"/>
              <a:t>Tworzenie Aplikacji w Android Studio</a:t>
            </a:r>
            <a:endParaRPr lang="pl-PL" dirty="0"/>
          </a:p>
        </p:txBody>
      </p:sp>
      <p:sp>
        <p:nvSpPr>
          <p:cNvPr id="3" name="Symbol zastępczy tekstu 2">
            <a:extLst>
              <a:ext uri="{FF2B5EF4-FFF2-40B4-BE49-F238E27FC236}">
                <a16:creationId xmlns:a16="http://schemas.microsoft.com/office/drawing/2014/main" id="{D337E6A3-254F-B3BD-5AD9-24205C22CA86}"/>
              </a:ext>
            </a:extLst>
          </p:cNvPr>
          <p:cNvSpPr>
            <a:spLocks noGrp="1"/>
          </p:cNvSpPr>
          <p:nvPr>
            <p:ph type="body" idx="1"/>
          </p:nvPr>
        </p:nvSpPr>
        <p:spPr/>
        <p:txBody>
          <a:bodyPr>
            <a:normAutofit lnSpcReduction="10000"/>
          </a:bodyPr>
          <a:lstStyle/>
          <a:p>
            <a:pPr algn="ctr"/>
            <a:r>
              <a:rPr lang="pl-PL" b="1" dirty="0"/>
              <a:t>Projektowanie Interfejsu</a:t>
            </a:r>
          </a:p>
        </p:txBody>
      </p:sp>
      <p:sp>
        <p:nvSpPr>
          <p:cNvPr id="4" name="Symbol zastępczy zawartości 3">
            <a:extLst>
              <a:ext uri="{FF2B5EF4-FFF2-40B4-BE49-F238E27FC236}">
                <a16:creationId xmlns:a16="http://schemas.microsoft.com/office/drawing/2014/main" id="{63423E58-1105-7FD5-F700-2797503BEC01}"/>
              </a:ext>
            </a:extLst>
          </p:cNvPr>
          <p:cNvSpPr>
            <a:spLocks noGrp="1"/>
          </p:cNvSpPr>
          <p:nvPr>
            <p:ph sz="half" idx="2"/>
          </p:nvPr>
        </p:nvSpPr>
        <p:spPr>
          <a:xfrm>
            <a:off x="1527048" y="2514601"/>
            <a:ext cx="4343400" cy="1346448"/>
          </a:xfrm>
        </p:spPr>
        <p:txBody>
          <a:bodyPr/>
          <a:lstStyle/>
          <a:p>
            <a:r>
              <a:rPr lang="pl-PL" dirty="0"/>
              <a:t>Android Studio umożliwia projektowanie interfejsów za pomocą narzędzia do przeciągania i upuszczania elementów.</a:t>
            </a:r>
          </a:p>
          <a:p>
            <a:endParaRPr lang="pl-PL" dirty="0"/>
          </a:p>
        </p:txBody>
      </p:sp>
      <p:sp>
        <p:nvSpPr>
          <p:cNvPr id="5" name="Symbol zastępczy tekstu 4">
            <a:extLst>
              <a:ext uri="{FF2B5EF4-FFF2-40B4-BE49-F238E27FC236}">
                <a16:creationId xmlns:a16="http://schemas.microsoft.com/office/drawing/2014/main" id="{9C312C51-9A32-7EB2-410D-F308C9B67B49}"/>
              </a:ext>
            </a:extLst>
          </p:cNvPr>
          <p:cNvSpPr>
            <a:spLocks noGrp="1"/>
          </p:cNvSpPr>
          <p:nvPr>
            <p:ph type="body" sz="quarter" idx="3"/>
          </p:nvPr>
        </p:nvSpPr>
        <p:spPr/>
        <p:txBody>
          <a:bodyPr>
            <a:normAutofit lnSpcReduction="10000"/>
          </a:bodyPr>
          <a:lstStyle/>
          <a:p>
            <a:pPr algn="ctr"/>
            <a:r>
              <a:rPr lang="pl-PL" b="1" dirty="0"/>
              <a:t>Programowanie w Języku Java/Kotlin</a:t>
            </a:r>
          </a:p>
        </p:txBody>
      </p:sp>
      <p:sp>
        <p:nvSpPr>
          <p:cNvPr id="6" name="Symbol zastępczy zawartości 5">
            <a:extLst>
              <a:ext uri="{FF2B5EF4-FFF2-40B4-BE49-F238E27FC236}">
                <a16:creationId xmlns:a16="http://schemas.microsoft.com/office/drawing/2014/main" id="{3A2ADDEA-4A28-A86E-2233-6BB05E58E237}"/>
              </a:ext>
            </a:extLst>
          </p:cNvPr>
          <p:cNvSpPr>
            <a:spLocks noGrp="1"/>
          </p:cNvSpPr>
          <p:nvPr>
            <p:ph sz="quarter" idx="4"/>
          </p:nvPr>
        </p:nvSpPr>
        <p:spPr>
          <a:xfrm>
            <a:off x="6327648" y="2514601"/>
            <a:ext cx="4343400" cy="986408"/>
          </a:xfrm>
        </p:spPr>
        <p:txBody>
          <a:bodyPr/>
          <a:lstStyle/>
          <a:p>
            <a:r>
              <a:rPr lang="pl-PL" dirty="0"/>
              <a:t>Aplikacje w Android Studio są zazwyczaj tworzone za pomocą języka Java lub Kotlin.</a:t>
            </a:r>
          </a:p>
        </p:txBody>
      </p:sp>
      <p:pic>
        <p:nvPicPr>
          <p:cNvPr id="9218" name="Picture 2" descr="Java or Kotlin- Which programming language is better for developing an  Android app?">
            <a:extLst>
              <a:ext uri="{FF2B5EF4-FFF2-40B4-BE49-F238E27FC236}">
                <a16:creationId xmlns:a16="http://schemas.microsoft.com/office/drawing/2014/main" id="{9857503F-AEFF-4437-C875-F05E6EBAE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928" y="4079168"/>
            <a:ext cx="5106144" cy="255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1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E48F40-6B95-9970-DB86-7D857FA967D8}"/>
              </a:ext>
            </a:extLst>
          </p:cNvPr>
          <p:cNvSpPr>
            <a:spLocks noGrp="1"/>
          </p:cNvSpPr>
          <p:nvPr>
            <p:ph type="title"/>
          </p:nvPr>
        </p:nvSpPr>
        <p:spPr>
          <a:xfrm>
            <a:off x="407368" y="457200"/>
            <a:ext cx="11089232" cy="5996136"/>
          </a:xfrm>
        </p:spPr>
        <p:txBody>
          <a:bodyPr>
            <a:noAutofit/>
          </a:bodyPr>
          <a:lstStyle/>
          <a:p>
            <a:r>
              <a:rPr lang="pl-PL" sz="2000" b="0" i="0" dirty="0">
                <a:solidFill>
                  <a:srgbClr val="FFFFFF"/>
                </a:solidFill>
                <a:effectLst/>
                <a:latin typeface="Montserrat" panose="00000500000000000000" pitchFamily="2" charset="-18"/>
              </a:rPr>
              <a:t>Android Studio jest narzędziem stworzonym specjalnie do programowania aplikacji na system Android. Dzięki temu oprogramowaniu możliwe jest tworzenie różnego rodzaju aplikacji mobilnych, począwszy od prostych aplikacji do zarządzania listami zadań, poprzez gry mobilne, aż po zaawansowane systemy do monitorowania zdrowia czy nawigacji.</a:t>
            </a:r>
            <a:br>
              <a:rPr lang="pl-PL" sz="2000" b="0" i="0" dirty="0">
                <a:solidFill>
                  <a:srgbClr val="FFFFFF"/>
                </a:solidFill>
                <a:effectLst/>
                <a:latin typeface="Montserrat" panose="00000500000000000000" pitchFamily="2" charset="-18"/>
              </a:rPr>
            </a:br>
            <a:br>
              <a:rPr lang="pl-PL" sz="2000" b="0" i="0" dirty="0">
                <a:solidFill>
                  <a:srgbClr val="FFFFFF"/>
                </a:solidFill>
                <a:effectLst/>
                <a:latin typeface="Montserrat" panose="00000500000000000000" pitchFamily="2" charset="-18"/>
              </a:rPr>
            </a:br>
            <a:r>
              <a:rPr lang="pl-PL" sz="2000" b="0" i="0" dirty="0">
                <a:solidFill>
                  <a:srgbClr val="FFFFFF"/>
                </a:solidFill>
                <a:effectLst/>
                <a:latin typeface="Montserrat" panose="00000500000000000000" pitchFamily="2" charset="-18"/>
              </a:rPr>
              <a:t>Zastosowania Android Studio są bardzo wszechstronne. Może być wykorzystywane do tworzenia aplikacji edukacyjnych, np. kursów online czy podręczników, które można przeglądać na smartfonach lub tabletach. Może być również używane do tworzenia aplikacji biznesowych, takich jak aplikacje do zarządzania danymi firmowymi czy narzędzia do komunikacji wewnętrznej.</a:t>
            </a:r>
            <a:br>
              <a:rPr lang="pl-PL" sz="2000" b="0" i="0" dirty="0">
                <a:solidFill>
                  <a:srgbClr val="FFFFFF"/>
                </a:solidFill>
                <a:effectLst/>
                <a:latin typeface="Montserrat" panose="00000500000000000000" pitchFamily="2" charset="-18"/>
              </a:rPr>
            </a:br>
            <a:br>
              <a:rPr lang="pl-PL" sz="2000" b="0" i="0" dirty="0">
                <a:solidFill>
                  <a:srgbClr val="FFFFFF"/>
                </a:solidFill>
                <a:effectLst/>
                <a:latin typeface="Montserrat" panose="00000500000000000000" pitchFamily="2" charset="-18"/>
              </a:rPr>
            </a:br>
            <a:r>
              <a:rPr lang="pl-PL" sz="2000" b="0" i="0" dirty="0">
                <a:solidFill>
                  <a:srgbClr val="FFFFFF"/>
                </a:solidFill>
                <a:effectLst/>
                <a:latin typeface="Montserrat" panose="00000500000000000000" pitchFamily="2" charset="-18"/>
              </a:rPr>
              <a:t>Android Studio jest również świetnym narzędziem dla programistów chcących stworzyć aplikacje społecznościowe, takie jak aplikacje do dzielenia się zdjęciami czy czatowania. Dzięki wielu wbudowanym funkcjom i prostemu interfejsowi, programowanie aplikacji społecznościowych staje się łatwiejsze i bardziej przyjemne.</a:t>
            </a:r>
            <a:br>
              <a:rPr lang="pl-PL" sz="2000" b="0" i="0" dirty="0">
                <a:solidFill>
                  <a:srgbClr val="FFFFFF"/>
                </a:solidFill>
                <a:effectLst/>
                <a:latin typeface="Montserrat" panose="00000500000000000000" pitchFamily="2" charset="-18"/>
              </a:rPr>
            </a:br>
            <a:r>
              <a:rPr lang="pl-PL" sz="2000" b="0" i="0" dirty="0">
                <a:solidFill>
                  <a:srgbClr val="FFFFFF"/>
                </a:solidFill>
                <a:effectLst/>
                <a:latin typeface="Montserrat" panose="00000500000000000000" pitchFamily="2" charset="-18"/>
              </a:rPr>
              <a:t>Ogólnie rzecz biorąc, Android Studio może być wykorzystane do tworzenia praktycznie każdego rodzaju aplikacji mobilnej, niezależnie od jej złożoności czy przeznaczenia. Jest to wszechstronne narzędzie, które pozwala programistom tworzyć innowacyjne i użyteczne aplikacje, które mogą zmienić sposób, w jaki ludzie korzystają z technologii mobilnej.</a:t>
            </a:r>
            <a:br>
              <a:rPr lang="pl-PL" sz="2000" b="0" i="0" dirty="0">
                <a:solidFill>
                  <a:srgbClr val="FFFFFF"/>
                </a:solidFill>
                <a:effectLst/>
                <a:latin typeface="Montserrat" panose="00000500000000000000" pitchFamily="2" charset="-18"/>
              </a:rPr>
            </a:br>
            <a:endParaRPr lang="pl-PL" sz="2000" dirty="0"/>
          </a:p>
        </p:txBody>
      </p:sp>
    </p:spTree>
    <p:extLst>
      <p:ext uri="{BB962C8B-B14F-4D97-AF65-F5344CB8AC3E}">
        <p14:creationId xmlns:p14="http://schemas.microsoft.com/office/powerpoint/2010/main" val="325730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B29FD6-73F1-CBC4-C44B-68A85D433282}"/>
              </a:ext>
            </a:extLst>
          </p:cNvPr>
          <p:cNvSpPr>
            <a:spLocks noGrp="1"/>
          </p:cNvSpPr>
          <p:nvPr>
            <p:ph type="title"/>
          </p:nvPr>
        </p:nvSpPr>
        <p:spPr>
          <a:xfrm>
            <a:off x="7997952" y="1600200"/>
            <a:ext cx="3127248" cy="100608"/>
          </a:xfrm>
        </p:spPr>
        <p:txBody>
          <a:bodyPr>
            <a:normAutofit fontScale="90000"/>
          </a:bodyPr>
          <a:lstStyle/>
          <a:p>
            <a:r>
              <a:rPr lang="pl-PL" dirty="0"/>
              <a:t>Bibliografia</a:t>
            </a:r>
          </a:p>
        </p:txBody>
      </p:sp>
      <p:sp>
        <p:nvSpPr>
          <p:cNvPr id="3" name="Symbol zastępczy obrazu 2">
            <a:extLst>
              <a:ext uri="{FF2B5EF4-FFF2-40B4-BE49-F238E27FC236}">
                <a16:creationId xmlns:a16="http://schemas.microsoft.com/office/drawing/2014/main" id="{305CAB0E-D8C0-55D3-AD9F-82DDAF353036}"/>
              </a:ext>
            </a:extLst>
          </p:cNvPr>
          <p:cNvSpPr>
            <a:spLocks noGrp="1"/>
          </p:cNvSpPr>
          <p:nvPr>
            <p:ph type="pic" idx="1"/>
          </p:nvPr>
        </p:nvSpPr>
        <p:spPr/>
        <p:txBody>
          <a:bodyPr>
            <a:normAutofit/>
          </a:bodyPr>
          <a:lstStyle/>
          <a:p>
            <a:r>
              <a:rPr lang="pl-PL" sz="1400" dirty="0">
                <a:hlinkClick r:id="rId2"/>
              </a:rPr>
              <a:t>https://pl.wikipedia.org/wiki/Windows_Presentation_Foundation</a:t>
            </a:r>
            <a:endParaRPr lang="pl-PL" sz="1400" dirty="0"/>
          </a:p>
          <a:p>
            <a:r>
              <a:rPr lang="pl-PL" sz="1400" dirty="0">
                <a:hlinkClick r:id="rId3"/>
              </a:rPr>
              <a:t>https://learn.microsoft.com/en-us/dotnet/desktop/wpf/?view=netdesktop-8.0</a:t>
            </a:r>
            <a:endParaRPr lang="pl-PL" sz="1400" dirty="0"/>
          </a:p>
          <a:p>
            <a:r>
              <a:rPr lang="pl-PL" sz="1400" dirty="0">
                <a:hlinkClick r:id="rId4"/>
              </a:rPr>
              <a:t>https://pl.wikipedia.org/wiki/Android_Studio</a:t>
            </a:r>
            <a:endParaRPr lang="pl-PL" sz="1400" dirty="0"/>
          </a:p>
          <a:p>
            <a:r>
              <a:rPr lang="pl-PL" sz="1400" dirty="0">
                <a:hlinkClick r:id="rId5"/>
              </a:rPr>
              <a:t>https://www.baeldung.com/kotlin/java-vs-kotlin</a:t>
            </a:r>
            <a:endParaRPr lang="pl-PL" sz="1400" dirty="0"/>
          </a:p>
          <a:p>
            <a:r>
              <a:rPr lang="pl-PL" sz="1400" dirty="0"/>
              <a:t>Google Grafika</a:t>
            </a:r>
          </a:p>
        </p:txBody>
      </p:sp>
      <p:pic>
        <p:nvPicPr>
          <p:cNvPr id="10246" name="Picture 6">
            <a:extLst>
              <a:ext uri="{FF2B5EF4-FFF2-40B4-BE49-F238E27FC236}">
                <a16:creationId xmlns:a16="http://schemas.microsoft.com/office/drawing/2014/main" id="{F5B4C657-9A8E-ADC4-4873-35056D739B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8854" y="2185144"/>
            <a:ext cx="3265444" cy="2487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74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rtlCol="0"/>
          <a:lstStyle/>
          <a:p>
            <a:pPr rtl="0"/>
            <a:r>
              <a:rPr lang="pl-PL" dirty="0"/>
              <a:t>Spis treści</a:t>
            </a:r>
          </a:p>
        </p:txBody>
      </p:sp>
      <p:sp>
        <p:nvSpPr>
          <p:cNvPr id="14" name="Zawartość — symbol zastępczy 13"/>
          <p:cNvSpPr>
            <a:spLocks noGrp="1"/>
          </p:cNvSpPr>
          <p:nvPr>
            <p:ph idx="1"/>
          </p:nvPr>
        </p:nvSpPr>
        <p:spPr/>
        <p:txBody>
          <a:bodyPr rtlCol="0"/>
          <a:lstStyle/>
          <a:p>
            <a:pPr rtl="0"/>
            <a:r>
              <a:rPr lang="pl-PL" dirty="0"/>
              <a:t>WPF – Technologia i zastosowanie</a:t>
            </a:r>
          </a:p>
          <a:p>
            <a:pPr rtl="0"/>
            <a:r>
              <a:rPr lang="pl-PL" dirty="0"/>
              <a:t>Android Studio – Projektowanie aplikacji mobilnych</a:t>
            </a:r>
          </a:p>
          <a:p>
            <a:pPr rtl="0"/>
            <a:r>
              <a:rPr lang="pl-PL" dirty="0"/>
              <a:t>Krótko i egzaminie zawodowym INF-04</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3033BB-BF93-DB06-A05A-9B6488B15577}"/>
              </a:ext>
            </a:extLst>
          </p:cNvPr>
          <p:cNvSpPr>
            <a:spLocks noGrp="1"/>
          </p:cNvSpPr>
          <p:nvPr>
            <p:ph type="title"/>
          </p:nvPr>
        </p:nvSpPr>
        <p:spPr>
          <a:xfrm>
            <a:off x="1524000" y="1828800"/>
            <a:ext cx="9144000" cy="592088"/>
          </a:xfrm>
        </p:spPr>
        <p:txBody>
          <a:bodyPr>
            <a:normAutofit/>
          </a:bodyPr>
          <a:lstStyle/>
          <a:p>
            <a:pPr algn="ctr"/>
            <a:r>
              <a:rPr lang="pl-PL" sz="3200" dirty="0"/>
              <a:t>Część 1</a:t>
            </a:r>
          </a:p>
        </p:txBody>
      </p:sp>
      <p:sp>
        <p:nvSpPr>
          <p:cNvPr id="3" name="Symbol zastępczy tekstu 2">
            <a:extLst>
              <a:ext uri="{FF2B5EF4-FFF2-40B4-BE49-F238E27FC236}">
                <a16:creationId xmlns:a16="http://schemas.microsoft.com/office/drawing/2014/main" id="{E09AC625-35A9-1846-77E9-AD220BB6D4CB}"/>
              </a:ext>
            </a:extLst>
          </p:cNvPr>
          <p:cNvSpPr>
            <a:spLocks noGrp="1"/>
          </p:cNvSpPr>
          <p:nvPr>
            <p:ph type="body" idx="1"/>
          </p:nvPr>
        </p:nvSpPr>
        <p:spPr>
          <a:xfrm>
            <a:off x="1524000" y="2996953"/>
            <a:ext cx="9144000" cy="3099048"/>
          </a:xfrm>
        </p:spPr>
        <p:txBody>
          <a:bodyPr>
            <a:normAutofit/>
          </a:bodyPr>
          <a:lstStyle/>
          <a:p>
            <a:pPr algn="ctr"/>
            <a:r>
              <a:rPr lang="pl-PL" sz="3200" dirty="0"/>
              <a:t>WPF – Technologia i zastosowanie</a:t>
            </a:r>
          </a:p>
        </p:txBody>
      </p:sp>
    </p:spTree>
    <p:extLst>
      <p:ext uri="{BB962C8B-B14F-4D97-AF65-F5344CB8AC3E}">
        <p14:creationId xmlns:p14="http://schemas.microsoft.com/office/powerpoint/2010/main" val="244532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1D1F48-6428-1295-EB30-844C5C714EFB}"/>
              </a:ext>
            </a:extLst>
          </p:cNvPr>
          <p:cNvSpPr>
            <a:spLocks noGrp="1"/>
          </p:cNvSpPr>
          <p:nvPr>
            <p:ph type="title"/>
          </p:nvPr>
        </p:nvSpPr>
        <p:spPr>
          <a:xfrm>
            <a:off x="1524000" y="457200"/>
            <a:ext cx="9144000" cy="955576"/>
          </a:xfrm>
        </p:spPr>
        <p:txBody>
          <a:bodyPr/>
          <a:lstStyle/>
          <a:p>
            <a:pPr algn="ctr"/>
            <a:r>
              <a:rPr lang="pl-PL" dirty="0"/>
              <a:t>Co to WPF?</a:t>
            </a:r>
          </a:p>
        </p:txBody>
      </p:sp>
      <p:sp>
        <p:nvSpPr>
          <p:cNvPr id="5" name="Prostokąt: zaokrąglone rogi 4">
            <a:extLst>
              <a:ext uri="{FF2B5EF4-FFF2-40B4-BE49-F238E27FC236}">
                <a16:creationId xmlns:a16="http://schemas.microsoft.com/office/drawing/2014/main" id="{A44F4885-4E79-CE8D-684C-74A2FA59016F}"/>
              </a:ext>
            </a:extLst>
          </p:cNvPr>
          <p:cNvSpPr/>
          <p:nvPr/>
        </p:nvSpPr>
        <p:spPr>
          <a:xfrm>
            <a:off x="767408" y="1628800"/>
            <a:ext cx="3312368" cy="5040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rostokąt: zaokrąglone rogi 5">
            <a:extLst>
              <a:ext uri="{FF2B5EF4-FFF2-40B4-BE49-F238E27FC236}">
                <a16:creationId xmlns:a16="http://schemas.microsoft.com/office/drawing/2014/main" id="{1D255984-56AD-15C8-23DF-5A96AB5A5BE6}"/>
              </a:ext>
            </a:extLst>
          </p:cNvPr>
          <p:cNvSpPr/>
          <p:nvPr/>
        </p:nvSpPr>
        <p:spPr>
          <a:xfrm>
            <a:off x="4439816" y="1628800"/>
            <a:ext cx="3312368" cy="5040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rostokąt: zaokrąglone rogi 6">
            <a:extLst>
              <a:ext uri="{FF2B5EF4-FFF2-40B4-BE49-F238E27FC236}">
                <a16:creationId xmlns:a16="http://schemas.microsoft.com/office/drawing/2014/main" id="{7A9EB32B-666B-53E0-870D-28272023D3AC}"/>
              </a:ext>
            </a:extLst>
          </p:cNvPr>
          <p:cNvSpPr/>
          <p:nvPr/>
        </p:nvSpPr>
        <p:spPr>
          <a:xfrm>
            <a:off x="8112224" y="1659307"/>
            <a:ext cx="3312368" cy="5040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FCF91C4B-941E-0B7F-EB6B-D3E5A3B94D76}"/>
              </a:ext>
            </a:extLst>
          </p:cNvPr>
          <p:cNvSpPr txBox="1"/>
          <p:nvPr/>
        </p:nvSpPr>
        <p:spPr>
          <a:xfrm>
            <a:off x="983432" y="3212976"/>
            <a:ext cx="2880320" cy="2862322"/>
          </a:xfrm>
          <a:prstGeom prst="rect">
            <a:avLst/>
          </a:prstGeom>
          <a:noFill/>
        </p:spPr>
        <p:txBody>
          <a:bodyPr wrap="square" rtlCol="0">
            <a:spAutoFit/>
          </a:bodyPr>
          <a:lstStyle/>
          <a:p>
            <a:r>
              <a:rPr lang="pl-PL" dirty="0"/>
              <a:t>Windows Presentation Foundation (WPF) to technologia do tworzenia aplikacji okienkowych w środowisku Windows, umożliwiająca tworzenie interfejsów użytkownika za pomocą deklaratywnego języka XAML.</a:t>
            </a:r>
          </a:p>
          <a:p>
            <a:endParaRPr lang="pl-PL" dirty="0"/>
          </a:p>
        </p:txBody>
      </p:sp>
      <p:sp>
        <p:nvSpPr>
          <p:cNvPr id="13" name="pole tekstowe 12">
            <a:extLst>
              <a:ext uri="{FF2B5EF4-FFF2-40B4-BE49-F238E27FC236}">
                <a16:creationId xmlns:a16="http://schemas.microsoft.com/office/drawing/2014/main" id="{964597DF-84B5-D68C-1DC6-C8CD6A6D54C2}"/>
              </a:ext>
            </a:extLst>
          </p:cNvPr>
          <p:cNvSpPr txBox="1"/>
          <p:nvPr/>
        </p:nvSpPr>
        <p:spPr>
          <a:xfrm>
            <a:off x="4655840" y="3212976"/>
            <a:ext cx="2880320" cy="1754326"/>
          </a:xfrm>
          <a:prstGeom prst="rect">
            <a:avLst/>
          </a:prstGeom>
          <a:noFill/>
        </p:spPr>
        <p:txBody>
          <a:bodyPr wrap="square" rtlCol="0">
            <a:spAutoFit/>
          </a:bodyPr>
          <a:lstStyle/>
          <a:p>
            <a:r>
              <a:rPr lang="pl-PL" dirty="0"/>
              <a:t>WPF oferuje bogate możliwości wizualne, obsługę multimediów oraz elastyczność w tworzeniu interaktywnych interfejsów użytkownika.</a:t>
            </a:r>
          </a:p>
        </p:txBody>
      </p:sp>
      <p:sp>
        <p:nvSpPr>
          <p:cNvPr id="14" name="pole tekstowe 13">
            <a:extLst>
              <a:ext uri="{FF2B5EF4-FFF2-40B4-BE49-F238E27FC236}">
                <a16:creationId xmlns:a16="http://schemas.microsoft.com/office/drawing/2014/main" id="{44DA78BB-4BB0-3511-8CF5-ADFC5F1061B0}"/>
              </a:ext>
            </a:extLst>
          </p:cNvPr>
          <p:cNvSpPr txBox="1"/>
          <p:nvPr/>
        </p:nvSpPr>
        <p:spPr>
          <a:xfrm>
            <a:off x="8328248" y="3212976"/>
            <a:ext cx="2880320" cy="1477328"/>
          </a:xfrm>
          <a:prstGeom prst="rect">
            <a:avLst/>
          </a:prstGeom>
          <a:noFill/>
        </p:spPr>
        <p:txBody>
          <a:bodyPr wrap="square" rtlCol="0">
            <a:spAutoFit/>
          </a:bodyPr>
          <a:lstStyle/>
          <a:p>
            <a:r>
              <a:rPr lang="pl-PL" dirty="0"/>
              <a:t>WPF jest wykorzystywany do tworzenia różnorodnych aplikacji, od narzędzi biznesowych po gry komputerowe.</a:t>
            </a:r>
          </a:p>
        </p:txBody>
      </p:sp>
      <p:sp>
        <p:nvSpPr>
          <p:cNvPr id="15" name="pole tekstowe 14">
            <a:extLst>
              <a:ext uri="{FF2B5EF4-FFF2-40B4-BE49-F238E27FC236}">
                <a16:creationId xmlns:a16="http://schemas.microsoft.com/office/drawing/2014/main" id="{11EC9657-905D-62C9-B38A-F728D4596E80}"/>
              </a:ext>
            </a:extLst>
          </p:cNvPr>
          <p:cNvSpPr txBox="1"/>
          <p:nvPr/>
        </p:nvSpPr>
        <p:spPr>
          <a:xfrm>
            <a:off x="1091444" y="1645549"/>
            <a:ext cx="1152128" cy="1015663"/>
          </a:xfrm>
          <a:prstGeom prst="rect">
            <a:avLst/>
          </a:prstGeom>
          <a:noFill/>
        </p:spPr>
        <p:txBody>
          <a:bodyPr wrap="square" rtlCol="0">
            <a:spAutoFit/>
          </a:bodyPr>
          <a:lstStyle/>
          <a:p>
            <a:r>
              <a:rPr lang="pl-PL" sz="6000" dirty="0">
                <a:latin typeface="Aharoni" panose="02010803020104030203" pitchFamily="2" charset="-79"/>
                <a:cs typeface="Aharoni" panose="02010803020104030203" pitchFamily="2" charset="-79"/>
              </a:rPr>
              <a:t>01</a:t>
            </a:r>
          </a:p>
        </p:txBody>
      </p:sp>
      <p:sp>
        <p:nvSpPr>
          <p:cNvPr id="17" name="pole tekstowe 16">
            <a:extLst>
              <a:ext uri="{FF2B5EF4-FFF2-40B4-BE49-F238E27FC236}">
                <a16:creationId xmlns:a16="http://schemas.microsoft.com/office/drawing/2014/main" id="{14ED791E-A397-CE8B-9E92-6EAC66AF2969}"/>
              </a:ext>
            </a:extLst>
          </p:cNvPr>
          <p:cNvSpPr txBox="1"/>
          <p:nvPr/>
        </p:nvSpPr>
        <p:spPr>
          <a:xfrm>
            <a:off x="4805974" y="1628800"/>
            <a:ext cx="1152128" cy="1015663"/>
          </a:xfrm>
          <a:prstGeom prst="rect">
            <a:avLst/>
          </a:prstGeom>
          <a:noFill/>
        </p:spPr>
        <p:txBody>
          <a:bodyPr wrap="square" rtlCol="0">
            <a:spAutoFit/>
          </a:bodyPr>
          <a:lstStyle/>
          <a:p>
            <a:r>
              <a:rPr lang="pl-PL" sz="6000" dirty="0">
                <a:latin typeface="Aharoni" panose="02010803020104030203" pitchFamily="2" charset="-79"/>
                <a:cs typeface="Aharoni" panose="02010803020104030203" pitchFamily="2" charset="-79"/>
              </a:rPr>
              <a:t>02</a:t>
            </a:r>
          </a:p>
        </p:txBody>
      </p:sp>
      <p:sp>
        <p:nvSpPr>
          <p:cNvPr id="18" name="pole tekstowe 17">
            <a:extLst>
              <a:ext uri="{FF2B5EF4-FFF2-40B4-BE49-F238E27FC236}">
                <a16:creationId xmlns:a16="http://schemas.microsoft.com/office/drawing/2014/main" id="{0ADB791F-5D7B-1545-271D-21338174D526}"/>
              </a:ext>
            </a:extLst>
          </p:cNvPr>
          <p:cNvSpPr txBox="1"/>
          <p:nvPr/>
        </p:nvSpPr>
        <p:spPr>
          <a:xfrm>
            <a:off x="8472264" y="1642194"/>
            <a:ext cx="1152128" cy="1015663"/>
          </a:xfrm>
          <a:prstGeom prst="rect">
            <a:avLst/>
          </a:prstGeom>
          <a:noFill/>
        </p:spPr>
        <p:txBody>
          <a:bodyPr wrap="square" rtlCol="0">
            <a:spAutoFit/>
          </a:bodyPr>
          <a:lstStyle/>
          <a:p>
            <a:r>
              <a:rPr lang="pl-PL" sz="6000" dirty="0">
                <a:latin typeface="Aharoni" panose="02010803020104030203" pitchFamily="2" charset="-79"/>
                <a:cs typeface="Aharoni" panose="02010803020104030203" pitchFamily="2" charset="-79"/>
              </a:rPr>
              <a:t>03</a:t>
            </a:r>
          </a:p>
        </p:txBody>
      </p:sp>
      <p:sp>
        <p:nvSpPr>
          <p:cNvPr id="20" name="pole tekstowe 19">
            <a:extLst>
              <a:ext uri="{FF2B5EF4-FFF2-40B4-BE49-F238E27FC236}">
                <a16:creationId xmlns:a16="http://schemas.microsoft.com/office/drawing/2014/main" id="{A204A808-FB43-C08B-0114-82C161C2F0E0}"/>
              </a:ext>
            </a:extLst>
          </p:cNvPr>
          <p:cNvSpPr txBox="1"/>
          <p:nvPr/>
        </p:nvSpPr>
        <p:spPr>
          <a:xfrm>
            <a:off x="1019436" y="2581744"/>
            <a:ext cx="2448272" cy="523220"/>
          </a:xfrm>
          <a:prstGeom prst="rect">
            <a:avLst/>
          </a:prstGeom>
          <a:noFill/>
        </p:spPr>
        <p:txBody>
          <a:bodyPr wrap="square" rtlCol="0">
            <a:spAutoFit/>
          </a:bodyPr>
          <a:lstStyle/>
          <a:p>
            <a:r>
              <a:rPr lang="pl-PL" sz="2800" b="1" dirty="0"/>
              <a:t>Definicja WPF</a:t>
            </a:r>
          </a:p>
        </p:txBody>
      </p:sp>
      <p:sp>
        <p:nvSpPr>
          <p:cNvPr id="21" name="pole tekstowe 20">
            <a:extLst>
              <a:ext uri="{FF2B5EF4-FFF2-40B4-BE49-F238E27FC236}">
                <a16:creationId xmlns:a16="http://schemas.microsoft.com/office/drawing/2014/main" id="{3EDC90D5-3543-A460-3BE0-CA03D8512147}"/>
              </a:ext>
            </a:extLst>
          </p:cNvPr>
          <p:cNvSpPr txBox="1"/>
          <p:nvPr/>
        </p:nvSpPr>
        <p:spPr>
          <a:xfrm>
            <a:off x="4655840" y="2581744"/>
            <a:ext cx="2448272" cy="523220"/>
          </a:xfrm>
          <a:prstGeom prst="rect">
            <a:avLst/>
          </a:prstGeom>
          <a:noFill/>
        </p:spPr>
        <p:txBody>
          <a:bodyPr wrap="square" rtlCol="0">
            <a:spAutoFit/>
          </a:bodyPr>
          <a:lstStyle/>
          <a:p>
            <a:r>
              <a:rPr lang="pl-PL" sz="2800" b="1" dirty="0"/>
              <a:t>Zalety WPF</a:t>
            </a:r>
          </a:p>
        </p:txBody>
      </p:sp>
      <p:sp>
        <p:nvSpPr>
          <p:cNvPr id="22" name="pole tekstowe 21">
            <a:extLst>
              <a:ext uri="{FF2B5EF4-FFF2-40B4-BE49-F238E27FC236}">
                <a16:creationId xmlns:a16="http://schemas.microsoft.com/office/drawing/2014/main" id="{03115CB5-2D37-2685-8AE1-EAA913863A2C}"/>
              </a:ext>
            </a:extLst>
          </p:cNvPr>
          <p:cNvSpPr txBox="1"/>
          <p:nvPr/>
        </p:nvSpPr>
        <p:spPr>
          <a:xfrm>
            <a:off x="8256240" y="2566491"/>
            <a:ext cx="3312368" cy="523220"/>
          </a:xfrm>
          <a:prstGeom prst="rect">
            <a:avLst/>
          </a:prstGeom>
          <a:noFill/>
        </p:spPr>
        <p:txBody>
          <a:bodyPr wrap="square" rtlCol="0">
            <a:spAutoFit/>
          </a:bodyPr>
          <a:lstStyle/>
          <a:p>
            <a:r>
              <a:rPr lang="pl-PL" sz="2800" b="1" dirty="0"/>
              <a:t>Zastosowania WPF</a:t>
            </a:r>
          </a:p>
        </p:txBody>
      </p:sp>
    </p:spTree>
    <p:extLst>
      <p:ext uri="{BB962C8B-B14F-4D97-AF65-F5344CB8AC3E}">
        <p14:creationId xmlns:p14="http://schemas.microsoft.com/office/powerpoint/2010/main" val="34489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31F8DB-59E5-47EE-CE7E-19840B41C5CB}"/>
              </a:ext>
            </a:extLst>
          </p:cNvPr>
          <p:cNvSpPr>
            <a:spLocks noGrp="1"/>
          </p:cNvSpPr>
          <p:nvPr>
            <p:ph type="title"/>
          </p:nvPr>
        </p:nvSpPr>
        <p:spPr>
          <a:xfrm>
            <a:off x="227348" y="296652"/>
            <a:ext cx="11737304" cy="6156684"/>
          </a:xfrm>
        </p:spPr>
        <p:txBody>
          <a:bodyPr>
            <a:noAutofit/>
          </a:bodyPr>
          <a:lstStyle/>
          <a:p>
            <a:r>
              <a:rPr lang="pl-PL" sz="2000" b="0" i="0" dirty="0">
                <a:solidFill>
                  <a:srgbClr val="FFFFFF"/>
                </a:solidFill>
                <a:effectLst/>
                <a:latin typeface="Montserrat" panose="00000500000000000000" pitchFamily="2" charset="-18"/>
              </a:rPr>
              <a:t>WPF, czyli Windows Presentation Foundation, to technologia stworzona przez Microsoft, która umożliwia tworzenie bogatych i interaktywnych interfejsów użytkownika w aplikacjach desktopowych dla systemu Windows. Dzięki wykorzystaniu XAML (</a:t>
            </a:r>
            <a:r>
              <a:rPr lang="pl-PL" sz="2000" b="0" i="0" dirty="0" err="1">
                <a:solidFill>
                  <a:srgbClr val="FFFFFF"/>
                </a:solidFill>
                <a:effectLst/>
                <a:latin typeface="Montserrat" panose="00000500000000000000" pitchFamily="2" charset="-18"/>
              </a:rPr>
              <a:t>Extensible</a:t>
            </a:r>
            <a:r>
              <a:rPr lang="pl-PL" sz="2000" b="0" i="0" dirty="0">
                <a:solidFill>
                  <a:srgbClr val="FFFFFF"/>
                </a:solidFill>
                <a:effectLst/>
                <a:latin typeface="Montserrat" panose="00000500000000000000" pitchFamily="2" charset="-18"/>
              </a:rPr>
              <a:t> Application </a:t>
            </a:r>
            <a:r>
              <a:rPr lang="pl-PL" sz="2000" b="0" i="0" dirty="0" err="1">
                <a:solidFill>
                  <a:srgbClr val="FFFFFF"/>
                </a:solidFill>
                <a:effectLst/>
                <a:latin typeface="Montserrat" panose="00000500000000000000" pitchFamily="2" charset="-18"/>
              </a:rPr>
              <a:t>Markup</a:t>
            </a:r>
            <a:r>
              <a:rPr lang="pl-PL" sz="2000" b="0" i="0" dirty="0">
                <a:solidFill>
                  <a:srgbClr val="FFFFFF"/>
                </a:solidFill>
                <a:effectLst/>
                <a:latin typeface="Montserrat" panose="00000500000000000000" pitchFamily="2" charset="-18"/>
              </a:rPr>
              <a:t> Language) oraz języka programowania C# lub VB.NET, programiści mogą łatwo projektować estetyczne i intuicyjne interfejsy.</a:t>
            </a:r>
            <a:br>
              <a:rPr lang="pl-PL" sz="2000" b="0" i="0" dirty="0">
                <a:solidFill>
                  <a:srgbClr val="FFFFFF"/>
                </a:solidFill>
                <a:effectLst/>
                <a:latin typeface="Montserrat" panose="00000500000000000000" pitchFamily="2" charset="-18"/>
              </a:rPr>
            </a:br>
            <a:br>
              <a:rPr lang="pl-PL" sz="2000" b="0" i="0" dirty="0">
                <a:solidFill>
                  <a:srgbClr val="FFFFFF"/>
                </a:solidFill>
                <a:effectLst/>
                <a:latin typeface="Montserrat" panose="00000500000000000000" pitchFamily="2" charset="-18"/>
              </a:rPr>
            </a:br>
            <a:r>
              <a:rPr lang="pl-PL" sz="2000" b="0" i="0" dirty="0">
                <a:solidFill>
                  <a:srgbClr val="FFFFFF"/>
                </a:solidFill>
                <a:effectLst/>
                <a:latin typeface="Montserrat" panose="00000500000000000000" pitchFamily="2" charset="-18"/>
              </a:rPr>
              <a:t>Zastosowanie WPF jest bardzo wszechstronne - może być używany do tworzenia aplikacji biurowych, edukacyjnych, rozrywkowych, czy nawet branżowych. Dzięki zastosowaniu różnorodnych kontrolek, animacji, styli oraz szablonów, można dowolnie dostosowywać wygląd i funkcjonalności interfejsu.</a:t>
            </a:r>
            <a:br>
              <a:rPr lang="pl-PL" sz="2000" b="0" i="0" dirty="0">
                <a:solidFill>
                  <a:srgbClr val="FFFFFF"/>
                </a:solidFill>
                <a:effectLst/>
                <a:latin typeface="Montserrat" panose="00000500000000000000" pitchFamily="2" charset="-18"/>
              </a:rPr>
            </a:br>
            <a:br>
              <a:rPr lang="pl-PL" sz="2000" b="0" i="0" dirty="0">
                <a:solidFill>
                  <a:srgbClr val="FFFFFF"/>
                </a:solidFill>
                <a:effectLst/>
                <a:latin typeface="Montserrat" panose="00000500000000000000" pitchFamily="2" charset="-18"/>
              </a:rPr>
            </a:br>
            <a:r>
              <a:rPr lang="pl-PL" sz="2000" b="0" i="0" dirty="0">
                <a:solidFill>
                  <a:srgbClr val="FFFFFF"/>
                </a:solidFill>
                <a:effectLst/>
                <a:latin typeface="Montserrat" panose="00000500000000000000" pitchFamily="2" charset="-18"/>
              </a:rPr>
              <a:t>WPF oferuje również wiele zaawansowanych funkcji, takich jak obsługa multimediów, 3D, efekty wizualne, a także wsparcie dla technik programowania asynchronicznego. Dzięki temu programiści mogą tworzyć aplikacje, które nie tylko wyglądają atrakcyjnie, ale także działają płynnie i responsywnie.</a:t>
            </a:r>
            <a:br>
              <a:rPr lang="pl-PL" sz="2000" b="0" i="0" dirty="0">
                <a:solidFill>
                  <a:srgbClr val="FFFFFF"/>
                </a:solidFill>
                <a:effectLst/>
                <a:latin typeface="Montserrat" panose="00000500000000000000" pitchFamily="2" charset="-18"/>
              </a:rPr>
            </a:br>
            <a:br>
              <a:rPr lang="pl-PL" sz="2000" b="0" i="0" dirty="0">
                <a:solidFill>
                  <a:srgbClr val="FFFFFF"/>
                </a:solidFill>
                <a:effectLst/>
                <a:latin typeface="Montserrat" panose="00000500000000000000" pitchFamily="2" charset="-18"/>
              </a:rPr>
            </a:br>
            <a:r>
              <a:rPr lang="pl-PL" sz="2000" b="0" i="0" dirty="0">
                <a:solidFill>
                  <a:srgbClr val="FFFFFF"/>
                </a:solidFill>
                <a:effectLst/>
                <a:latin typeface="Montserrat" panose="00000500000000000000" pitchFamily="2" charset="-18"/>
              </a:rPr>
              <a:t>Podsumowując, WPF to doskonałe narzędzie do tworzenia nowoczesnych i atrakcyjnych interfejsów użytkownika w aplikacjach desktopowych dla systemu Windows, które zapewniają wysoką jakość wizualną oraz wydajność działania.</a:t>
            </a:r>
            <a:br>
              <a:rPr lang="pl-PL" sz="2000" b="0" i="0" dirty="0">
                <a:solidFill>
                  <a:srgbClr val="FFFFFF"/>
                </a:solidFill>
                <a:effectLst/>
                <a:latin typeface="Montserrat" panose="00000500000000000000" pitchFamily="2" charset="-18"/>
              </a:rPr>
            </a:br>
            <a:endParaRPr lang="pl-PL" sz="2000" dirty="0"/>
          </a:p>
        </p:txBody>
      </p:sp>
    </p:spTree>
    <p:extLst>
      <p:ext uri="{BB962C8B-B14F-4D97-AF65-F5344CB8AC3E}">
        <p14:creationId xmlns:p14="http://schemas.microsoft.com/office/powerpoint/2010/main" val="80348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undefined">
            <a:extLst>
              <a:ext uri="{FF2B5EF4-FFF2-40B4-BE49-F238E27FC236}">
                <a16:creationId xmlns:a16="http://schemas.microsoft.com/office/drawing/2014/main" id="{7B2A706F-E101-F658-6BB2-A7453A3B3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3429000"/>
            <a:ext cx="6015693" cy="32036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 mooict/WPF-Space-Invaders-Game: Simple space invaders game  tutorial created in WPF and C#.">
            <a:extLst>
              <a:ext uri="{FF2B5EF4-FFF2-40B4-BE49-F238E27FC236}">
                <a16:creationId xmlns:a16="http://schemas.microsoft.com/office/drawing/2014/main" id="{5424EC88-0DEA-E12C-D391-0F1CE6D9F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0"/>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ist Card Game in C# and WPF | Elusive Coding">
            <a:extLst>
              <a:ext uri="{FF2B5EF4-FFF2-40B4-BE49-F238E27FC236}">
                <a16:creationId xmlns:a16="http://schemas.microsoft.com/office/drawing/2014/main" id="{BAF8DE64-A451-7861-0980-D4882203C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583" y="3335084"/>
            <a:ext cx="3801585" cy="316798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riting a Multiplayer Game (in WPF) - CodeProject">
            <a:extLst>
              <a:ext uri="{FF2B5EF4-FFF2-40B4-BE49-F238E27FC236}">
                <a16:creationId xmlns:a16="http://schemas.microsoft.com/office/drawing/2014/main" id="{5857EB67-194F-5C5C-32C5-7CDB98E62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9976" y="0"/>
            <a:ext cx="4805507" cy="320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79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A10925-8529-3B73-3749-CEA43196F589}"/>
              </a:ext>
            </a:extLst>
          </p:cNvPr>
          <p:cNvSpPr>
            <a:spLocks noGrp="1"/>
          </p:cNvSpPr>
          <p:nvPr>
            <p:ph type="title"/>
          </p:nvPr>
        </p:nvSpPr>
        <p:spPr/>
        <p:txBody>
          <a:bodyPr/>
          <a:lstStyle/>
          <a:p>
            <a:pPr algn="ctr"/>
            <a:r>
              <a:rPr lang="pl-PL" dirty="0"/>
              <a:t>Tworzenie aplikacji WPF</a:t>
            </a:r>
          </a:p>
        </p:txBody>
      </p:sp>
      <p:sp>
        <p:nvSpPr>
          <p:cNvPr id="5" name="Symbol zastępczy tekstu 4">
            <a:extLst>
              <a:ext uri="{FF2B5EF4-FFF2-40B4-BE49-F238E27FC236}">
                <a16:creationId xmlns:a16="http://schemas.microsoft.com/office/drawing/2014/main" id="{4DEAE4B8-E190-B62E-3A7B-C486ADB134F0}"/>
              </a:ext>
            </a:extLst>
          </p:cNvPr>
          <p:cNvSpPr>
            <a:spLocks noGrp="1"/>
          </p:cNvSpPr>
          <p:nvPr>
            <p:ph type="body" sz="quarter" idx="3"/>
          </p:nvPr>
        </p:nvSpPr>
        <p:spPr>
          <a:xfrm>
            <a:off x="6816080" y="1731560"/>
            <a:ext cx="3456384" cy="685800"/>
          </a:xfrm>
        </p:spPr>
        <p:txBody>
          <a:bodyPr/>
          <a:lstStyle/>
          <a:p>
            <a:pPr algn="ctr"/>
            <a:r>
              <a:rPr lang="pl-PL" b="1" dirty="0"/>
              <a:t>Narzędzia programistyczne</a:t>
            </a:r>
          </a:p>
        </p:txBody>
      </p:sp>
      <p:sp>
        <p:nvSpPr>
          <p:cNvPr id="6" name="Symbol zastępczy zawartości 5">
            <a:extLst>
              <a:ext uri="{FF2B5EF4-FFF2-40B4-BE49-F238E27FC236}">
                <a16:creationId xmlns:a16="http://schemas.microsoft.com/office/drawing/2014/main" id="{5E333DB5-E683-86A3-8521-8621F15C643D}"/>
              </a:ext>
            </a:extLst>
          </p:cNvPr>
          <p:cNvSpPr>
            <a:spLocks noGrp="1"/>
          </p:cNvSpPr>
          <p:nvPr>
            <p:ph sz="quarter" idx="4"/>
          </p:nvPr>
        </p:nvSpPr>
        <p:spPr>
          <a:xfrm>
            <a:off x="6816080" y="2420888"/>
            <a:ext cx="4736904" cy="914399"/>
          </a:xfrm>
        </p:spPr>
        <p:txBody>
          <a:bodyPr>
            <a:normAutofit fontScale="85000" lnSpcReduction="20000"/>
          </a:bodyPr>
          <a:lstStyle/>
          <a:p>
            <a:r>
              <a:rPr lang="pl-PL" dirty="0"/>
              <a:t>Do tworzenia aplikacji WPF wykorzystuje się narzędzia takie jak Visual Studio, które zapewniają wsparcie dla tworzenia interfejsów użytkownika za pomocą XAML oraz języka C#</a:t>
            </a:r>
          </a:p>
          <a:p>
            <a:endParaRPr lang="pl-PL" dirty="0"/>
          </a:p>
        </p:txBody>
      </p:sp>
      <p:pic>
        <p:nvPicPr>
          <p:cNvPr id="2050" name="Picture 2" descr="Aplikacja Hello World z WPF w języku C# - Visual Studio (Windows) |  Microsoft Learn">
            <a:extLst>
              <a:ext uri="{FF2B5EF4-FFF2-40B4-BE49-F238E27FC236}">
                <a16:creationId xmlns:a16="http://schemas.microsoft.com/office/drawing/2014/main" id="{CD2258BC-AE75-14F8-44D9-147A6140028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5360" y="1916832"/>
            <a:ext cx="5348643" cy="3581401"/>
          </a:xfrm>
          <a:prstGeom prst="rect">
            <a:avLst/>
          </a:prstGeom>
          <a:noFill/>
          <a:extLst>
            <a:ext uri="{909E8E84-426E-40DD-AFC4-6F175D3DCCD1}">
              <a14:hiddenFill xmlns:a14="http://schemas.microsoft.com/office/drawing/2010/main">
                <a:solidFill>
                  <a:srgbClr val="FFFFFF"/>
                </a:solidFill>
              </a14:hiddenFill>
            </a:ext>
          </a:extLst>
        </p:spPr>
      </p:pic>
      <p:sp>
        <p:nvSpPr>
          <p:cNvPr id="9" name="Symbol zastępczy tekstu 4">
            <a:extLst>
              <a:ext uri="{FF2B5EF4-FFF2-40B4-BE49-F238E27FC236}">
                <a16:creationId xmlns:a16="http://schemas.microsoft.com/office/drawing/2014/main" id="{62C3CEFA-B4E8-E2E7-0104-79141CF3CDAB}"/>
              </a:ext>
            </a:extLst>
          </p:cNvPr>
          <p:cNvSpPr txBox="1">
            <a:spLocks/>
          </p:cNvSpPr>
          <p:nvPr/>
        </p:nvSpPr>
        <p:spPr>
          <a:xfrm>
            <a:off x="6816080" y="3507733"/>
            <a:ext cx="2539333" cy="685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Font typeface="Arial" pitchFamily="34" charset="0"/>
              <a:buNone/>
              <a:defRPr sz="2200" b="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b="1"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b="1"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9pPr>
          </a:lstStyle>
          <a:p>
            <a:pPr algn="ctr"/>
            <a:r>
              <a:rPr lang="pl-PL" b="1" dirty="0"/>
              <a:t>Elementy interfejsu</a:t>
            </a:r>
          </a:p>
        </p:txBody>
      </p:sp>
      <p:sp>
        <p:nvSpPr>
          <p:cNvPr id="10" name="Symbol zastępczy tekstu 4">
            <a:extLst>
              <a:ext uri="{FF2B5EF4-FFF2-40B4-BE49-F238E27FC236}">
                <a16:creationId xmlns:a16="http://schemas.microsoft.com/office/drawing/2014/main" id="{0AFC3088-3FB2-9CF9-0A75-2A60114312F7}"/>
              </a:ext>
            </a:extLst>
          </p:cNvPr>
          <p:cNvSpPr txBox="1">
            <a:spLocks/>
          </p:cNvSpPr>
          <p:nvPr/>
        </p:nvSpPr>
        <p:spPr>
          <a:xfrm>
            <a:off x="6787390" y="5010693"/>
            <a:ext cx="2846637" cy="685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Font typeface="Arial" pitchFamily="34" charset="0"/>
              <a:buNone/>
              <a:defRPr sz="2200" b="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itchFamily="34" charset="0"/>
              <a:buNone/>
              <a:defRPr sz="2000" b="1" kern="1200">
                <a:solidFill>
                  <a:schemeClr val="tx1">
                    <a:lumMod val="85000"/>
                  </a:schemeClr>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itchFamily="34" charset="0"/>
              <a:buNone/>
              <a:defRPr sz="1800" b="1" kern="1200">
                <a:solidFill>
                  <a:schemeClr val="tx1">
                    <a:lumMod val="85000"/>
                  </a:schemeClr>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lumMod val="85000"/>
                  </a:schemeClr>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lumMod val="85000"/>
                  </a:schemeClr>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itchFamily="34" charset="0"/>
              <a:buNone/>
              <a:defRPr sz="1600" b="1" kern="1200">
                <a:solidFill>
                  <a:schemeClr val="tx1"/>
                </a:solidFill>
                <a:latin typeface="+mn-lt"/>
                <a:ea typeface="+mn-ea"/>
                <a:cs typeface="+mn-cs"/>
              </a:defRPr>
            </a:lvl9pPr>
          </a:lstStyle>
          <a:p>
            <a:pPr algn="ctr"/>
            <a:r>
              <a:rPr lang="pl-PL" b="1" dirty="0"/>
              <a:t>Stylowanie i animacje</a:t>
            </a:r>
          </a:p>
        </p:txBody>
      </p:sp>
      <p:sp>
        <p:nvSpPr>
          <p:cNvPr id="11" name="Symbol zastępczy zawartości 5">
            <a:extLst>
              <a:ext uri="{FF2B5EF4-FFF2-40B4-BE49-F238E27FC236}">
                <a16:creationId xmlns:a16="http://schemas.microsoft.com/office/drawing/2014/main" id="{A533EEB5-CC85-15DE-57F2-A6AD93D20D4E}"/>
              </a:ext>
            </a:extLst>
          </p:cNvPr>
          <p:cNvSpPr txBox="1">
            <a:spLocks/>
          </p:cNvSpPr>
          <p:nvPr/>
        </p:nvSpPr>
        <p:spPr>
          <a:xfrm>
            <a:off x="6941043" y="4155975"/>
            <a:ext cx="4736904" cy="9143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pl-PL" dirty="0"/>
              <a:t>WPF umożliwia tworzenie interfejsów złożonych z różnych elementów, takich jak przyciski, pola tekstowe, obrazy i wiele innych</a:t>
            </a:r>
          </a:p>
        </p:txBody>
      </p:sp>
      <p:sp>
        <p:nvSpPr>
          <p:cNvPr id="12" name="Symbol zastępczy zawartości 5">
            <a:extLst>
              <a:ext uri="{FF2B5EF4-FFF2-40B4-BE49-F238E27FC236}">
                <a16:creationId xmlns:a16="http://schemas.microsoft.com/office/drawing/2014/main" id="{7EDC99D9-BAC9-D206-19B0-E70B71438099}"/>
              </a:ext>
            </a:extLst>
          </p:cNvPr>
          <p:cNvSpPr txBox="1">
            <a:spLocks/>
          </p:cNvSpPr>
          <p:nvPr/>
        </p:nvSpPr>
        <p:spPr>
          <a:xfrm>
            <a:off x="6960096" y="5636812"/>
            <a:ext cx="4736904" cy="9143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pl-PL" dirty="0"/>
              <a:t>Istnieje możliwość tworzenia estetycznych interfejsów poprzez zastosowanie stylizacji oraz animacji w aplikacjach WPF.</a:t>
            </a:r>
          </a:p>
        </p:txBody>
      </p:sp>
    </p:spTree>
    <p:extLst>
      <p:ext uri="{BB962C8B-B14F-4D97-AF65-F5344CB8AC3E}">
        <p14:creationId xmlns:p14="http://schemas.microsoft.com/office/powerpoint/2010/main" val="228882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ick on Button">
            <a:extLst>
              <a:ext uri="{FF2B5EF4-FFF2-40B4-BE49-F238E27FC236}">
                <a16:creationId xmlns:a16="http://schemas.microsoft.com/office/drawing/2014/main" id="{863C6E76-800C-255E-265C-7577B674F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88640"/>
            <a:ext cx="2376264" cy="17204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heckbox">
            <a:extLst>
              <a:ext uri="{FF2B5EF4-FFF2-40B4-BE49-F238E27FC236}">
                <a16:creationId xmlns:a16="http://schemas.microsoft.com/office/drawing/2014/main" id="{2AF8845B-94A7-86D9-E13E-CBB932820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876" y="188640"/>
            <a:ext cx="5296247" cy="30643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Output of Passwordbox">
            <a:extLst>
              <a:ext uri="{FF2B5EF4-FFF2-40B4-BE49-F238E27FC236}">
                <a16:creationId xmlns:a16="http://schemas.microsoft.com/office/drawing/2014/main" id="{45EF8133-527F-884F-140F-2B037C527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68" y="3568983"/>
            <a:ext cx="5081153" cy="2938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Output of Progressbar">
            <a:extLst>
              <a:ext uri="{FF2B5EF4-FFF2-40B4-BE49-F238E27FC236}">
                <a16:creationId xmlns:a16="http://schemas.microsoft.com/office/drawing/2014/main" id="{4D784685-DD3A-C49C-B65B-BFA2DF4997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617" y="3454429"/>
            <a:ext cx="5493135" cy="3167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86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684495-2634-6A7E-F1E9-EF1330ED12EC}"/>
              </a:ext>
            </a:extLst>
          </p:cNvPr>
          <p:cNvSpPr>
            <a:spLocks noGrp="1"/>
          </p:cNvSpPr>
          <p:nvPr>
            <p:ph type="title"/>
          </p:nvPr>
        </p:nvSpPr>
        <p:spPr>
          <a:xfrm>
            <a:off x="1524000" y="457200"/>
            <a:ext cx="9144000" cy="883568"/>
          </a:xfrm>
        </p:spPr>
        <p:txBody>
          <a:bodyPr/>
          <a:lstStyle/>
          <a:p>
            <a:pPr algn="ctr"/>
            <a:r>
              <a:rPr lang="pl-PL" dirty="0"/>
              <a:t>Zalety i wady WPF</a:t>
            </a:r>
          </a:p>
        </p:txBody>
      </p:sp>
      <p:sp>
        <p:nvSpPr>
          <p:cNvPr id="3" name="Symbol zastępczy zawartości 2">
            <a:extLst>
              <a:ext uri="{FF2B5EF4-FFF2-40B4-BE49-F238E27FC236}">
                <a16:creationId xmlns:a16="http://schemas.microsoft.com/office/drawing/2014/main" id="{0EA46A25-CBC9-ECDA-8070-11401EFA8AFC}"/>
              </a:ext>
            </a:extLst>
          </p:cNvPr>
          <p:cNvSpPr>
            <a:spLocks noGrp="1"/>
          </p:cNvSpPr>
          <p:nvPr>
            <p:ph sz="half" idx="1"/>
          </p:nvPr>
        </p:nvSpPr>
        <p:spPr>
          <a:xfrm>
            <a:off x="1543012" y="4077072"/>
            <a:ext cx="4343400" cy="2667000"/>
          </a:xfrm>
        </p:spPr>
        <p:txBody>
          <a:bodyPr/>
          <a:lstStyle/>
          <a:p>
            <a:r>
              <a:rPr lang="pl-PL" dirty="0"/>
              <a:t>Elastyczność w tworzeniu interfejsów</a:t>
            </a:r>
          </a:p>
          <a:p>
            <a:r>
              <a:rPr lang="pl-PL" dirty="0"/>
              <a:t>Obsługa multimediów</a:t>
            </a:r>
          </a:p>
          <a:p>
            <a:r>
              <a:rPr lang="pl-PL" dirty="0"/>
              <a:t>Wbudowane efekty wizualne</a:t>
            </a:r>
          </a:p>
          <a:p>
            <a:endParaRPr lang="pl-PL" dirty="0"/>
          </a:p>
        </p:txBody>
      </p:sp>
      <p:sp>
        <p:nvSpPr>
          <p:cNvPr id="4" name="Symbol zastępczy zawartości 3">
            <a:extLst>
              <a:ext uri="{FF2B5EF4-FFF2-40B4-BE49-F238E27FC236}">
                <a16:creationId xmlns:a16="http://schemas.microsoft.com/office/drawing/2014/main" id="{F07ED2E3-698D-8232-0274-7AB6330F3664}"/>
              </a:ext>
            </a:extLst>
          </p:cNvPr>
          <p:cNvSpPr>
            <a:spLocks noGrp="1"/>
          </p:cNvSpPr>
          <p:nvPr>
            <p:ph sz="half" idx="2"/>
          </p:nvPr>
        </p:nvSpPr>
        <p:spPr>
          <a:xfrm>
            <a:off x="6324927" y="4191000"/>
            <a:ext cx="4343400" cy="2667000"/>
          </a:xfrm>
        </p:spPr>
        <p:txBody>
          <a:bodyPr/>
          <a:lstStyle/>
          <a:p>
            <a:r>
              <a:rPr lang="pl-PL" dirty="0"/>
              <a:t>Wymaga środowiska Windows</a:t>
            </a:r>
          </a:p>
          <a:p>
            <a:r>
              <a:rPr lang="pl-PL" dirty="0"/>
              <a:t>Może być bardziej zasobożerne niż inne technologie, takie jak WinForms</a:t>
            </a:r>
          </a:p>
          <a:p>
            <a:endParaRPr lang="pl-PL" dirty="0"/>
          </a:p>
        </p:txBody>
      </p:sp>
      <p:pic>
        <p:nvPicPr>
          <p:cNvPr id="5122" name="Picture 2" descr="Pepe Hooray Sticker - Pepe Hooray Pepe The Frog - Discover &amp; Share GIFs">
            <a:extLst>
              <a:ext uri="{FF2B5EF4-FFF2-40B4-BE49-F238E27FC236}">
                <a16:creationId xmlns:a16="http://schemas.microsoft.com/office/drawing/2014/main" id="{90C70372-8C11-E984-95C5-19048649C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646" y="2132856"/>
            <a:ext cx="26765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Emote PEPO SAD&quot; Sticker for Sale by kapkoo | Redbubble">
            <a:extLst>
              <a:ext uri="{FF2B5EF4-FFF2-40B4-BE49-F238E27FC236}">
                <a16:creationId xmlns:a16="http://schemas.microsoft.com/office/drawing/2014/main" id="{DDDF8518-94E6-ABB9-AE52-60649C2B6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1915517"/>
            <a:ext cx="2077576" cy="207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715548"/>
      </p:ext>
    </p:extLst>
  </p:cSld>
  <p:clrMapOvr>
    <a:masterClrMapping/>
  </p:clrMapOvr>
</p:sld>
</file>

<file path=ppt/theme/theme1.xml><?xml version="1.0" encoding="utf-8"?>
<a:theme xmlns:a="http://schemas.openxmlformats.org/drawingml/2006/main" name="Technika — komputer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76_TF02901026_TF02901026.potx" id="{EAA4ACA1-70B6-4F17-B19F-2B72E04C190B}" vid="{2BEFF557-8F9B-4C1A-B64E-AA7B43111D24}"/>
    </a:ext>
  </a:extLst>
</a:theme>
</file>

<file path=ppt/theme/theme2.xml><?xml version="1.0" encoding="utf-8"?>
<a:theme xmlns:a="http://schemas.openxmlformats.org/drawingml/2006/main" name="Motyw pakietu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76A52039EC1F3D45AB5920F74A0AA2B7" ma:contentTypeVersion="11" ma:contentTypeDescription="Utwórz nowy dokument." ma:contentTypeScope="" ma:versionID="31b82cad11a6eb7a23a2109c7a318a5e">
  <xsd:schema xmlns:xsd="http://www.w3.org/2001/XMLSchema" xmlns:xs="http://www.w3.org/2001/XMLSchema" xmlns:p="http://schemas.microsoft.com/office/2006/metadata/properties" xmlns:ns3="098fd6a2-14bb-4921-91af-71b036bf8144" xmlns:ns4="8ada8f84-7427-4992-9947-8e14bcb153c6" targetNamespace="http://schemas.microsoft.com/office/2006/metadata/properties" ma:root="true" ma:fieldsID="d87513c5c0dae45e8939463f44a0cb97" ns3:_="" ns4:_="">
    <xsd:import namespace="098fd6a2-14bb-4921-91af-71b036bf8144"/>
    <xsd:import namespace="8ada8f84-7427-4992-9947-8e14bcb153c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fd6a2-14bb-4921-91af-71b036bf8144" elementFormDefault="qualified">
    <xsd:import namespace="http://schemas.microsoft.com/office/2006/documentManagement/types"/>
    <xsd:import namespace="http://schemas.microsoft.com/office/infopath/2007/PartnerControls"/>
    <xsd:element name="SharedWithUsers" ma:index="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Udostępnione dla — szczegóły" ma:internalName="SharedWithDetails" ma:readOnly="true">
      <xsd:simpleType>
        <xsd:restriction base="dms:Note">
          <xsd:maxLength value="255"/>
        </xsd:restriction>
      </xsd:simpleType>
    </xsd:element>
    <xsd:element name="SharingHintHash" ma:index="10" nillable="true" ma:displayName="Skrót wskazówki dotyczącej udostępniania"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da8f84-7427-4992-9947-8e14bcb153c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098515-0C12-46CF-BC7C-69B4A13CD5F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98fd6a2-14bb-4921-91af-71b036bf8144"/>
    <ds:schemaRef ds:uri="http://purl.org/dc/elements/1.1/"/>
    <ds:schemaRef ds:uri="http://schemas.microsoft.com/office/2006/metadata/properties"/>
    <ds:schemaRef ds:uri="8ada8f84-7427-4992-9947-8e14bcb153c6"/>
    <ds:schemaRef ds:uri="http://www.w3.org/XML/1998/namespace"/>
    <ds:schemaRef ds:uri="http://purl.org/dc/dcmitype/"/>
  </ds:schemaRefs>
</ds:datastoreItem>
</file>

<file path=customXml/itemProps2.xml><?xml version="1.0" encoding="utf-8"?>
<ds:datastoreItem xmlns:ds="http://schemas.openxmlformats.org/officeDocument/2006/customXml" ds:itemID="{39C34619-3589-490C-B56B-7D1324A0E0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8fd6a2-14bb-4921-91af-71b036bf8144"/>
    <ds:schemaRef ds:uri="8ada8f84-7427-4992-9947-8e14bcb153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AB3656-1E25-4DCB-8B21-6001BD363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Prezentacja związana z technologią i biznesem z obwodem elektrycznym (panoramiczna)</Template>
  <TotalTime>113</TotalTime>
  <Words>1145</Words>
  <Application>Microsoft Office PowerPoint</Application>
  <PresentationFormat>Panoramiczny</PresentationFormat>
  <Paragraphs>61</Paragraphs>
  <Slides>16</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16</vt:i4>
      </vt:variant>
    </vt:vector>
  </HeadingPairs>
  <TitlesOfParts>
    <vt:vector size="22" baseType="lpstr">
      <vt:lpstr>Aharoni</vt:lpstr>
      <vt:lpstr>Arial</vt:lpstr>
      <vt:lpstr>Candara</vt:lpstr>
      <vt:lpstr>Consolas</vt:lpstr>
      <vt:lpstr>Montserrat</vt:lpstr>
      <vt:lpstr>Technika — komputer 16:9</vt:lpstr>
      <vt:lpstr>Tworzenie aplikacji w WPF i Android Studio</vt:lpstr>
      <vt:lpstr>Spis treści</vt:lpstr>
      <vt:lpstr>Część 1</vt:lpstr>
      <vt:lpstr>Co to WPF?</vt:lpstr>
      <vt:lpstr>WPF, czyli Windows Presentation Foundation, to technologia stworzona przez Microsoft, która umożliwia tworzenie bogatych i interaktywnych interfejsów użytkownika w aplikacjach desktopowych dla systemu Windows. Dzięki wykorzystaniu XAML (Extensible Application Markup Language) oraz języka programowania C# lub VB.NET, programiści mogą łatwo projektować estetyczne i intuicyjne interfejsy.  Zastosowanie WPF jest bardzo wszechstronne - może być używany do tworzenia aplikacji biurowych, edukacyjnych, rozrywkowych, czy nawet branżowych. Dzięki zastosowaniu różnorodnych kontrolek, animacji, styli oraz szablonów, można dowolnie dostosowywać wygląd i funkcjonalności interfejsu.  WPF oferuje również wiele zaawansowanych funkcji, takich jak obsługa multimediów, 3D, efekty wizualne, a także wsparcie dla technik programowania asynchronicznego. Dzięki temu programiści mogą tworzyć aplikacje, które nie tylko wyglądają atrakcyjnie, ale także działają płynnie i responsywnie.  Podsumowując, WPF to doskonałe narzędzie do tworzenia nowoczesnych i atrakcyjnych interfejsów użytkownika w aplikacjach desktopowych dla systemu Windows, które zapewniają wysoką jakość wizualną oraz wydajność działania. </vt:lpstr>
      <vt:lpstr>Prezentacja programu PowerPoint</vt:lpstr>
      <vt:lpstr>Tworzenie aplikacji WPF</vt:lpstr>
      <vt:lpstr>Prezentacja programu PowerPoint</vt:lpstr>
      <vt:lpstr>Zalety i wady WPF</vt:lpstr>
      <vt:lpstr>Zalety i wady WPF</vt:lpstr>
      <vt:lpstr>Android Studio Podstawowe informacje</vt:lpstr>
      <vt:lpstr>Android Studio to kompleksowe środowisko programistyczne stworzone specjalnie dla twórców aplikacji mobilnych na system Android. Jedną z największych zalet tego narzędzia są liczne dodatki oferowane przez np. Google, które ułatwiają tworzenie wydajnych i funkcjonalnych aplikacji.  Jednym z najpopularniejszych dodatków dostępnych w Android Studio jest integracja z usługami Google, takimi jak mapy Google czy Google Play Store. Dzięki temu programiści mogą łatwo korzystać z zaawansowanych funkcji takich jak geolokalizacja czy płatności za pomocą konta Google.  Oprócz tego, Android Studio oferuje również integrację z innymi usługami Google, które mogą znacząco ułatwić proces tworzenia aplikacji. Na przykład, Firebase - platforma wspierająca tworzenie, testowanie i monitorowanie aplikacji mobilnych, Cloud Platform - usługa chmurowa pozwalająca na rozwijanie i skalowanie aplikacji oraz AdMob - platforma reklamowa, dzięki której programiści mogą zarabiać na swoich aplikacjach poprzez wyświetlanie reklam.  Dzięki texttospeech programiści mogą łatwo integrować funkcjonalności głosowe do swoich aplikacji, co otwiera nowe możliwości w zakresie interakcji z użytkownikami. Dodatek ten pozwala na personalizację odczytywanego tekstu, zmianę szybkości lub tonu głosu oraz dostosowanie języka do preferencji użytkownika.  Dzięki tym dodatkom i integracjom z usługami Google, Android Studio staje się nieocenionym narzędziem dla każdego programisty tworzącego aplikacje mobilne na system Android. </vt:lpstr>
      <vt:lpstr>Prezentacja programu PowerPoint</vt:lpstr>
      <vt:lpstr>Tworzenie Aplikacji w Android Studio</vt:lpstr>
      <vt:lpstr>Android Studio jest narzędziem stworzonym specjalnie do programowania aplikacji na system Android. Dzięki temu oprogramowaniu możliwe jest tworzenie różnego rodzaju aplikacji mobilnych, począwszy od prostych aplikacji do zarządzania listami zadań, poprzez gry mobilne, aż po zaawansowane systemy do monitorowania zdrowia czy nawigacji.  Zastosowania Android Studio są bardzo wszechstronne. Może być wykorzystywane do tworzenia aplikacji edukacyjnych, np. kursów online czy podręczników, które można przeglądać na smartfonach lub tabletach. Może być również używane do tworzenia aplikacji biznesowych, takich jak aplikacje do zarządzania danymi firmowymi czy narzędzia do komunikacji wewnętrznej.  Android Studio jest również świetnym narzędziem dla programistów chcących stworzyć aplikacje społecznościowe, takie jak aplikacje do dzielenia się zdjęciami czy czatowania. Dzięki wielu wbudowanym funkcjom i prostemu interfejsowi, programowanie aplikacji społecznościowych staje się łatwiejsze i bardziej przyjemne. Ogólnie rzecz biorąc, Android Studio może być wykorzystane do tworzenia praktycznie każdego rodzaju aplikacji mobilnej, niezależnie od jej złożoności czy przeznaczenia. Jest to wszechstronne narzędzie, które pozwala programistom tworzyć innowacyjne i użyteczne aplikacje, które mogą zmienić sposób, w jaki ludzie korzystają z technologii mobilnej. </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Tworzenie aplikacji w WPF i Android Studio</dc:title>
  <dc:creator>Jazan Al-Sughari</dc:creator>
  <cp:lastModifiedBy>Jazan Al-Sughari</cp:lastModifiedBy>
  <cp:revision>1</cp:revision>
  <dcterms:created xsi:type="dcterms:W3CDTF">2024-05-28T00:28:12Z</dcterms:created>
  <dcterms:modified xsi:type="dcterms:W3CDTF">2024-05-28T02:22:06Z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0x01010076A52039EC1F3D45AB5920F74A0AA2B7</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