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notesMasterIdLst>
    <p:notesMasterId r:id="rId22"/>
  </p:notesMasterIdLst>
  <p:sldIdLst>
    <p:sldId id="259" r:id="rId3"/>
    <p:sldId id="257" r:id="rId4"/>
    <p:sldId id="260" r:id="rId5"/>
    <p:sldId id="258" r:id="rId6"/>
    <p:sldId id="281" r:id="rId7"/>
    <p:sldId id="303" r:id="rId8"/>
    <p:sldId id="284" r:id="rId9"/>
    <p:sldId id="285" r:id="rId10"/>
    <p:sldId id="282" r:id="rId11"/>
    <p:sldId id="262" r:id="rId12"/>
    <p:sldId id="304" r:id="rId13"/>
    <p:sldId id="305" r:id="rId14"/>
    <p:sldId id="306" r:id="rId15"/>
    <p:sldId id="307" r:id="rId16"/>
    <p:sldId id="308" r:id="rId17"/>
    <p:sldId id="261" r:id="rId18"/>
    <p:sldId id="293" r:id="rId19"/>
    <p:sldId id="297" r:id="rId20"/>
    <p:sldId id="291" r:id="rId2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1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7372B"/>
    <a:srgbClr val="7D604B"/>
    <a:srgbClr val="AC8C74"/>
    <a:srgbClr val="B8C8D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howGuides="1">
      <p:cViewPr varScale="1">
        <p:scale>
          <a:sx n="70" d="100"/>
          <a:sy n="70" d="100"/>
        </p:scale>
        <p:origin x="438" y="33"/>
      </p:cViewPr>
      <p:guideLst>
        <p:guide orient="horz" pos="2160"/>
        <p:guide pos="3817"/>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C86EEDB-9245-4AFD-B867-D6D52CB3D87E}" type="datetimeFigureOut">
              <a:rPr lang="zh-CN" altLang="en-US" smtClean="0"/>
              <a:t>2021/11/6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CE3C640-456C-40E1-885A-B972788CB3A3}" type="slidenum">
              <a:rPr lang="zh-CN" altLang="en-US" smtClean="0"/>
              <a:t>‹#›</a:t>
            </a:fld>
            <a:endParaRPr lang="zh-CN" altLang="en-US"/>
          </a:p>
        </p:txBody>
      </p:sp>
    </p:spTree>
    <p:extLst>
      <p:ext uri="{BB962C8B-B14F-4D97-AF65-F5344CB8AC3E}">
        <p14:creationId xmlns:p14="http://schemas.microsoft.com/office/powerpoint/2010/main" val="18416214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尊敬的各位专家评委、同学们好，很荣幸为大家带来我们团队的项目介绍：“棉花种植全流程检测分析预测系统”。</a:t>
            </a:r>
          </a:p>
          <a:p>
            <a:endParaRPr lang="zh-CN" altLang="en-US" dirty="0"/>
          </a:p>
        </p:txBody>
      </p:sp>
      <p:sp>
        <p:nvSpPr>
          <p:cNvPr id="4" name="灯片编号占位符 3"/>
          <p:cNvSpPr>
            <a:spLocks noGrp="1"/>
          </p:cNvSpPr>
          <p:nvPr>
            <p:ph type="sldNum" sz="quarter" idx="5"/>
          </p:nvPr>
        </p:nvSpPr>
        <p:spPr/>
        <p:txBody>
          <a:bodyPr/>
          <a:lstStyle/>
          <a:p>
            <a:fld id="{5CE3C640-456C-40E1-885A-B972788CB3A3}" type="slidenum">
              <a:rPr lang="zh-CN" altLang="en-US" smtClean="0"/>
              <a:t>1</a:t>
            </a:fld>
            <a:endParaRPr lang="zh-CN" altLang="en-US"/>
          </a:p>
        </p:txBody>
      </p:sp>
    </p:spTree>
    <p:extLst>
      <p:ext uri="{BB962C8B-B14F-4D97-AF65-F5344CB8AC3E}">
        <p14:creationId xmlns:p14="http://schemas.microsoft.com/office/powerpoint/2010/main" val="29923455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该系统集监测、分析和预测功能为一体，在整合之上实现</a:t>
            </a:r>
            <a:r>
              <a:rPr lang="en-US" altLang="zh-CN" dirty="0"/>
              <a:t>1+1+1&gt;3</a:t>
            </a:r>
            <a:r>
              <a:rPr lang="zh-CN" altLang="en-US" dirty="0"/>
              <a:t>的实际应用效果。</a:t>
            </a:r>
            <a:endParaRPr lang="en-US" altLang="zh-CN" dirty="0"/>
          </a:p>
          <a:p>
            <a:r>
              <a:rPr lang="zh-CN" altLang="en-US" dirty="0"/>
              <a:t>区域化信息推送：</a:t>
            </a:r>
            <a:endParaRPr lang="en-US" altLang="zh-CN" dirty="0"/>
          </a:p>
          <a:p>
            <a:r>
              <a:rPr lang="zh-CN" altLang="en-US" dirty="0"/>
              <a:t>申请用户终端位置权限，以便提供区域化的病虫害预警信息推送个性化服务，减少无关预警和不相关的信息污染，保证用户即使在没有经过精准信息搜索训练的情况下也能轻易地集中注意力，提高信息处理效率。</a:t>
            </a:r>
            <a:endParaRPr lang="en-US" altLang="zh-CN" dirty="0"/>
          </a:p>
          <a:p>
            <a:r>
              <a:rPr lang="zh-CN" altLang="en-US" dirty="0"/>
              <a:t>交流社区：</a:t>
            </a:r>
            <a:endParaRPr lang="en-US" altLang="zh-CN" dirty="0"/>
          </a:p>
          <a:p>
            <a:r>
              <a:rPr lang="zh-CN" altLang="en-US" dirty="0"/>
              <a:t>打造基于地区差异、不同棉种选择的个体农户线上交流社区，进行技术交流和产品优化，赋予个体农业从业者在棉花市场中的更多话语权。</a:t>
            </a:r>
          </a:p>
        </p:txBody>
      </p:sp>
      <p:sp>
        <p:nvSpPr>
          <p:cNvPr id="4" name="灯片编号占位符 3"/>
          <p:cNvSpPr>
            <a:spLocks noGrp="1"/>
          </p:cNvSpPr>
          <p:nvPr>
            <p:ph type="sldNum" sz="quarter" idx="5"/>
          </p:nvPr>
        </p:nvSpPr>
        <p:spPr/>
        <p:txBody>
          <a:bodyPr/>
          <a:lstStyle/>
          <a:p>
            <a:fld id="{5CE3C640-456C-40E1-885A-B972788CB3A3}" type="slidenum">
              <a:rPr lang="zh-CN" altLang="en-US" smtClean="0"/>
              <a:t>11</a:t>
            </a:fld>
            <a:endParaRPr lang="zh-CN" altLang="en-US"/>
          </a:p>
        </p:txBody>
      </p:sp>
    </p:spTree>
    <p:extLst>
      <p:ext uri="{BB962C8B-B14F-4D97-AF65-F5344CB8AC3E}">
        <p14:creationId xmlns:p14="http://schemas.microsoft.com/office/powerpoint/2010/main" val="7682931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r>
              <a:rPr lang="zh-CN" altLang="en-US" dirty="0"/>
              <a:t>线下实体门店线上化，为长绒棉种植的农业原材料提供商提供线上平台；平台发布由农科院、下试站等处获取权威良种性状和地区适应性的遗传学信息，支持基于市场价格和特征分析的选种辅助决策。</a:t>
            </a:r>
            <a:endParaRPr lang="en-US" altLang="zh-CN" dirty="0"/>
          </a:p>
          <a:p>
            <a:pPr marL="228600" indent="-228600">
              <a:buAutoNum type="arabicPeriod"/>
            </a:pPr>
            <a:r>
              <a:rPr lang="zh-CN" altLang="en-US" dirty="0"/>
              <a:t>我们仔细研究了</a:t>
            </a:r>
            <a:r>
              <a:rPr lang="en-US" altLang="zh-CN" dirty="0"/>
              <a:t>UCI</a:t>
            </a:r>
            <a:r>
              <a:rPr lang="zh-CN" altLang="en-US" dirty="0"/>
              <a:t>的</a:t>
            </a:r>
            <a:r>
              <a:rPr lang="en-US" altLang="zh-CN" dirty="0"/>
              <a:t>Machine Learning Repository – Iris Flowers Classification     </a:t>
            </a:r>
            <a:r>
              <a:rPr lang="zh-CN" altLang="en-US" dirty="0"/>
              <a:t>借助图像采集卡接受用于视觉监测的模拟信号和数字信号，再将捕捉到的数字图像进行图像分割与图像识别，从而进行判决分类。我们初步希望使用</a:t>
            </a:r>
            <a:r>
              <a:rPr lang="en-US" altLang="zh-CN" dirty="0"/>
              <a:t>CNN</a:t>
            </a:r>
            <a:r>
              <a:rPr lang="zh-CN" altLang="en-US" dirty="0"/>
              <a:t>卷积申请网络进行特征提取操作。 使用该技术的应用场景主要包括两种，包括营养状况分析和病虫害预警两部分。这正是我们的一大创新点和技术难点，不过我们借助科研院所公开数据库、企业和个体种植者合作已经开展了</a:t>
            </a:r>
            <a:r>
              <a:rPr lang="en-US" altLang="zh-CN" dirty="0"/>
              <a:t>Data set</a:t>
            </a:r>
            <a:r>
              <a:rPr lang="zh-CN" altLang="en-US" dirty="0"/>
              <a:t>数据集的采集工作。</a:t>
            </a:r>
          </a:p>
        </p:txBody>
      </p:sp>
      <p:sp>
        <p:nvSpPr>
          <p:cNvPr id="4" name="灯片编号占位符 3"/>
          <p:cNvSpPr>
            <a:spLocks noGrp="1"/>
          </p:cNvSpPr>
          <p:nvPr>
            <p:ph type="sldNum" sz="quarter" idx="5"/>
          </p:nvPr>
        </p:nvSpPr>
        <p:spPr/>
        <p:txBody>
          <a:bodyPr/>
          <a:lstStyle/>
          <a:p>
            <a:fld id="{5CE3C640-456C-40E1-885A-B972788CB3A3}" type="slidenum">
              <a:rPr lang="zh-CN" altLang="en-US" smtClean="0"/>
              <a:t>12</a:t>
            </a:fld>
            <a:endParaRPr lang="zh-CN" altLang="en-US"/>
          </a:p>
        </p:txBody>
      </p:sp>
    </p:spTree>
    <p:extLst>
      <p:ext uri="{BB962C8B-B14F-4D97-AF65-F5344CB8AC3E}">
        <p14:creationId xmlns:p14="http://schemas.microsoft.com/office/powerpoint/2010/main" val="22430068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3. </a:t>
            </a:r>
            <a:r>
              <a:rPr lang="zh-CN" altLang="en-US" dirty="0"/>
              <a:t>同样包括基于气候和营养状态的生长趋势预测，便于及时进行人工介入，助力增产增收。</a:t>
            </a:r>
            <a:endParaRPr lang="en-US" altLang="zh-CN" dirty="0"/>
          </a:p>
          <a:p>
            <a:r>
              <a:rPr lang="en-US" altLang="zh-CN" dirty="0"/>
              <a:t>4. </a:t>
            </a:r>
            <a:r>
              <a:rPr lang="zh-CN" altLang="en-US" dirty="0"/>
              <a:t>对于此类来自权威消息来源的数据，我们会使用区块链技术中的</a:t>
            </a:r>
            <a:r>
              <a:rPr lang="en-US" altLang="zh-CN" dirty="0"/>
              <a:t>RSA</a:t>
            </a:r>
            <a:r>
              <a:rPr lang="zh-CN" altLang="en-US" dirty="0"/>
              <a:t>非对称加密，确保数据安全性，保证数据的不可篡改以防止权威信息的更新和展示被别有用心的人利用，建立去中心化的信任方式。</a:t>
            </a:r>
          </a:p>
        </p:txBody>
      </p:sp>
      <p:sp>
        <p:nvSpPr>
          <p:cNvPr id="4" name="灯片编号占位符 3"/>
          <p:cNvSpPr>
            <a:spLocks noGrp="1"/>
          </p:cNvSpPr>
          <p:nvPr>
            <p:ph type="sldNum" sz="quarter" idx="5"/>
          </p:nvPr>
        </p:nvSpPr>
        <p:spPr/>
        <p:txBody>
          <a:bodyPr/>
          <a:lstStyle/>
          <a:p>
            <a:fld id="{5CE3C640-456C-40E1-885A-B972788CB3A3}" type="slidenum">
              <a:rPr lang="zh-CN" altLang="en-US" smtClean="0"/>
              <a:t>13</a:t>
            </a:fld>
            <a:endParaRPr lang="zh-CN" altLang="en-US"/>
          </a:p>
        </p:txBody>
      </p:sp>
    </p:spTree>
    <p:extLst>
      <p:ext uri="{BB962C8B-B14F-4D97-AF65-F5344CB8AC3E}">
        <p14:creationId xmlns:p14="http://schemas.microsoft.com/office/powerpoint/2010/main" val="2915345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a:t>Andriod</a:t>
            </a:r>
            <a:r>
              <a:rPr lang="zh-CN" altLang="en-US" dirty="0"/>
              <a:t>移动端</a:t>
            </a:r>
            <a:r>
              <a:rPr lang="en-US" altLang="zh-CN" dirty="0"/>
              <a:t>APP </a:t>
            </a:r>
            <a:r>
              <a:rPr lang="zh-CN" altLang="en-US" dirty="0"/>
              <a:t>后期考虑</a:t>
            </a:r>
            <a:r>
              <a:rPr lang="en-US" altLang="zh-CN" dirty="0"/>
              <a:t>Web</a:t>
            </a:r>
            <a:r>
              <a:rPr lang="zh-CN" altLang="en-US" dirty="0"/>
              <a:t>形式 初期着眼用户群体的扩张，尽快形成市场规模 建立用户社区 提升品牌知名度</a:t>
            </a:r>
            <a:br>
              <a:rPr lang="en-US" altLang="zh-CN" dirty="0"/>
            </a:br>
            <a:r>
              <a:rPr lang="zh-CN" altLang="en-US" dirty="0"/>
              <a:t>受众群体定位瞄准农业个体经营者，从棉花全产业链源头入手，提升棉产数量与质量，在满足市场份额的同时相应党中央号召，助力新疆地区“一带一路”沿线特色产业发展和品牌知名度提升，增加基层产业从业者经济收入。</a:t>
            </a:r>
            <a:endParaRPr lang="en-US" altLang="zh-CN" dirty="0"/>
          </a:p>
          <a:p>
            <a:r>
              <a:rPr lang="zh-CN" altLang="en-US" dirty="0"/>
              <a:t>产品优势： 简单易用，主要面向个体种植户群体；从全流程高度进行种植优化建议，提供科学高效的决策辅助。</a:t>
            </a:r>
          </a:p>
        </p:txBody>
      </p:sp>
      <p:sp>
        <p:nvSpPr>
          <p:cNvPr id="4" name="灯片编号占位符 3"/>
          <p:cNvSpPr>
            <a:spLocks noGrp="1"/>
          </p:cNvSpPr>
          <p:nvPr>
            <p:ph type="sldNum" sz="quarter" idx="5"/>
          </p:nvPr>
        </p:nvSpPr>
        <p:spPr/>
        <p:txBody>
          <a:bodyPr/>
          <a:lstStyle/>
          <a:p>
            <a:fld id="{5CE3C640-456C-40E1-885A-B972788CB3A3}" type="slidenum">
              <a:rPr lang="zh-CN" altLang="en-US" smtClean="0"/>
              <a:t>14</a:t>
            </a:fld>
            <a:endParaRPr lang="zh-CN" altLang="en-US"/>
          </a:p>
        </p:txBody>
      </p:sp>
    </p:spTree>
    <p:extLst>
      <p:ext uri="{BB962C8B-B14F-4D97-AF65-F5344CB8AC3E}">
        <p14:creationId xmlns:p14="http://schemas.microsoft.com/office/powerpoint/2010/main" val="34546596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目前，我们已经与</a:t>
            </a:r>
            <a:r>
              <a:rPr lang="zh-CN" altLang="en-US" b="0" i="0" dirty="0">
                <a:solidFill>
                  <a:srgbClr val="333333"/>
                </a:solidFill>
                <a:effectLst/>
                <a:latin typeface="Microsoft YaHei" panose="020B0503020204020204" pitchFamily="34" charset="-122"/>
                <a:ea typeface="Microsoft YaHei" panose="020B0503020204020204" pitchFamily="34" charset="-122"/>
              </a:rPr>
              <a:t>昌吉回族自治州的</a:t>
            </a:r>
            <a:r>
              <a:rPr lang="zh-CN" altLang="en-US" b="1" i="0" dirty="0">
                <a:solidFill>
                  <a:srgbClr val="333333"/>
                </a:solidFill>
                <a:effectLst/>
                <a:latin typeface="Microsoft YaHei" panose="020B0503020204020204" pitchFamily="34" charset="-122"/>
                <a:ea typeface="Microsoft YaHei" panose="020B0503020204020204" pitchFamily="34" charset="-122"/>
              </a:rPr>
              <a:t>玛纳斯乐驿棉纺织有限责任公司、</a:t>
            </a:r>
            <a:r>
              <a:rPr lang="zh-CN" altLang="en-US" b="0" i="0" dirty="0">
                <a:solidFill>
                  <a:srgbClr val="333333"/>
                </a:solidFill>
                <a:effectLst/>
                <a:latin typeface="Microsoft YaHei" panose="020B0503020204020204" pitchFamily="34" charset="-122"/>
                <a:ea typeface="Microsoft YaHei" panose="020B0503020204020204" pitchFamily="34" charset="-122"/>
              </a:rPr>
              <a:t>塔城的</a:t>
            </a:r>
            <a:r>
              <a:rPr lang="zh-CN" altLang="en-US" b="0" i="0" dirty="0">
                <a:solidFill>
                  <a:srgbClr val="666666"/>
                </a:solidFill>
                <a:effectLst/>
                <a:latin typeface="Microsoft YaHei" panose="020B0503020204020204" pitchFamily="34" charset="-122"/>
                <a:ea typeface="Microsoft YaHei" panose="020B0503020204020204" pitchFamily="34" charset="-122"/>
              </a:rPr>
              <a:t>新疆森禾纺织有限公司等等公司相关负责人进行了初步沟通，希望能在未来建立合作关系，吸引更多企业和个体经营者，加速软件生态的形成</a:t>
            </a:r>
            <a:endParaRPr lang="zh-CN" altLang="en-US" b="1" i="0" dirty="0">
              <a:solidFill>
                <a:srgbClr val="333333"/>
              </a:solidFill>
              <a:effectLst/>
              <a:latin typeface="Microsoft YaHei" panose="020B0503020204020204" pitchFamily="34" charset="-122"/>
              <a:ea typeface="Microsoft YaHei" panose="020B0503020204020204" pitchFamily="34" charset="-122"/>
            </a:endParaRPr>
          </a:p>
          <a:p>
            <a:endParaRPr lang="zh-CN" altLang="en-US" dirty="0"/>
          </a:p>
        </p:txBody>
      </p:sp>
      <p:sp>
        <p:nvSpPr>
          <p:cNvPr id="4" name="灯片编号占位符 3"/>
          <p:cNvSpPr>
            <a:spLocks noGrp="1"/>
          </p:cNvSpPr>
          <p:nvPr>
            <p:ph type="sldNum" sz="quarter" idx="5"/>
          </p:nvPr>
        </p:nvSpPr>
        <p:spPr/>
        <p:txBody>
          <a:bodyPr/>
          <a:lstStyle/>
          <a:p>
            <a:fld id="{5CE3C640-456C-40E1-885A-B972788CB3A3}" type="slidenum">
              <a:rPr lang="zh-CN" altLang="en-US" smtClean="0"/>
              <a:t>18</a:t>
            </a:fld>
            <a:endParaRPr lang="zh-CN" altLang="en-US"/>
          </a:p>
        </p:txBody>
      </p:sp>
    </p:spTree>
    <p:extLst>
      <p:ext uri="{BB962C8B-B14F-4D97-AF65-F5344CB8AC3E}">
        <p14:creationId xmlns:p14="http://schemas.microsoft.com/office/powerpoint/2010/main" val="12282741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今天我将分为四个部分分别论证该项目的广泛市场受众与技术可行性，并展现团队和项目特色，以供大家参考。</a:t>
            </a:r>
          </a:p>
        </p:txBody>
      </p:sp>
      <p:sp>
        <p:nvSpPr>
          <p:cNvPr id="4" name="灯片编号占位符 3"/>
          <p:cNvSpPr>
            <a:spLocks noGrp="1"/>
          </p:cNvSpPr>
          <p:nvPr>
            <p:ph type="sldNum" sz="quarter" idx="5"/>
          </p:nvPr>
        </p:nvSpPr>
        <p:spPr/>
        <p:txBody>
          <a:bodyPr/>
          <a:lstStyle/>
          <a:p>
            <a:fld id="{5CE3C640-456C-40E1-885A-B972788CB3A3}" type="slidenum">
              <a:rPr lang="zh-CN" altLang="en-US" smtClean="0"/>
              <a:t>2</a:t>
            </a:fld>
            <a:endParaRPr lang="zh-CN" altLang="en-US"/>
          </a:p>
        </p:txBody>
      </p:sp>
    </p:spTree>
    <p:extLst>
      <p:ext uri="{BB962C8B-B14F-4D97-AF65-F5344CB8AC3E}">
        <p14:creationId xmlns:p14="http://schemas.microsoft.com/office/powerpoint/2010/main" val="12473579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首先需要进行展示的是团队介绍部分。</a:t>
            </a:r>
            <a:r>
              <a:rPr lang="en-US" altLang="zh-CN" dirty="0"/>
              <a:t>ITF</a:t>
            </a:r>
            <a:r>
              <a:rPr lang="zh-CN" altLang="en-US" dirty="0"/>
              <a:t>团队成员均同时具备优异的学业成绩，保有对新技术、新概念的</a:t>
            </a:r>
            <a:r>
              <a:rPr lang="zh-CN" altLang="en-US" b="1" dirty="0"/>
              <a:t>非凡</a:t>
            </a:r>
            <a:r>
              <a:rPr lang="zh-CN" altLang="en-US" dirty="0"/>
              <a:t>学习热情，并一如既往地增强团队协作沟通能力。</a:t>
            </a:r>
          </a:p>
        </p:txBody>
      </p:sp>
      <p:sp>
        <p:nvSpPr>
          <p:cNvPr id="4" name="灯片编号占位符 3"/>
          <p:cNvSpPr>
            <a:spLocks noGrp="1"/>
          </p:cNvSpPr>
          <p:nvPr>
            <p:ph type="sldNum" sz="quarter" idx="5"/>
          </p:nvPr>
        </p:nvSpPr>
        <p:spPr/>
        <p:txBody>
          <a:bodyPr/>
          <a:lstStyle/>
          <a:p>
            <a:fld id="{5CE3C640-456C-40E1-885A-B972788CB3A3}" type="slidenum">
              <a:rPr lang="zh-CN" altLang="en-US" smtClean="0"/>
              <a:t>3</a:t>
            </a:fld>
            <a:endParaRPr lang="zh-CN" altLang="en-US"/>
          </a:p>
        </p:txBody>
      </p:sp>
    </p:spTree>
    <p:extLst>
      <p:ext uri="{BB962C8B-B14F-4D97-AF65-F5344CB8AC3E}">
        <p14:creationId xmlns:p14="http://schemas.microsoft.com/office/powerpoint/2010/main" val="41197389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团队项目分工明确，且目前已经完成了需求规格说明书并获得评审通过，初步确定了项目里程碑与开发计划，保证每个人都能全面发挥自己擅长的专业能力，确保我们“棉花种植全流程监测分析预警系统”的应用创新和技术迭代保持良性循环状态。</a:t>
            </a:r>
          </a:p>
        </p:txBody>
      </p:sp>
      <p:sp>
        <p:nvSpPr>
          <p:cNvPr id="4" name="灯片编号占位符 3"/>
          <p:cNvSpPr>
            <a:spLocks noGrp="1"/>
          </p:cNvSpPr>
          <p:nvPr>
            <p:ph type="sldNum" sz="quarter" idx="5"/>
          </p:nvPr>
        </p:nvSpPr>
        <p:spPr/>
        <p:txBody>
          <a:bodyPr/>
          <a:lstStyle/>
          <a:p>
            <a:fld id="{5CE3C640-456C-40E1-885A-B972788CB3A3}" type="slidenum">
              <a:rPr lang="zh-CN" altLang="en-US" smtClean="0"/>
              <a:t>5</a:t>
            </a:fld>
            <a:endParaRPr lang="zh-CN" altLang="en-US"/>
          </a:p>
        </p:txBody>
      </p:sp>
    </p:spTree>
    <p:extLst>
      <p:ext uri="{BB962C8B-B14F-4D97-AF65-F5344CB8AC3E}">
        <p14:creationId xmlns:p14="http://schemas.microsoft.com/office/powerpoint/2010/main" val="13898336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第二部分，我们着重介绍该项目背景与市场分析，探求目前国内国际上游高端纺织业对于新疆长绒棉的巨大市场需求，并发展到引入“全流程监测分析系统”的必要性和其社会价值创造的贡献。</a:t>
            </a:r>
          </a:p>
        </p:txBody>
      </p:sp>
      <p:sp>
        <p:nvSpPr>
          <p:cNvPr id="4" name="灯片编号占位符 3"/>
          <p:cNvSpPr>
            <a:spLocks noGrp="1"/>
          </p:cNvSpPr>
          <p:nvPr>
            <p:ph type="sldNum" sz="quarter" idx="5"/>
          </p:nvPr>
        </p:nvSpPr>
        <p:spPr/>
        <p:txBody>
          <a:bodyPr/>
          <a:lstStyle/>
          <a:p>
            <a:fld id="{5CE3C640-456C-40E1-885A-B972788CB3A3}" type="slidenum">
              <a:rPr lang="zh-CN" altLang="en-US" smtClean="0"/>
              <a:t>6</a:t>
            </a:fld>
            <a:endParaRPr lang="zh-CN" altLang="en-US"/>
          </a:p>
        </p:txBody>
      </p:sp>
    </p:spTree>
    <p:extLst>
      <p:ext uri="{BB962C8B-B14F-4D97-AF65-F5344CB8AC3E}">
        <p14:creationId xmlns:p14="http://schemas.microsoft.com/office/powerpoint/2010/main" val="22061590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探求当前国内国际棉花市场的供需关系，需要先从“需”入手，即进行市场分析。在疫情大背景下，孟加拉国、印度等重要棉产地产量大量下降，众多国际订单被迫转移中国。同时，在国内，以</a:t>
            </a:r>
            <a:r>
              <a:rPr lang="en-US" altLang="zh-CN" dirty="0"/>
              <a:t>90</a:t>
            </a:r>
            <a:r>
              <a:rPr lang="zh-CN" altLang="en-US" dirty="0"/>
              <a:t>后、</a:t>
            </a:r>
            <a:r>
              <a:rPr lang="en-US" altLang="zh-CN" dirty="0"/>
              <a:t>00</a:t>
            </a:r>
            <a:r>
              <a:rPr lang="zh-CN" altLang="en-US" dirty="0"/>
              <a:t>后为代表的新一代消费群体对于潮流服饰的巨大需求同样对上游棉花原材料供应提出了巨大挑战。新疆棉作为其中品牌接受度极高，以品质优良著称的代表，其市场价格一路水涨船高，需要借助新一代棉花种植全流程监测分析预测系统，进行供给侧的技术变革，从而瞄准当前的巨额市场缺口和上升趋势，更进一步提高人们对于“新疆棉”的国货和品牌认同，帮助个体棉业从业者获得更多的的经济效益。</a:t>
            </a:r>
          </a:p>
        </p:txBody>
      </p:sp>
      <p:sp>
        <p:nvSpPr>
          <p:cNvPr id="4" name="灯片编号占位符 3"/>
          <p:cNvSpPr>
            <a:spLocks noGrp="1"/>
          </p:cNvSpPr>
          <p:nvPr>
            <p:ph type="sldNum" sz="quarter" idx="5"/>
          </p:nvPr>
        </p:nvSpPr>
        <p:spPr/>
        <p:txBody>
          <a:bodyPr/>
          <a:lstStyle/>
          <a:p>
            <a:fld id="{5CE3C640-456C-40E1-885A-B972788CB3A3}" type="slidenum">
              <a:rPr lang="zh-CN" altLang="en-US" smtClean="0"/>
              <a:t>7</a:t>
            </a:fld>
            <a:endParaRPr lang="zh-CN" altLang="en-US"/>
          </a:p>
        </p:txBody>
      </p:sp>
    </p:spTree>
    <p:extLst>
      <p:ext uri="{BB962C8B-B14F-4D97-AF65-F5344CB8AC3E}">
        <p14:creationId xmlns:p14="http://schemas.microsoft.com/office/powerpoint/2010/main" val="28492052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r>
              <a:rPr lang="zh-CN" altLang="en-US" dirty="0"/>
              <a:t>流行在我们新疆棉田的棉种种类 </a:t>
            </a:r>
            <a:r>
              <a:rPr lang="zh-CN" altLang="en-US" b="0" i="0" dirty="0">
                <a:solidFill>
                  <a:srgbClr val="333333"/>
                </a:solidFill>
                <a:effectLst/>
                <a:latin typeface="arial" panose="020B0604020202020204" pitchFamily="34" charset="0"/>
              </a:rPr>
              <a:t>鲁棉品种 冀棉品种 新疆农业科学院经作所、石河子农垦科学院等机构参与育种的北疆的新陆早系列和新疆陆地棉中熟系列品种，一般由新疆农科院经作所、巴州农科院等选育，纷繁错杂，甚至还有细分品种的区别，不利于个体种植户选择。</a:t>
            </a:r>
            <a:endParaRPr lang="en-US" altLang="zh-CN" b="0" i="0" dirty="0">
              <a:solidFill>
                <a:srgbClr val="333333"/>
              </a:solidFill>
              <a:effectLst/>
              <a:latin typeface="arial" panose="020B0604020202020204" pitchFamily="34" charset="0"/>
            </a:endParaRPr>
          </a:p>
          <a:p>
            <a:pPr marL="228600" indent="-228600">
              <a:buAutoNum type="arabicPeriod"/>
            </a:pPr>
            <a:r>
              <a:rPr lang="zh-CN" altLang="en-US" b="0" i="0" dirty="0">
                <a:solidFill>
                  <a:srgbClr val="333333"/>
                </a:solidFill>
                <a:effectLst/>
                <a:latin typeface="arial" panose="020B0604020202020204" pitchFamily="34" charset="0"/>
              </a:rPr>
              <a:t>病虫害预警方式仍然缺少信息化手段的支持。在移动终端设备如此普及的今天，我们希望通过到端的消息防范预警推送，尽可能早预防、早发现、早防范，减少损失，提高产量</a:t>
            </a:r>
            <a:endParaRPr lang="en-US" altLang="zh-CN" b="0" i="0" dirty="0">
              <a:solidFill>
                <a:srgbClr val="333333"/>
              </a:solidFill>
              <a:effectLst/>
              <a:latin typeface="arial" panose="020B0604020202020204" pitchFamily="34" charset="0"/>
            </a:endParaRPr>
          </a:p>
          <a:p>
            <a:pPr marL="228600" indent="-228600">
              <a:buAutoNum type="arabicPeriod"/>
            </a:pPr>
            <a:r>
              <a:rPr lang="zh-CN" altLang="en-US" b="0" i="0" dirty="0">
                <a:solidFill>
                  <a:srgbClr val="333333"/>
                </a:solidFill>
                <a:effectLst/>
                <a:latin typeface="arial" panose="020B0604020202020204" pitchFamily="34" charset="0"/>
              </a:rPr>
              <a:t>肥水温塑型协同控制技术需要长久持续地跟踪棉的各项数据指标和生活状态，仅凭人力来记忆会难免会造成环节的缺失等问题，使其达不到预计的生长效果。</a:t>
            </a:r>
            <a:endParaRPr lang="en-US" altLang="zh-CN" b="0" i="0" dirty="0">
              <a:solidFill>
                <a:srgbClr val="333333"/>
              </a:solidFill>
              <a:effectLst/>
              <a:latin typeface="arial" panose="020B0604020202020204" pitchFamily="34" charset="0"/>
            </a:endParaRPr>
          </a:p>
        </p:txBody>
      </p:sp>
      <p:sp>
        <p:nvSpPr>
          <p:cNvPr id="4" name="灯片编号占位符 3"/>
          <p:cNvSpPr>
            <a:spLocks noGrp="1"/>
          </p:cNvSpPr>
          <p:nvPr>
            <p:ph type="sldNum" sz="quarter" idx="5"/>
          </p:nvPr>
        </p:nvSpPr>
        <p:spPr/>
        <p:txBody>
          <a:bodyPr/>
          <a:lstStyle/>
          <a:p>
            <a:fld id="{5CE3C640-456C-40E1-885A-B972788CB3A3}" type="slidenum">
              <a:rPr lang="zh-CN" altLang="en-US" smtClean="0"/>
              <a:t>8</a:t>
            </a:fld>
            <a:endParaRPr lang="zh-CN" altLang="en-US"/>
          </a:p>
        </p:txBody>
      </p:sp>
    </p:spTree>
    <p:extLst>
      <p:ext uri="{BB962C8B-B14F-4D97-AF65-F5344CB8AC3E}">
        <p14:creationId xmlns:p14="http://schemas.microsoft.com/office/powerpoint/2010/main" val="40166035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概述如上，详见</a:t>
            </a:r>
            <a:r>
              <a:rPr lang="en-US" altLang="zh-CN" dirty="0"/>
              <a:t>Part3</a:t>
            </a:r>
            <a:r>
              <a:rPr lang="zh-CN" altLang="en-US" dirty="0"/>
              <a:t>：功能集合与服务产品。</a:t>
            </a:r>
          </a:p>
        </p:txBody>
      </p:sp>
      <p:sp>
        <p:nvSpPr>
          <p:cNvPr id="4" name="灯片编号占位符 3"/>
          <p:cNvSpPr>
            <a:spLocks noGrp="1"/>
          </p:cNvSpPr>
          <p:nvPr>
            <p:ph type="sldNum" sz="quarter" idx="5"/>
          </p:nvPr>
        </p:nvSpPr>
        <p:spPr/>
        <p:txBody>
          <a:bodyPr/>
          <a:lstStyle/>
          <a:p>
            <a:fld id="{5CE3C640-456C-40E1-885A-B972788CB3A3}" type="slidenum">
              <a:rPr lang="zh-CN" altLang="en-US" smtClean="0"/>
              <a:t>9</a:t>
            </a:fld>
            <a:endParaRPr lang="zh-CN" altLang="en-US"/>
          </a:p>
        </p:txBody>
      </p:sp>
    </p:spTree>
    <p:extLst>
      <p:ext uri="{BB962C8B-B14F-4D97-AF65-F5344CB8AC3E}">
        <p14:creationId xmlns:p14="http://schemas.microsoft.com/office/powerpoint/2010/main" val="19400176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第三部分，功能集合与服务产品，即针对上述问题，我们提出基于全流程监测分析优化的解决方案，联合选种辅助决策、病虫害监测预防、区域化信息推送等在内的强大一体式棉花种植工作站。</a:t>
            </a:r>
          </a:p>
        </p:txBody>
      </p:sp>
      <p:sp>
        <p:nvSpPr>
          <p:cNvPr id="4" name="灯片编号占位符 3"/>
          <p:cNvSpPr>
            <a:spLocks noGrp="1"/>
          </p:cNvSpPr>
          <p:nvPr>
            <p:ph type="sldNum" sz="quarter" idx="5"/>
          </p:nvPr>
        </p:nvSpPr>
        <p:spPr/>
        <p:txBody>
          <a:bodyPr/>
          <a:lstStyle/>
          <a:p>
            <a:fld id="{5CE3C640-456C-40E1-885A-B972788CB3A3}" type="slidenum">
              <a:rPr lang="zh-CN" altLang="en-US" smtClean="0"/>
              <a:t>10</a:t>
            </a:fld>
            <a:endParaRPr lang="zh-CN" altLang="en-US"/>
          </a:p>
        </p:txBody>
      </p:sp>
    </p:spTree>
    <p:extLst>
      <p:ext uri="{BB962C8B-B14F-4D97-AF65-F5344CB8AC3E}">
        <p14:creationId xmlns:p14="http://schemas.microsoft.com/office/powerpoint/2010/main" val="13499907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hyperlink" Target="http://www.1ppt.com/hangye/"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66E991-4FB0-4A7C-B057-5CB7A0E76B62}"/>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24634CA6-ACF5-4A46-84AB-EB3839276DF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14CA4727-D19C-432C-8B7D-E035EFA55997}"/>
              </a:ext>
            </a:extLst>
          </p:cNvPr>
          <p:cNvSpPr>
            <a:spLocks noGrp="1"/>
          </p:cNvSpPr>
          <p:nvPr>
            <p:ph type="dt" sz="half" idx="10"/>
          </p:nvPr>
        </p:nvSpPr>
        <p:spPr/>
        <p:txBody>
          <a:bodyPr/>
          <a:lstStyle/>
          <a:p>
            <a:fld id="{5BF0440E-6E44-4F7C-A89A-ACA9AD20325B}" type="datetimeFigureOut">
              <a:rPr lang="zh-CN" altLang="en-US" smtClean="0"/>
              <a:t>2021/11/6</a:t>
            </a:fld>
            <a:endParaRPr lang="zh-CN" altLang="en-US"/>
          </a:p>
        </p:txBody>
      </p:sp>
      <p:sp>
        <p:nvSpPr>
          <p:cNvPr id="5" name="页脚占位符 4">
            <a:extLst>
              <a:ext uri="{FF2B5EF4-FFF2-40B4-BE49-F238E27FC236}">
                <a16:creationId xmlns:a16="http://schemas.microsoft.com/office/drawing/2014/main" id="{1E3EC16A-DBB6-4CF8-A73C-13D47AF64D0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8CE7BD2-39C5-4D39-96A7-89649E4FDD5B}"/>
              </a:ext>
            </a:extLst>
          </p:cNvPr>
          <p:cNvSpPr>
            <a:spLocks noGrp="1"/>
          </p:cNvSpPr>
          <p:nvPr>
            <p:ph type="sldNum" sz="quarter" idx="12"/>
          </p:nvPr>
        </p:nvSpPr>
        <p:spPr/>
        <p:txBody>
          <a:bodyPr/>
          <a:lstStyle/>
          <a:p>
            <a:fld id="{A299A9F7-509E-44FE-990E-4BDABC366CA5}" type="slidenum">
              <a:rPr lang="zh-CN" altLang="en-US" smtClean="0"/>
              <a:t>‹#›</a:t>
            </a:fld>
            <a:endParaRPr lang="zh-CN" altLang="en-US"/>
          </a:p>
        </p:txBody>
      </p:sp>
    </p:spTree>
    <p:extLst>
      <p:ext uri="{BB962C8B-B14F-4D97-AF65-F5344CB8AC3E}">
        <p14:creationId xmlns:p14="http://schemas.microsoft.com/office/powerpoint/2010/main" val="82955872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2CF2A23-A6F2-4AD7-AE66-3DE89109307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4D4701CC-736C-497A-8660-6A9A073C4E7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C62C2654-CB9D-4F79-8E67-F0104547E01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8CA43B96-AD2A-40E1-9E3A-43A3F40810FD}"/>
              </a:ext>
            </a:extLst>
          </p:cNvPr>
          <p:cNvSpPr>
            <a:spLocks noGrp="1"/>
          </p:cNvSpPr>
          <p:nvPr>
            <p:ph type="dt" sz="half" idx="10"/>
          </p:nvPr>
        </p:nvSpPr>
        <p:spPr/>
        <p:txBody>
          <a:bodyPr/>
          <a:lstStyle/>
          <a:p>
            <a:fld id="{5BF0440E-6E44-4F7C-A89A-ACA9AD20325B}" type="datetimeFigureOut">
              <a:rPr lang="zh-CN" altLang="en-US" smtClean="0"/>
              <a:t>2021/11/6</a:t>
            </a:fld>
            <a:endParaRPr lang="zh-CN" altLang="en-US"/>
          </a:p>
        </p:txBody>
      </p:sp>
      <p:sp>
        <p:nvSpPr>
          <p:cNvPr id="6" name="页脚占位符 5">
            <a:extLst>
              <a:ext uri="{FF2B5EF4-FFF2-40B4-BE49-F238E27FC236}">
                <a16:creationId xmlns:a16="http://schemas.microsoft.com/office/drawing/2014/main" id="{FD657725-EA30-4C23-AAFA-7E77F7D5A56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32DF74D-07B0-4227-BE4D-C1B1E7851512}"/>
              </a:ext>
            </a:extLst>
          </p:cNvPr>
          <p:cNvSpPr>
            <a:spLocks noGrp="1"/>
          </p:cNvSpPr>
          <p:nvPr>
            <p:ph type="sldNum" sz="quarter" idx="12"/>
          </p:nvPr>
        </p:nvSpPr>
        <p:spPr/>
        <p:txBody>
          <a:bodyPr/>
          <a:lstStyle/>
          <a:p>
            <a:fld id="{A299A9F7-509E-44FE-990E-4BDABC366CA5}" type="slidenum">
              <a:rPr lang="zh-CN" altLang="en-US" smtClean="0"/>
              <a:t>‹#›</a:t>
            </a:fld>
            <a:endParaRPr lang="zh-CN" altLang="en-US"/>
          </a:p>
        </p:txBody>
      </p:sp>
    </p:spTree>
    <p:extLst>
      <p:ext uri="{BB962C8B-B14F-4D97-AF65-F5344CB8AC3E}">
        <p14:creationId xmlns:p14="http://schemas.microsoft.com/office/powerpoint/2010/main" val="351056689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AE0897-99EA-48D5-AC7F-F31A12A3C2C9}"/>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E4D0BCCD-2109-4707-81AD-1FA7AAAE9446}"/>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45BF41F-7B73-4AF5-847B-30CECBBC45C4}"/>
              </a:ext>
            </a:extLst>
          </p:cNvPr>
          <p:cNvSpPr>
            <a:spLocks noGrp="1"/>
          </p:cNvSpPr>
          <p:nvPr>
            <p:ph type="dt" sz="half" idx="10"/>
          </p:nvPr>
        </p:nvSpPr>
        <p:spPr/>
        <p:txBody>
          <a:bodyPr/>
          <a:lstStyle/>
          <a:p>
            <a:fld id="{5BF0440E-6E44-4F7C-A89A-ACA9AD20325B}" type="datetimeFigureOut">
              <a:rPr lang="zh-CN" altLang="en-US" smtClean="0"/>
              <a:t>2021/11/6</a:t>
            </a:fld>
            <a:endParaRPr lang="zh-CN" altLang="en-US"/>
          </a:p>
        </p:txBody>
      </p:sp>
      <p:sp>
        <p:nvSpPr>
          <p:cNvPr id="5" name="页脚占位符 4">
            <a:extLst>
              <a:ext uri="{FF2B5EF4-FFF2-40B4-BE49-F238E27FC236}">
                <a16:creationId xmlns:a16="http://schemas.microsoft.com/office/drawing/2014/main" id="{985F0C28-8E9F-40AD-A7D1-A94E8F2EFE6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3D2696C-5E61-49AF-980C-09A54AB33C8A}"/>
              </a:ext>
            </a:extLst>
          </p:cNvPr>
          <p:cNvSpPr>
            <a:spLocks noGrp="1"/>
          </p:cNvSpPr>
          <p:nvPr>
            <p:ph type="sldNum" sz="quarter" idx="12"/>
          </p:nvPr>
        </p:nvSpPr>
        <p:spPr/>
        <p:txBody>
          <a:bodyPr/>
          <a:lstStyle/>
          <a:p>
            <a:fld id="{A299A9F7-509E-44FE-990E-4BDABC366CA5}" type="slidenum">
              <a:rPr lang="zh-CN" altLang="en-US" smtClean="0"/>
              <a:t>‹#›</a:t>
            </a:fld>
            <a:endParaRPr lang="zh-CN" altLang="en-US"/>
          </a:p>
        </p:txBody>
      </p:sp>
    </p:spTree>
    <p:extLst>
      <p:ext uri="{BB962C8B-B14F-4D97-AF65-F5344CB8AC3E}">
        <p14:creationId xmlns:p14="http://schemas.microsoft.com/office/powerpoint/2010/main" val="322711889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DFFB8111-E541-409E-8BE6-90CECE2A79AC}"/>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EEF25715-B464-47FB-8459-E7D59828FBC3}"/>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5BD1219-F89C-4766-BA14-18AA389C4D06}"/>
              </a:ext>
            </a:extLst>
          </p:cNvPr>
          <p:cNvSpPr>
            <a:spLocks noGrp="1"/>
          </p:cNvSpPr>
          <p:nvPr>
            <p:ph type="dt" sz="half" idx="10"/>
          </p:nvPr>
        </p:nvSpPr>
        <p:spPr/>
        <p:txBody>
          <a:bodyPr/>
          <a:lstStyle/>
          <a:p>
            <a:fld id="{5BF0440E-6E44-4F7C-A89A-ACA9AD20325B}" type="datetimeFigureOut">
              <a:rPr lang="zh-CN" altLang="en-US" smtClean="0"/>
              <a:t>2021/11/6</a:t>
            </a:fld>
            <a:endParaRPr lang="zh-CN" altLang="en-US"/>
          </a:p>
        </p:txBody>
      </p:sp>
      <p:sp>
        <p:nvSpPr>
          <p:cNvPr id="5" name="页脚占位符 4">
            <a:extLst>
              <a:ext uri="{FF2B5EF4-FFF2-40B4-BE49-F238E27FC236}">
                <a16:creationId xmlns:a16="http://schemas.microsoft.com/office/drawing/2014/main" id="{77C04474-EB96-437F-8E7D-F99AC178DD1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A6E0AAD-5616-4EF1-B97D-5CC311918D47}"/>
              </a:ext>
            </a:extLst>
          </p:cNvPr>
          <p:cNvSpPr>
            <a:spLocks noGrp="1"/>
          </p:cNvSpPr>
          <p:nvPr>
            <p:ph type="sldNum" sz="quarter" idx="12"/>
          </p:nvPr>
        </p:nvSpPr>
        <p:spPr/>
        <p:txBody>
          <a:bodyPr/>
          <a:lstStyle/>
          <a:p>
            <a:fld id="{A299A9F7-509E-44FE-990E-4BDABC366CA5}" type="slidenum">
              <a:rPr lang="zh-CN" altLang="en-US" smtClean="0"/>
              <a:t>‹#›</a:t>
            </a:fld>
            <a:endParaRPr lang="zh-CN" altLang="en-US"/>
          </a:p>
        </p:txBody>
      </p:sp>
    </p:spTree>
    <p:extLst>
      <p:ext uri="{BB962C8B-B14F-4D97-AF65-F5344CB8AC3E}">
        <p14:creationId xmlns:p14="http://schemas.microsoft.com/office/powerpoint/2010/main" val="189770236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609600" y="1600201"/>
            <a:ext cx="109728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pPr/>
              <a:t>2021/11/6</a:t>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268513999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pPr/>
              <a:t>2021/11/6</a:t>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169136805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337252769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100C4B2-D87D-48D8-BF5D-E688CC38F62A}"/>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29EA05A-6886-4D2C-A551-32A39162E55C}"/>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2F31F2B-99B2-4573-B712-D712C5C917A1}"/>
              </a:ext>
            </a:extLst>
          </p:cNvPr>
          <p:cNvSpPr>
            <a:spLocks noGrp="1"/>
          </p:cNvSpPr>
          <p:nvPr>
            <p:ph type="dt" sz="half" idx="10"/>
          </p:nvPr>
        </p:nvSpPr>
        <p:spPr/>
        <p:txBody>
          <a:bodyPr/>
          <a:lstStyle/>
          <a:p>
            <a:fld id="{5BF0440E-6E44-4F7C-A89A-ACA9AD20325B}" type="datetimeFigureOut">
              <a:rPr lang="zh-CN" altLang="en-US" smtClean="0"/>
              <a:t>2021/11/6</a:t>
            </a:fld>
            <a:endParaRPr lang="zh-CN" altLang="en-US"/>
          </a:p>
        </p:txBody>
      </p:sp>
      <p:sp>
        <p:nvSpPr>
          <p:cNvPr id="5" name="页脚占位符 4">
            <a:extLst>
              <a:ext uri="{FF2B5EF4-FFF2-40B4-BE49-F238E27FC236}">
                <a16:creationId xmlns:a16="http://schemas.microsoft.com/office/drawing/2014/main" id="{E5CB9BA1-BE4F-4B3B-8C90-492440F3D5B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AE83A62-232E-4DF5-86BC-2B94F4C5DA59}"/>
              </a:ext>
            </a:extLst>
          </p:cNvPr>
          <p:cNvSpPr>
            <a:spLocks noGrp="1"/>
          </p:cNvSpPr>
          <p:nvPr>
            <p:ph type="sldNum" sz="quarter" idx="12"/>
          </p:nvPr>
        </p:nvSpPr>
        <p:spPr/>
        <p:txBody>
          <a:bodyPr/>
          <a:lstStyle/>
          <a:p>
            <a:fld id="{A299A9F7-509E-44FE-990E-4BDABC366CA5}" type="slidenum">
              <a:rPr lang="zh-CN" altLang="en-US" smtClean="0"/>
              <a:t>‹#›</a:t>
            </a:fld>
            <a:endParaRPr lang="zh-CN" altLang="en-US"/>
          </a:p>
        </p:txBody>
      </p:sp>
    </p:spTree>
    <p:extLst>
      <p:ext uri="{BB962C8B-B14F-4D97-AF65-F5344CB8AC3E}">
        <p14:creationId xmlns:p14="http://schemas.microsoft.com/office/powerpoint/2010/main" val="145780331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02873E9-F35F-4AE7-8B46-4B8915DCAD97}"/>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469A94F2-63DD-4B79-96C7-11571A1914F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711B7830-0581-4E1C-848E-E7167D4BFE8F}"/>
              </a:ext>
            </a:extLst>
          </p:cNvPr>
          <p:cNvSpPr>
            <a:spLocks noGrp="1"/>
          </p:cNvSpPr>
          <p:nvPr>
            <p:ph type="dt" sz="half" idx="10"/>
          </p:nvPr>
        </p:nvSpPr>
        <p:spPr/>
        <p:txBody>
          <a:bodyPr/>
          <a:lstStyle/>
          <a:p>
            <a:fld id="{5BF0440E-6E44-4F7C-A89A-ACA9AD20325B}" type="datetimeFigureOut">
              <a:rPr lang="zh-CN" altLang="en-US" smtClean="0"/>
              <a:t>2021/11/6</a:t>
            </a:fld>
            <a:endParaRPr lang="zh-CN" altLang="en-US"/>
          </a:p>
        </p:txBody>
      </p:sp>
      <p:sp>
        <p:nvSpPr>
          <p:cNvPr id="5" name="页脚占位符 4">
            <a:extLst>
              <a:ext uri="{FF2B5EF4-FFF2-40B4-BE49-F238E27FC236}">
                <a16:creationId xmlns:a16="http://schemas.microsoft.com/office/drawing/2014/main" id="{6CA1FB43-C6D4-4D62-9DBC-D3BA32B8A69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41CBE3D-5554-441F-9FB4-EE708A73E218}"/>
              </a:ext>
            </a:extLst>
          </p:cNvPr>
          <p:cNvSpPr>
            <a:spLocks noGrp="1"/>
          </p:cNvSpPr>
          <p:nvPr>
            <p:ph type="sldNum" sz="quarter" idx="12"/>
          </p:nvPr>
        </p:nvSpPr>
        <p:spPr/>
        <p:txBody>
          <a:bodyPr/>
          <a:lstStyle/>
          <a:p>
            <a:fld id="{A299A9F7-509E-44FE-990E-4BDABC366CA5}" type="slidenum">
              <a:rPr lang="zh-CN" altLang="en-US" smtClean="0"/>
              <a:t>‹#›</a:t>
            </a:fld>
            <a:endParaRPr lang="zh-CN" altLang="en-US"/>
          </a:p>
        </p:txBody>
      </p:sp>
    </p:spTree>
    <p:extLst>
      <p:ext uri="{BB962C8B-B14F-4D97-AF65-F5344CB8AC3E}">
        <p14:creationId xmlns:p14="http://schemas.microsoft.com/office/powerpoint/2010/main" val="157555404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C5B6A2-917F-49E0-981F-C7DBE5D3348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FC9B62A8-103C-4E3C-81EA-3C71E6EB3820}"/>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39DF2C74-01E0-4B29-B518-85D967A96D0D}"/>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32E6CB9B-9FA6-4B13-A3CB-B2A405CE8BFE}"/>
              </a:ext>
            </a:extLst>
          </p:cNvPr>
          <p:cNvSpPr>
            <a:spLocks noGrp="1"/>
          </p:cNvSpPr>
          <p:nvPr>
            <p:ph type="dt" sz="half" idx="10"/>
          </p:nvPr>
        </p:nvSpPr>
        <p:spPr/>
        <p:txBody>
          <a:bodyPr/>
          <a:lstStyle/>
          <a:p>
            <a:fld id="{5BF0440E-6E44-4F7C-A89A-ACA9AD20325B}" type="datetimeFigureOut">
              <a:rPr lang="zh-CN" altLang="en-US" smtClean="0"/>
              <a:t>2021/11/6</a:t>
            </a:fld>
            <a:endParaRPr lang="zh-CN" altLang="en-US"/>
          </a:p>
        </p:txBody>
      </p:sp>
      <p:sp>
        <p:nvSpPr>
          <p:cNvPr id="6" name="页脚占位符 5">
            <a:extLst>
              <a:ext uri="{FF2B5EF4-FFF2-40B4-BE49-F238E27FC236}">
                <a16:creationId xmlns:a16="http://schemas.microsoft.com/office/drawing/2014/main" id="{843D9EB5-26A9-47B1-AB68-407ADB868D5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5B463BE-FF63-4815-9568-2946E09525B3}"/>
              </a:ext>
            </a:extLst>
          </p:cNvPr>
          <p:cNvSpPr>
            <a:spLocks noGrp="1"/>
          </p:cNvSpPr>
          <p:nvPr>
            <p:ph type="sldNum" sz="quarter" idx="12"/>
          </p:nvPr>
        </p:nvSpPr>
        <p:spPr/>
        <p:txBody>
          <a:bodyPr/>
          <a:lstStyle/>
          <a:p>
            <a:fld id="{A299A9F7-509E-44FE-990E-4BDABC366CA5}" type="slidenum">
              <a:rPr lang="zh-CN" altLang="en-US" smtClean="0"/>
              <a:t>‹#›</a:t>
            </a:fld>
            <a:endParaRPr lang="zh-CN" altLang="en-US"/>
          </a:p>
        </p:txBody>
      </p:sp>
    </p:spTree>
    <p:extLst>
      <p:ext uri="{BB962C8B-B14F-4D97-AF65-F5344CB8AC3E}">
        <p14:creationId xmlns:p14="http://schemas.microsoft.com/office/powerpoint/2010/main" val="417640673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789A18A-D575-4843-8DAB-3B4E92AFF3E1}"/>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14690675-08FC-42E0-9611-D0892F7B38F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5DC4E955-8954-4FAE-B549-5AAC272AF43D}"/>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BA281C32-2DB0-4F38-8F3A-E5F4D9A7242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BF38422C-3470-40A8-A04E-EFE2DE2C0006}"/>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E98DB03E-2559-4868-A397-3EE21D6F67AB}"/>
              </a:ext>
            </a:extLst>
          </p:cNvPr>
          <p:cNvSpPr>
            <a:spLocks noGrp="1"/>
          </p:cNvSpPr>
          <p:nvPr>
            <p:ph type="dt" sz="half" idx="10"/>
          </p:nvPr>
        </p:nvSpPr>
        <p:spPr/>
        <p:txBody>
          <a:bodyPr/>
          <a:lstStyle/>
          <a:p>
            <a:fld id="{5BF0440E-6E44-4F7C-A89A-ACA9AD20325B}" type="datetimeFigureOut">
              <a:rPr lang="zh-CN" altLang="en-US" smtClean="0"/>
              <a:t>2021/11/6</a:t>
            </a:fld>
            <a:endParaRPr lang="zh-CN" altLang="en-US"/>
          </a:p>
        </p:txBody>
      </p:sp>
      <p:sp>
        <p:nvSpPr>
          <p:cNvPr id="8" name="页脚占位符 7">
            <a:extLst>
              <a:ext uri="{FF2B5EF4-FFF2-40B4-BE49-F238E27FC236}">
                <a16:creationId xmlns:a16="http://schemas.microsoft.com/office/drawing/2014/main" id="{8A9F9DFE-F36D-4052-88B8-06AA10CCFE58}"/>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59A11ED4-78CB-463E-A985-D0A932516051}"/>
              </a:ext>
            </a:extLst>
          </p:cNvPr>
          <p:cNvSpPr>
            <a:spLocks noGrp="1"/>
          </p:cNvSpPr>
          <p:nvPr>
            <p:ph type="sldNum" sz="quarter" idx="12"/>
          </p:nvPr>
        </p:nvSpPr>
        <p:spPr/>
        <p:txBody>
          <a:bodyPr/>
          <a:lstStyle/>
          <a:p>
            <a:fld id="{A299A9F7-509E-44FE-990E-4BDABC366CA5}" type="slidenum">
              <a:rPr lang="zh-CN" altLang="en-US" smtClean="0"/>
              <a:t>‹#›</a:t>
            </a:fld>
            <a:endParaRPr lang="zh-CN" altLang="en-US"/>
          </a:p>
        </p:txBody>
      </p:sp>
      <p:sp>
        <p:nvSpPr>
          <p:cNvPr id="10" name="矩形 9"/>
          <p:cNvSpPr/>
          <p:nvPr userDrawn="1"/>
        </p:nvSpPr>
        <p:spPr>
          <a:xfrm>
            <a:off x="4502454" y="3244334"/>
            <a:ext cx="3187091" cy="369332"/>
          </a:xfrm>
          <a:prstGeom prst="rect">
            <a:avLst/>
          </a:prstGeom>
        </p:spPr>
        <p:txBody>
          <a:bodyPr wrap="none">
            <a:spAutoFit/>
          </a:bodyPr>
          <a:lstStyle/>
          <a:p>
            <a:r>
              <a:rPr lang="zh-CN" altLang="en-US" dirty="0"/>
              <a:t>习近平同美国总统拜登通电话</a:t>
            </a:r>
          </a:p>
        </p:txBody>
      </p:sp>
    </p:spTree>
    <p:extLst>
      <p:ext uri="{BB962C8B-B14F-4D97-AF65-F5344CB8AC3E}">
        <p14:creationId xmlns:p14="http://schemas.microsoft.com/office/powerpoint/2010/main" val="213852146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1_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789A18A-D575-4843-8DAB-3B4E92AFF3E1}"/>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14690675-08FC-42E0-9611-D0892F7B38F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5DC4E955-8954-4FAE-B549-5AAC272AF43D}"/>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BA281C32-2DB0-4F38-8F3A-E5F4D9A7242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BF38422C-3470-40A8-A04E-EFE2DE2C0006}"/>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E98DB03E-2559-4868-A397-3EE21D6F67AB}"/>
              </a:ext>
            </a:extLst>
          </p:cNvPr>
          <p:cNvSpPr>
            <a:spLocks noGrp="1"/>
          </p:cNvSpPr>
          <p:nvPr>
            <p:ph type="dt" sz="half" idx="10"/>
          </p:nvPr>
        </p:nvSpPr>
        <p:spPr/>
        <p:txBody>
          <a:bodyPr/>
          <a:lstStyle/>
          <a:p>
            <a:fld id="{5BF0440E-6E44-4F7C-A89A-ACA9AD20325B}" type="datetimeFigureOut">
              <a:rPr lang="zh-CN" altLang="en-US" smtClean="0"/>
              <a:t>2021/11/6</a:t>
            </a:fld>
            <a:endParaRPr lang="zh-CN" altLang="en-US"/>
          </a:p>
        </p:txBody>
      </p:sp>
      <p:sp>
        <p:nvSpPr>
          <p:cNvPr id="8" name="页脚占位符 7">
            <a:extLst>
              <a:ext uri="{FF2B5EF4-FFF2-40B4-BE49-F238E27FC236}">
                <a16:creationId xmlns:a16="http://schemas.microsoft.com/office/drawing/2014/main" id="{8A9F9DFE-F36D-4052-88B8-06AA10CCFE58}"/>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59A11ED4-78CB-463E-A985-D0A932516051}"/>
              </a:ext>
            </a:extLst>
          </p:cNvPr>
          <p:cNvSpPr>
            <a:spLocks noGrp="1"/>
          </p:cNvSpPr>
          <p:nvPr>
            <p:ph type="sldNum" sz="quarter" idx="12"/>
          </p:nvPr>
        </p:nvSpPr>
        <p:spPr/>
        <p:txBody>
          <a:bodyPr/>
          <a:lstStyle/>
          <a:p>
            <a:fld id="{A299A9F7-509E-44FE-990E-4BDABC366CA5}" type="slidenum">
              <a:rPr lang="zh-CN" altLang="en-US" smtClean="0"/>
              <a:t>‹#›</a:t>
            </a:fld>
            <a:endParaRPr lang="zh-CN" altLang="en-US"/>
          </a:p>
        </p:txBody>
      </p:sp>
      <p:sp>
        <p:nvSpPr>
          <p:cNvPr id="10" name="矩形 9"/>
          <p:cNvSpPr/>
          <p:nvPr userDrawn="1"/>
        </p:nvSpPr>
        <p:spPr>
          <a:xfrm>
            <a:off x="4502454" y="3244334"/>
            <a:ext cx="3187091" cy="369332"/>
          </a:xfrm>
          <a:prstGeom prst="rect">
            <a:avLst/>
          </a:prstGeom>
        </p:spPr>
        <p:txBody>
          <a:bodyPr wrap="none">
            <a:spAutoFit/>
          </a:bodyPr>
          <a:lstStyle/>
          <a:p>
            <a:r>
              <a:rPr lang="zh-CN" altLang="en-US" dirty="0"/>
              <a:t>习近平同美国总统拜登通电话</a:t>
            </a:r>
          </a:p>
        </p:txBody>
      </p:sp>
      <p:sp>
        <p:nvSpPr>
          <p:cNvPr id="12" name="TextBox 11"/>
          <p:cNvSpPr txBox="1"/>
          <p:nvPr userDrawn="1"/>
        </p:nvSpPr>
        <p:spPr>
          <a:xfrm>
            <a:off x="1187624" y="6738805"/>
            <a:ext cx="1440159" cy="118430"/>
          </a:xfrm>
          <a:prstGeom prst="rect">
            <a:avLst/>
          </a:prstGeom>
          <a:noFill/>
        </p:spPr>
        <p:txBody>
          <a:bodyPr wrap="square" rtlCol="0">
            <a:spAutoFit/>
          </a:bodyPr>
          <a:lstStyle/>
          <a:p>
            <a:pPr>
              <a:lnSpc>
                <a:spcPct val="200000"/>
              </a:lnSpc>
            </a:pPr>
            <a:r>
              <a:rPr lang="zh-CN" altLang="en-US" sz="100" dirty="0">
                <a:solidFill>
                  <a:prstClr val="black"/>
                </a:solidFill>
                <a:ea typeface="微软雅黑" panose="020B0503020204020204" pitchFamily="34" charset="-122"/>
                <a:hlinkClick r:id="rId2"/>
              </a:rPr>
              <a:t>行业</a:t>
            </a:r>
            <a:r>
              <a:rPr lang="en-US" altLang="zh-CN" sz="100" dirty="0">
                <a:solidFill>
                  <a:prstClr val="black"/>
                </a:solidFill>
                <a:ea typeface="微软雅黑" panose="020B0503020204020204" pitchFamily="34" charset="-122"/>
                <a:hlinkClick r:id="rId2"/>
              </a:rPr>
              <a:t>PPT</a:t>
            </a:r>
            <a:r>
              <a:rPr lang="zh-CN" altLang="en-US" sz="100" dirty="0">
                <a:solidFill>
                  <a:prstClr val="black"/>
                </a:solidFill>
                <a:ea typeface="微软雅黑" panose="020B0503020204020204" pitchFamily="34" charset="-122"/>
                <a:hlinkClick r:id="rId2"/>
              </a:rPr>
              <a:t>模板</a:t>
            </a:r>
            <a:r>
              <a:rPr lang="en-US" altLang="zh-CN" sz="100" dirty="0">
                <a:solidFill>
                  <a:prstClr val="black"/>
                </a:solidFill>
                <a:ea typeface="微软雅黑" panose="020B0503020204020204" pitchFamily="34" charset="-122"/>
              </a:rPr>
              <a:t>http://www.1ppt.com/hangye/</a:t>
            </a:r>
          </a:p>
        </p:txBody>
      </p:sp>
    </p:spTree>
    <p:extLst>
      <p:ext uri="{BB962C8B-B14F-4D97-AF65-F5344CB8AC3E}">
        <p14:creationId xmlns:p14="http://schemas.microsoft.com/office/powerpoint/2010/main" val="332998138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F93A4B-87E4-4DF1-A90B-54E069895E15}"/>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08EE1771-4ADE-4873-A7F6-CB68806CDB22}"/>
              </a:ext>
            </a:extLst>
          </p:cNvPr>
          <p:cNvSpPr>
            <a:spLocks noGrp="1"/>
          </p:cNvSpPr>
          <p:nvPr>
            <p:ph type="dt" sz="half" idx="10"/>
          </p:nvPr>
        </p:nvSpPr>
        <p:spPr/>
        <p:txBody>
          <a:bodyPr/>
          <a:lstStyle/>
          <a:p>
            <a:fld id="{5BF0440E-6E44-4F7C-A89A-ACA9AD20325B}" type="datetimeFigureOut">
              <a:rPr lang="zh-CN" altLang="en-US" smtClean="0"/>
              <a:t>2021/11/6</a:t>
            </a:fld>
            <a:endParaRPr lang="zh-CN" altLang="en-US"/>
          </a:p>
        </p:txBody>
      </p:sp>
      <p:sp>
        <p:nvSpPr>
          <p:cNvPr id="4" name="页脚占位符 3">
            <a:extLst>
              <a:ext uri="{FF2B5EF4-FFF2-40B4-BE49-F238E27FC236}">
                <a16:creationId xmlns:a16="http://schemas.microsoft.com/office/drawing/2014/main" id="{8C3861CA-5F35-4A75-AD59-A5691E2F8843}"/>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9F81C113-F98F-4F70-8BF3-7670B05F8F49}"/>
              </a:ext>
            </a:extLst>
          </p:cNvPr>
          <p:cNvSpPr>
            <a:spLocks noGrp="1"/>
          </p:cNvSpPr>
          <p:nvPr>
            <p:ph type="sldNum" sz="quarter" idx="12"/>
          </p:nvPr>
        </p:nvSpPr>
        <p:spPr/>
        <p:txBody>
          <a:bodyPr/>
          <a:lstStyle/>
          <a:p>
            <a:fld id="{A299A9F7-509E-44FE-990E-4BDABC366CA5}" type="slidenum">
              <a:rPr lang="zh-CN" altLang="en-US" smtClean="0"/>
              <a:t>‹#›</a:t>
            </a:fld>
            <a:endParaRPr lang="zh-CN" altLang="en-US"/>
          </a:p>
        </p:txBody>
      </p:sp>
    </p:spTree>
    <p:extLst>
      <p:ext uri="{BB962C8B-B14F-4D97-AF65-F5344CB8AC3E}">
        <p14:creationId xmlns:p14="http://schemas.microsoft.com/office/powerpoint/2010/main" val="64416352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51DDB9B0-1D13-4600-A04C-9AB313D0D890}"/>
              </a:ext>
            </a:extLst>
          </p:cNvPr>
          <p:cNvSpPr>
            <a:spLocks noGrp="1"/>
          </p:cNvSpPr>
          <p:nvPr>
            <p:ph type="dt" sz="half" idx="10"/>
          </p:nvPr>
        </p:nvSpPr>
        <p:spPr/>
        <p:txBody>
          <a:bodyPr/>
          <a:lstStyle/>
          <a:p>
            <a:fld id="{5BF0440E-6E44-4F7C-A89A-ACA9AD20325B}" type="datetimeFigureOut">
              <a:rPr lang="zh-CN" altLang="en-US" smtClean="0"/>
              <a:t>2021/11/6</a:t>
            </a:fld>
            <a:endParaRPr lang="zh-CN" altLang="en-US"/>
          </a:p>
        </p:txBody>
      </p:sp>
      <p:sp>
        <p:nvSpPr>
          <p:cNvPr id="3" name="页脚占位符 2">
            <a:extLst>
              <a:ext uri="{FF2B5EF4-FFF2-40B4-BE49-F238E27FC236}">
                <a16:creationId xmlns:a16="http://schemas.microsoft.com/office/drawing/2014/main" id="{184D3E29-EB4E-4ABA-83D3-0E9A725C4E13}"/>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2DFED238-4878-40E3-AFD0-27251640176E}"/>
              </a:ext>
            </a:extLst>
          </p:cNvPr>
          <p:cNvSpPr>
            <a:spLocks noGrp="1"/>
          </p:cNvSpPr>
          <p:nvPr>
            <p:ph type="sldNum" sz="quarter" idx="12"/>
          </p:nvPr>
        </p:nvSpPr>
        <p:spPr/>
        <p:txBody>
          <a:bodyPr/>
          <a:lstStyle/>
          <a:p>
            <a:fld id="{A299A9F7-509E-44FE-990E-4BDABC366CA5}" type="slidenum">
              <a:rPr lang="zh-CN" altLang="en-US" smtClean="0"/>
              <a:t>‹#›</a:t>
            </a:fld>
            <a:endParaRPr lang="zh-CN" altLang="en-US"/>
          </a:p>
        </p:txBody>
      </p:sp>
    </p:spTree>
    <p:extLst>
      <p:ext uri="{BB962C8B-B14F-4D97-AF65-F5344CB8AC3E}">
        <p14:creationId xmlns:p14="http://schemas.microsoft.com/office/powerpoint/2010/main" val="302347592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FE7992B-B679-4767-BDCF-FBA1FB08EEB6}"/>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43DB3AA0-289E-45EF-86B0-C835DEAD2CA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BB65FE0D-9BFF-4C5C-AB56-48229D42A2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71B58790-8458-4121-BFF2-C7D46E4760CB}"/>
              </a:ext>
            </a:extLst>
          </p:cNvPr>
          <p:cNvSpPr>
            <a:spLocks noGrp="1"/>
          </p:cNvSpPr>
          <p:nvPr>
            <p:ph type="dt" sz="half" idx="10"/>
          </p:nvPr>
        </p:nvSpPr>
        <p:spPr/>
        <p:txBody>
          <a:bodyPr/>
          <a:lstStyle/>
          <a:p>
            <a:fld id="{5BF0440E-6E44-4F7C-A89A-ACA9AD20325B}" type="datetimeFigureOut">
              <a:rPr lang="zh-CN" altLang="en-US" smtClean="0"/>
              <a:t>2021/11/6</a:t>
            </a:fld>
            <a:endParaRPr lang="zh-CN" altLang="en-US"/>
          </a:p>
        </p:txBody>
      </p:sp>
      <p:sp>
        <p:nvSpPr>
          <p:cNvPr id="6" name="页脚占位符 5">
            <a:extLst>
              <a:ext uri="{FF2B5EF4-FFF2-40B4-BE49-F238E27FC236}">
                <a16:creationId xmlns:a16="http://schemas.microsoft.com/office/drawing/2014/main" id="{C378FA11-D0A4-4D16-8928-F6ADEA7BEAD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E696502-57D1-4725-9581-E92D675AB30F}"/>
              </a:ext>
            </a:extLst>
          </p:cNvPr>
          <p:cNvSpPr>
            <a:spLocks noGrp="1"/>
          </p:cNvSpPr>
          <p:nvPr>
            <p:ph type="sldNum" sz="quarter" idx="12"/>
          </p:nvPr>
        </p:nvSpPr>
        <p:spPr/>
        <p:txBody>
          <a:bodyPr/>
          <a:lstStyle/>
          <a:p>
            <a:fld id="{A299A9F7-509E-44FE-990E-4BDABC366CA5}" type="slidenum">
              <a:rPr lang="zh-CN" altLang="en-US" smtClean="0"/>
              <a:t>‹#›</a:t>
            </a:fld>
            <a:endParaRPr lang="zh-CN" altLang="en-US"/>
          </a:p>
        </p:txBody>
      </p:sp>
    </p:spTree>
    <p:extLst>
      <p:ext uri="{BB962C8B-B14F-4D97-AF65-F5344CB8AC3E}">
        <p14:creationId xmlns:p14="http://schemas.microsoft.com/office/powerpoint/2010/main" val="350844888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slideLayout" Target="../slideLayouts/slideLayout14.xml"/><Relationship Id="rId1" Type="http://schemas.openxmlformats.org/officeDocument/2006/relationships/slideLayout" Target="../slideLayouts/slideLayout13.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23D32453-8574-4DF3-B006-C82324493DD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00BE3DD8-1913-40D7-AE4F-F24A70FEFFD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004D89B-F083-41A0-A43E-EFF85FDD56D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F0440E-6E44-4F7C-A89A-ACA9AD20325B}" type="datetimeFigureOut">
              <a:rPr lang="zh-CN" altLang="en-US" smtClean="0"/>
              <a:t>2021/11/6</a:t>
            </a:fld>
            <a:endParaRPr lang="zh-CN" altLang="en-US"/>
          </a:p>
        </p:txBody>
      </p:sp>
      <p:sp>
        <p:nvSpPr>
          <p:cNvPr id="5" name="页脚占位符 4">
            <a:extLst>
              <a:ext uri="{FF2B5EF4-FFF2-40B4-BE49-F238E27FC236}">
                <a16:creationId xmlns:a16="http://schemas.microsoft.com/office/drawing/2014/main" id="{34B44324-2F42-4B3F-8FA2-CE2AD816844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2FE98FD9-5C41-4559-B930-BF1B9CCA0F3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299A9F7-509E-44FE-990E-4BDABC366CA5}" type="slidenum">
              <a:rPr lang="zh-CN" altLang="en-US" smtClean="0"/>
              <a:t>‹#›</a:t>
            </a:fld>
            <a:endParaRPr lang="zh-CN" altLang="en-US"/>
          </a:p>
        </p:txBody>
      </p:sp>
    </p:spTree>
    <p:extLst>
      <p:ext uri="{BB962C8B-B14F-4D97-AF65-F5344CB8AC3E}">
        <p14:creationId xmlns:p14="http://schemas.microsoft.com/office/powerpoint/2010/main" val="26022853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60" r:id="rId6"/>
    <p:sldLayoutId id="2147483654" r:id="rId7"/>
    <p:sldLayoutId id="2147483655" r:id="rId8"/>
    <p:sldLayoutId id="2147483656" r:id="rId9"/>
    <p:sldLayoutId id="2147483657" r:id="rId10"/>
    <p:sldLayoutId id="2147483658" r:id="rId11"/>
    <p:sldLayoutId id="2147483659" r:id="rId12"/>
  </p:sldLayoutIdLst>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7896691"/>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Lst>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4.jpeg"/><Relationship Id="rId1" Type="http://schemas.openxmlformats.org/officeDocument/2006/relationships/slideLayout" Target="../slideLayouts/slideLayout1.xml"/><Relationship Id="rId5" Type="http://schemas.openxmlformats.org/officeDocument/2006/relationships/image" Target="../media/image12.jpg"/><Relationship Id="rId4" Type="http://schemas.openxmlformats.org/officeDocument/2006/relationships/image" Target="../media/image11.jp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86" name="文本框 85">
            <a:extLst>
              <a:ext uri="{FF2B5EF4-FFF2-40B4-BE49-F238E27FC236}">
                <a16:creationId xmlns:a16="http://schemas.microsoft.com/office/drawing/2014/main" id="{263A8E83-15B0-489D-A726-F431480F100D}"/>
              </a:ext>
            </a:extLst>
          </p:cNvPr>
          <p:cNvSpPr txBox="1"/>
          <p:nvPr/>
        </p:nvSpPr>
        <p:spPr>
          <a:xfrm>
            <a:off x="3259217" y="3381313"/>
            <a:ext cx="5585751" cy="369332"/>
          </a:xfrm>
          <a:prstGeom prst="rect">
            <a:avLst/>
          </a:prstGeom>
          <a:noFill/>
        </p:spPr>
        <p:txBody>
          <a:bodyPr wrap="square" rtlCol="0">
            <a:spAutoFit/>
          </a:bodyPr>
          <a:lstStyle/>
          <a:p>
            <a:pPr algn="dist"/>
            <a:r>
              <a:rPr lang="zh-CN" altLang="en-US" dirty="0">
                <a:solidFill>
                  <a:srgbClr val="47372B"/>
                </a:solidFill>
                <a:cs typeface="+mn-ea"/>
                <a:sym typeface="+mn-lt"/>
              </a:rPr>
              <a:t>中国制造 国潮兴起</a:t>
            </a:r>
          </a:p>
        </p:txBody>
      </p:sp>
      <p:sp>
        <p:nvSpPr>
          <p:cNvPr id="87" name="文本框 86">
            <a:extLst>
              <a:ext uri="{FF2B5EF4-FFF2-40B4-BE49-F238E27FC236}">
                <a16:creationId xmlns:a16="http://schemas.microsoft.com/office/drawing/2014/main" id="{A7B26BAD-8357-4FF0-86EB-7057EA111592}"/>
              </a:ext>
            </a:extLst>
          </p:cNvPr>
          <p:cNvSpPr txBox="1"/>
          <p:nvPr/>
        </p:nvSpPr>
        <p:spPr>
          <a:xfrm>
            <a:off x="11520748" y="289118"/>
            <a:ext cx="461665" cy="1562114"/>
          </a:xfrm>
          <a:prstGeom prst="rect">
            <a:avLst/>
          </a:prstGeom>
          <a:noFill/>
        </p:spPr>
        <p:txBody>
          <a:bodyPr vert="eaVert" wrap="square" rtlCol="0">
            <a:spAutoFit/>
          </a:bodyPr>
          <a:lstStyle/>
          <a:p>
            <a:pPr algn="dist"/>
            <a:r>
              <a:rPr lang="zh-CN" altLang="en-US" dirty="0">
                <a:solidFill>
                  <a:srgbClr val="47372B"/>
                </a:solidFill>
                <a:cs typeface="+mn-ea"/>
                <a:sym typeface="+mn-lt"/>
              </a:rPr>
              <a:t>国货正当红</a:t>
            </a:r>
          </a:p>
        </p:txBody>
      </p:sp>
      <p:sp>
        <p:nvSpPr>
          <p:cNvPr id="88" name="文本框 87">
            <a:extLst>
              <a:ext uri="{FF2B5EF4-FFF2-40B4-BE49-F238E27FC236}">
                <a16:creationId xmlns:a16="http://schemas.microsoft.com/office/drawing/2014/main" id="{7DF15EE0-1CFB-4809-AF7A-5D7807C256A6}"/>
              </a:ext>
            </a:extLst>
          </p:cNvPr>
          <p:cNvSpPr txBox="1"/>
          <p:nvPr/>
        </p:nvSpPr>
        <p:spPr>
          <a:xfrm>
            <a:off x="11356137" y="289118"/>
            <a:ext cx="338554" cy="2216922"/>
          </a:xfrm>
          <a:prstGeom prst="rect">
            <a:avLst/>
          </a:prstGeom>
          <a:noFill/>
        </p:spPr>
        <p:txBody>
          <a:bodyPr vert="eaVert" wrap="square" rtlCol="0">
            <a:spAutoFit/>
          </a:bodyPr>
          <a:lstStyle/>
          <a:p>
            <a:pPr algn="dist"/>
            <a:r>
              <a:rPr lang="en-US" altLang="zh-CN" sz="1000" dirty="0">
                <a:solidFill>
                  <a:srgbClr val="47372B"/>
                </a:solidFill>
                <a:cs typeface="+mn-ea"/>
                <a:sym typeface="+mn-lt"/>
              </a:rPr>
              <a:t>GUO HUO ZHENG DANG HONG</a:t>
            </a:r>
            <a:endParaRPr lang="zh-CN" altLang="en-US" sz="1000" dirty="0">
              <a:solidFill>
                <a:srgbClr val="47372B"/>
              </a:solidFill>
              <a:cs typeface="+mn-ea"/>
              <a:sym typeface="+mn-lt"/>
            </a:endParaRPr>
          </a:p>
        </p:txBody>
      </p:sp>
      <p:pic>
        <p:nvPicPr>
          <p:cNvPr id="3" name="图片 2">
            <a:extLst>
              <a:ext uri="{FF2B5EF4-FFF2-40B4-BE49-F238E27FC236}">
                <a16:creationId xmlns:a16="http://schemas.microsoft.com/office/drawing/2014/main" id="{E69156A8-19D9-49FD-8215-2CC74681C17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827617" y="1070175"/>
            <a:ext cx="2448950" cy="886944"/>
          </a:xfrm>
          <a:prstGeom prst="rect">
            <a:avLst/>
          </a:prstGeom>
        </p:spPr>
      </p:pic>
      <p:grpSp>
        <p:nvGrpSpPr>
          <p:cNvPr id="4" name="组合 3">
            <a:extLst>
              <a:ext uri="{FF2B5EF4-FFF2-40B4-BE49-F238E27FC236}">
                <a16:creationId xmlns:a16="http://schemas.microsoft.com/office/drawing/2014/main" id="{C67FF08C-A23E-41AC-AD82-345267040578}"/>
              </a:ext>
            </a:extLst>
          </p:cNvPr>
          <p:cNvGrpSpPr/>
          <p:nvPr/>
        </p:nvGrpSpPr>
        <p:grpSpPr>
          <a:xfrm>
            <a:off x="1683062" y="2023480"/>
            <a:ext cx="8825876" cy="1035857"/>
            <a:chOff x="2765982" y="1852095"/>
            <a:chExt cx="5967616" cy="1035857"/>
          </a:xfrm>
        </p:grpSpPr>
        <p:sp>
          <p:nvSpPr>
            <p:cNvPr id="32" name="文本框 31">
              <a:extLst>
                <a:ext uri="{FF2B5EF4-FFF2-40B4-BE49-F238E27FC236}">
                  <a16:creationId xmlns:a16="http://schemas.microsoft.com/office/drawing/2014/main" id="{96BAEB96-2FFF-4B43-B878-9836AFC4E7BA}"/>
                </a:ext>
              </a:extLst>
            </p:cNvPr>
            <p:cNvSpPr txBox="1"/>
            <p:nvPr/>
          </p:nvSpPr>
          <p:spPr>
            <a:xfrm>
              <a:off x="2765982" y="1852095"/>
              <a:ext cx="5967616" cy="707886"/>
            </a:xfrm>
            <a:prstGeom prst="rect">
              <a:avLst/>
            </a:prstGeom>
            <a:noFill/>
          </p:spPr>
          <p:txBody>
            <a:bodyPr wrap="square" rtlCol="0">
              <a:spAutoFit/>
            </a:bodyPr>
            <a:lstStyle/>
            <a:p>
              <a:pPr algn="dist"/>
              <a:r>
                <a:rPr lang="zh-CN" altLang="en-US" sz="4000" dirty="0">
                  <a:solidFill>
                    <a:srgbClr val="47372B"/>
                  </a:solidFill>
                  <a:cs typeface="+mn-ea"/>
                  <a:sym typeface="+mn-lt"/>
                </a:rPr>
                <a:t>棉花种植全流程监测分析预测系统</a:t>
              </a:r>
            </a:p>
          </p:txBody>
        </p:sp>
        <p:sp>
          <p:nvSpPr>
            <p:cNvPr id="33" name="文本框 32">
              <a:extLst>
                <a:ext uri="{FF2B5EF4-FFF2-40B4-BE49-F238E27FC236}">
                  <a16:creationId xmlns:a16="http://schemas.microsoft.com/office/drawing/2014/main" id="{32E1A990-07D9-4C79-A96F-79EBEFA3580A}"/>
                </a:ext>
              </a:extLst>
            </p:cNvPr>
            <p:cNvSpPr txBox="1"/>
            <p:nvPr/>
          </p:nvSpPr>
          <p:spPr>
            <a:xfrm>
              <a:off x="2851341" y="2626342"/>
              <a:ext cx="5796899" cy="261610"/>
            </a:xfrm>
            <a:prstGeom prst="rect">
              <a:avLst/>
            </a:prstGeom>
            <a:noFill/>
          </p:spPr>
          <p:txBody>
            <a:bodyPr wrap="square">
              <a:spAutoFit/>
            </a:bodyPr>
            <a:lstStyle/>
            <a:p>
              <a:pPr algn="dist"/>
              <a:r>
                <a:rPr lang="en-US" altLang="zh-CN" sz="1100" dirty="0">
                  <a:solidFill>
                    <a:srgbClr val="47372B"/>
                  </a:solidFill>
                  <a:cs typeface="+mn-ea"/>
                  <a:sym typeface="+mn-lt"/>
                </a:rPr>
                <a:t>MONITORING,ANALYSIS AND PREDICTION SYSTEM FOR THE WHOLE PROCESSOF COTTON PLANTING</a:t>
              </a:r>
            </a:p>
          </p:txBody>
        </p:sp>
      </p:grpSp>
    </p:spTree>
    <p:extLst>
      <p:ext uri="{BB962C8B-B14F-4D97-AF65-F5344CB8AC3E}">
        <p14:creationId xmlns:p14="http://schemas.microsoft.com/office/powerpoint/2010/main" val="339159681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withEffect">
                                  <p:stCondLst>
                                    <p:cond delay="0"/>
                                  </p:stCondLst>
                                  <p:childTnLst>
                                    <p:set>
                                      <p:cBhvr>
                                        <p:cTn id="6" dur="1" fill="hold">
                                          <p:stCondLst>
                                            <p:cond delay="0"/>
                                          </p:stCondLst>
                                        </p:cTn>
                                        <p:tgtEl>
                                          <p:spTgt spid="86"/>
                                        </p:tgtEl>
                                        <p:attrNameLst>
                                          <p:attrName>style.visibility</p:attrName>
                                        </p:attrNameLst>
                                      </p:cBhvr>
                                      <p:to>
                                        <p:strVal val="visible"/>
                                      </p:to>
                                    </p:set>
                                    <p:animEffect transition="in" filter="barn(outVertical)">
                                      <p:cBhvr>
                                        <p:cTn id="7" dur="1000"/>
                                        <p:tgtEl>
                                          <p:spTgt spid="86"/>
                                        </p:tgtEl>
                                      </p:cBhvr>
                                    </p:animEffect>
                                  </p:childTnLst>
                                </p:cTn>
                              </p:par>
                              <p:par>
                                <p:cTn id="8" presetID="16" presetClass="entr" presetSubtype="37"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barn(outVertical)">
                                      <p:cBhvr>
                                        <p:cTn id="10" dur="1000"/>
                                        <p:tgtEl>
                                          <p:spTgt spid="3"/>
                                        </p:tgtEl>
                                      </p:cBhvr>
                                    </p:animEffect>
                                  </p:childTnLst>
                                </p:cTn>
                              </p:par>
                              <p:par>
                                <p:cTn id="11" presetID="16" presetClass="entr" presetSubtype="37"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barn(outVertical)">
                                      <p:cBhvr>
                                        <p:cTn id="13" dur="1000"/>
                                        <p:tgtEl>
                                          <p:spTgt spid="4"/>
                                        </p:tgtEl>
                                      </p:cBhvr>
                                    </p:animEffect>
                                  </p:childTnLst>
                                </p:cTn>
                              </p:par>
                              <p:par>
                                <p:cTn id="14" presetID="2" presetClass="entr" presetSubtype="1" fill="hold" grpId="0" nodeType="withEffect">
                                  <p:stCondLst>
                                    <p:cond delay="0"/>
                                  </p:stCondLst>
                                  <p:childTnLst>
                                    <p:set>
                                      <p:cBhvr>
                                        <p:cTn id="15" dur="1" fill="hold">
                                          <p:stCondLst>
                                            <p:cond delay="0"/>
                                          </p:stCondLst>
                                        </p:cTn>
                                        <p:tgtEl>
                                          <p:spTgt spid="88"/>
                                        </p:tgtEl>
                                        <p:attrNameLst>
                                          <p:attrName>style.visibility</p:attrName>
                                        </p:attrNameLst>
                                      </p:cBhvr>
                                      <p:to>
                                        <p:strVal val="visible"/>
                                      </p:to>
                                    </p:set>
                                    <p:anim calcmode="lin" valueType="num">
                                      <p:cBhvr additive="base">
                                        <p:cTn id="16" dur="1000" fill="hold"/>
                                        <p:tgtEl>
                                          <p:spTgt spid="88"/>
                                        </p:tgtEl>
                                        <p:attrNameLst>
                                          <p:attrName>ppt_x</p:attrName>
                                        </p:attrNameLst>
                                      </p:cBhvr>
                                      <p:tavLst>
                                        <p:tav tm="0">
                                          <p:val>
                                            <p:strVal val="#ppt_x"/>
                                          </p:val>
                                        </p:tav>
                                        <p:tav tm="100000">
                                          <p:val>
                                            <p:strVal val="#ppt_x"/>
                                          </p:val>
                                        </p:tav>
                                      </p:tavLst>
                                    </p:anim>
                                    <p:anim calcmode="lin" valueType="num">
                                      <p:cBhvr additive="base">
                                        <p:cTn id="17" dur="1000" fill="hold"/>
                                        <p:tgtEl>
                                          <p:spTgt spid="88"/>
                                        </p:tgtEl>
                                        <p:attrNameLst>
                                          <p:attrName>ppt_y</p:attrName>
                                        </p:attrNameLst>
                                      </p:cBhvr>
                                      <p:tavLst>
                                        <p:tav tm="0">
                                          <p:val>
                                            <p:strVal val="0-#ppt_h/2"/>
                                          </p:val>
                                        </p:tav>
                                        <p:tav tm="100000">
                                          <p:val>
                                            <p:strVal val="#ppt_y"/>
                                          </p:val>
                                        </p:tav>
                                      </p:tavLst>
                                    </p:anim>
                                  </p:childTnLst>
                                </p:cTn>
                              </p:par>
                              <p:par>
                                <p:cTn id="18" presetID="2" presetClass="entr" presetSubtype="1" fill="hold" grpId="0" nodeType="withEffect">
                                  <p:stCondLst>
                                    <p:cond delay="0"/>
                                  </p:stCondLst>
                                  <p:childTnLst>
                                    <p:set>
                                      <p:cBhvr>
                                        <p:cTn id="19" dur="1" fill="hold">
                                          <p:stCondLst>
                                            <p:cond delay="0"/>
                                          </p:stCondLst>
                                        </p:cTn>
                                        <p:tgtEl>
                                          <p:spTgt spid="87"/>
                                        </p:tgtEl>
                                        <p:attrNameLst>
                                          <p:attrName>style.visibility</p:attrName>
                                        </p:attrNameLst>
                                      </p:cBhvr>
                                      <p:to>
                                        <p:strVal val="visible"/>
                                      </p:to>
                                    </p:set>
                                    <p:anim calcmode="lin" valueType="num">
                                      <p:cBhvr additive="base">
                                        <p:cTn id="20" dur="1000" fill="hold"/>
                                        <p:tgtEl>
                                          <p:spTgt spid="87"/>
                                        </p:tgtEl>
                                        <p:attrNameLst>
                                          <p:attrName>ppt_x</p:attrName>
                                        </p:attrNameLst>
                                      </p:cBhvr>
                                      <p:tavLst>
                                        <p:tav tm="0">
                                          <p:val>
                                            <p:strVal val="#ppt_x"/>
                                          </p:val>
                                        </p:tav>
                                        <p:tav tm="100000">
                                          <p:val>
                                            <p:strVal val="#ppt_x"/>
                                          </p:val>
                                        </p:tav>
                                      </p:tavLst>
                                    </p:anim>
                                    <p:anim calcmode="lin" valueType="num">
                                      <p:cBhvr additive="base">
                                        <p:cTn id="21" dur="1000" fill="hold"/>
                                        <p:tgtEl>
                                          <p:spTgt spid="8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 grpId="0"/>
      <p:bldP spid="87" grpId="0"/>
      <p:bldP spid="88"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87" name="文本框 86">
            <a:extLst>
              <a:ext uri="{FF2B5EF4-FFF2-40B4-BE49-F238E27FC236}">
                <a16:creationId xmlns:a16="http://schemas.microsoft.com/office/drawing/2014/main" id="{A7B26BAD-8357-4FF0-86EB-7057EA111592}"/>
              </a:ext>
            </a:extLst>
          </p:cNvPr>
          <p:cNvSpPr txBox="1"/>
          <p:nvPr/>
        </p:nvSpPr>
        <p:spPr>
          <a:xfrm>
            <a:off x="11520748" y="289118"/>
            <a:ext cx="461665" cy="1562114"/>
          </a:xfrm>
          <a:prstGeom prst="rect">
            <a:avLst/>
          </a:prstGeom>
          <a:noFill/>
        </p:spPr>
        <p:txBody>
          <a:bodyPr vert="eaVert" wrap="square" rtlCol="0">
            <a:spAutoFit/>
          </a:bodyPr>
          <a:lstStyle/>
          <a:p>
            <a:pPr algn="dist"/>
            <a:r>
              <a:rPr lang="zh-CN" altLang="en-US" dirty="0">
                <a:solidFill>
                  <a:srgbClr val="47372B"/>
                </a:solidFill>
                <a:cs typeface="+mn-ea"/>
                <a:sym typeface="+mn-lt"/>
              </a:rPr>
              <a:t>国货正当红</a:t>
            </a:r>
          </a:p>
        </p:txBody>
      </p:sp>
      <p:sp>
        <p:nvSpPr>
          <p:cNvPr id="88" name="文本框 87">
            <a:extLst>
              <a:ext uri="{FF2B5EF4-FFF2-40B4-BE49-F238E27FC236}">
                <a16:creationId xmlns:a16="http://schemas.microsoft.com/office/drawing/2014/main" id="{7DF15EE0-1CFB-4809-AF7A-5D7807C256A6}"/>
              </a:ext>
            </a:extLst>
          </p:cNvPr>
          <p:cNvSpPr txBox="1"/>
          <p:nvPr/>
        </p:nvSpPr>
        <p:spPr>
          <a:xfrm>
            <a:off x="11356137" y="289118"/>
            <a:ext cx="338554" cy="2216922"/>
          </a:xfrm>
          <a:prstGeom prst="rect">
            <a:avLst/>
          </a:prstGeom>
          <a:noFill/>
        </p:spPr>
        <p:txBody>
          <a:bodyPr vert="eaVert" wrap="square" rtlCol="0">
            <a:spAutoFit/>
          </a:bodyPr>
          <a:lstStyle/>
          <a:p>
            <a:pPr algn="dist"/>
            <a:r>
              <a:rPr lang="en-US" altLang="zh-CN" sz="1000" dirty="0">
                <a:solidFill>
                  <a:srgbClr val="47372B"/>
                </a:solidFill>
                <a:cs typeface="+mn-ea"/>
                <a:sym typeface="+mn-lt"/>
              </a:rPr>
              <a:t>GUO HUO ZHENG DANG HONG</a:t>
            </a:r>
            <a:endParaRPr lang="zh-CN" altLang="en-US" sz="1000" dirty="0">
              <a:solidFill>
                <a:srgbClr val="47372B"/>
              </a:solidFill>
              <a:cs typeface="+mn-ea"/>
              <a:sym typeface="+mn-lt"/>
            </a:endParaRPr>
          </a:p>
        </p:txBody>
      </p:sp>
      <p:pic>
        <p:nvPicPr>
          <p:cNvPr id="3" name="图片 2">
            <a:extLst>
              <a:ext uri="{FF2B5EF4-FFF2-40B4-BE49-F238E27FC236}">
                <a16:creationId xmlns:a16="http://schemas.microsoft.com/office/drawing/2014/main" id="{E69156A8-19D9-49FD-8215-2CC74681C17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827617" y="1070175"/>
            <a:ext cx="2448950" cy="886944"/>
          </a:xfrm>
          <a:prstGeom prst="rect">
            <a:avLst/>
          </a:prstGeom>
        </p:spPr>
      </p:pic>
      <p:grpSp>
        <p:nvGrpSpPr>
          <p:cNvPr id="4" name="组合 3">
            <a:extLst>
              <a:ext uri="{FF2B5EF4-FFF2-40B4-BE49-F238E27FC236}">
                <a16:creationId xmlns:a16="http://schemas.microsoft.com/office/drawing/2014/main" id="{C67FF08C-A23E-41AC-AD82-345267040578}"/>
              </a:ext>
            </a:extLst>
          </p:cNvPr>
          <p:cNvGrpSpPr/>
          <p:nvPr/>
        </p:nvGrpSpPr>
        <p:grpSpPr>
          <a:xfrm>
            <a:off x="2894301" y="2089841"/>
            <a:ext cx="6403398" cy="969496"/>
            <a:chOff x="3584961" y="1918456"/>
            <a:chExt cx="4329658" cy="969496"/>
          </a:xfrm>
        </p:grpSpPr>
        <p:sp>
          <p:nvSpPr>
            <p:cNvPr id="32" name="文本框 31">
              <a:extLst>
                <a:ext uri="{FF2B5EF4-FFF2-40B4-BE49-F238E27FC236}">
                  <a16:creationId xmlns:a16="http://schemas.microsoft.com/office/drawing/2014/main" id="{96BAEB96-2FFF-4B43-B878-9836AFC4E7BA}"/>
                </a:ext>
              </a:extLst>
            </p:cNvPr>
            <p:cNvSpPr txBox="1"/>
            <p:nvPr/>
          </p:nvSpPr>
          <p:spPr>
            <a:xfrm>
              <a:off x="3584961" y="1918456"/>
              <a:ext cx="4329658" cy="707886"/>
            </a:xfrm>
            <a:prstGeom prst="rect">
              <a:avLst/>
            </a:prstGeom>
            <a:noFill/>
          </p:spPr>
          <p:txBody>
            <a:bodyPr wrap="square" rtlCol="0">
              <a:spAutoFit/>
            </a:bodyPr>
            <a:lstStyle/>
            <a:p>
              <a:pPr algn="dist"/>
              <a:r>
                <a:rPr lang="en-US" altLang="zh-CN" sz="4000" dirty="0">
                  <a:solidFill>
                    <a:srgbClr val="47372B"/>
                  </a:solidFill>
                  <a:cs typeface="+mn-ea"/>
                  <a:sym typeface="+mn-lt"/>
                </a:rPr>
                <a:t>03/</a:t>
              </a:r>
              <a:r>
                <a:rPr lang="zh-CN" altLang="en-US" sz="4000" dirty="0">
                  <a:solidFill>
                    <a:srgbClr val="47372B"/>
                  </a:solidFill>
                  <a:cs typeface="+mn-ea"/>
                  <a:sym typeface="+mn-lt"/>
                </a:rPr>
                <a:t>功能集合与服务产品</a:t>
              </a:r>
            </a:p>
          </p:txBody>
        </p:sp>
        <p:sp>
          <p:nvSpPr>
            <p:cNvPr id="33" name="文本框 32">
              <a:extLst>
                <a:ext uri="{FF2B5EF4-FFF2-40B4-BE49-F238E27FC236}">
                  <a16:creationId xmlns:a16="http://schemas.microsoft.com/office/drawing/2014/main" id="{32E1A990-07D9-4C79-A96F-79EBEFA3580A}"/>
                </a:ext>
              </a:extLst>
            </p:cNvPr>
            <p:cNvSpPr txBox="1"/>
            <p:nvPr/>
          </p:nvSpPr>
          <p:spPr>
            <a:xfrm>
              <a:off x="3831699" y="2626342"/>
              <a:ext cx="3720719" cy="261610"/>
            </a:xfrm>
            <a:prstGeom prst="rect">
              <a:avLst/>
            </a:prstGeom>
            <a:noFill/>
          </p:spPr>
          <p:txBody>
            <a:bodyPr wrap="square">
              <a:spAutoFit/>
            </a:bodyPr>
            <a:lstStyle/>
            <a:p>
              <a:pPr algn="dist"/>
              <a:r>
                <a:rPr lang="en-US" altLang="zh-CN" sz="1100" dirty="0">
                  <a:solidFill>
                    <a:srgbClr val="47372B"/>
                  </a:solidFill>
                  <a:cs typeface="+mn-ea"/>
                  <a:sym typeface="+mn-lt"/>
                </a:rPr>
                <a:t>FUNCTION COLLECTION AND SERVICE PRODUCTS</a:t>
              </a:r>
            </a:p>
          </p:txBody>
        </p:sp>
      </p:grpSp>
    </p:spTree>
    <p:extLst>
      <p:ext uri="{BB962C8B-B14F-4D97-AF65-F5344CB8AC3E}">
        <p14:creationId xmlns:p14="http://schemas.microsoft.com/office/powerpoint/2010/main" val="386982413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outVertical)">
                                      <p:cBhvr>
                                        <p:cTn id="7" dur="1000"/>
                                        <p:tgtEl>
                                          <p:spTgt spid="3"/>
                                        </p:tgtEl>
                                      </p:cBhvr>
                                    </p:animEffect>
                                  </p:childTnLst>
                                </p:cTn>
                              </p:par>
                              <p:par>
                                <p:cTn id="8" presetID="16" presetClass="entr" presetSubtype="37"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arn(outVertical)">
                                      <p:cBhvr>
                                        <p:cTn id="10" dur="1000"/>
                                        <p:tgtEl>
                                          <p:spTgt spid="4"/>
                                        </p:tgtEl>
                                      </p:cBhvr>
                                    </p:animEffect>
                                  </p:childTnLst>
                                </p:cTn>
                              </p:par>
                              <p:par>
                                <p:cTn id="11" presetID="2" presetClass="entr" presetSubtype="1" fill="hold" grpId="0" nodeType="withEffect">
                                  <p:stCondLst>
                                    <p:cond delay="0"/>
                                  </p:stCondLst>
                                  <p:childTnLst>
                                    <p:set>
                                      <p:cBhvr>
                                        <p:cTn id="12" dur="1" fill="hold">
                                          <p:stCondLst>
                                            <p:cond delay="0"/>
                                          </p:stCondLst>
                                        </p:cTn>
                                        <p:tgtEl>
                                          <p:spTgt spid="88"/>
                                        </p:tgtEl>
                                        <p:attrNameLst>
                                          <p:attrName>style.visibility</p:attrName>
                                        </p:attrNameLst>
                                      </p:cBhvr>
                                      <p:to>
                                        <p:strVal val="visible"/>
                                      </p:to>
                                    </p:set>
                                    <p:anim calcmode="lin" valueType="num">
                                      <p:cBhvr additive="base">
                                        <p:cTn id="13" dur="1000" fill="hold"/>
                                        <p:tgtEl>
                                          <p:spTgt spid="88"/>
                                        </p:tgtEl>
                                        <p:attrNameLst>
                                          <p:attrName>ppt_x</p:attrName>
                                        </p:attrNameLst>
                                      </p:cBhvr>
                                      <p:tavLst>
                                        <p:tav tm="0">
                                          <p:val>
                                            <p:strVal val="#ppt_x"/>
                                          </p:val>
                                        </p:tav>
                                        <p:tav tm="100000">
                                          <p:val>
                                            <p:strVal val="#ppt_x"/>
                                          </p:val>
                                        </p:tav>
                                      </p:tavLst>
                                    </p:anim>
                                    <p:anim calcmode="lin" valueType="num">
                                      <p:cBhvr additive="base">
                                        <p:cTn id="14" dur="1000" fill="hold"/>
                                        <p:tgtEl>
                                          <p:spTgt spid="88"/>
                                        </p:tgtEl>
                                        <p:attrNameLst>
                                          <p:attrName>ppt_y</p:attrName>
                                        </p:attrNameLst>
                                      </p:cBhvr>
                                      <p:tavLst>
                                        <p:tav tm="0">
                                          <p:val>
                                            <p:strVal val="0-#ppt_h/2"/>
                                          </p:val>
                                        </p:tav>
                                        <p:tav tm="100000">
                                          <p:val>
                                            <p:strVal val="#ppt_y"/>
                                          </p:val>
                                        </p:tav>
                                      </p:tavLst>
                                    </p:anim>
                                  </p:childTnLst>
                                </p:cTn>
                              </p:par>
                              <p:par>
                                <p:cTn id="15" presetID="2" presetClass="entr" presetSubtype="1" fill="hold" grpId="0" nodeType="withEffect">
                                  <p:stCondLst>
                                    <p:cond delay="0"/>
                                  </p:stCondLst>
                                  <p:childTnLst>
                                    <p:set>
                                      <p:cBhvr>
                                        <p:cTn id="16" dur="1" fill="hold">
                                          <p:stCondLst>
                                            <p:cond delay="0"/>
                                          </p:stCondLst>
                                        </p:cTn>
                                        <p:tgtEl>
                                          <p:spTgt spid="87"/>
                                        </p:tgtEl>
                                        <p:attrNameLst>
                                          <p:attrName>style.visibility</p:attrName>
                                        </p:attrNameLst>
                                      </p:cBhvr>
                                      <p:to>
                                        <p:strVal val="visible"/>
                                      </p:to>
                                    </p:set>
                                    <p:anim calcmode="lin" valueType="num">
                                      <p:cBhvr additive="base">
                                        <p:cTn id="17" dur="1000" fill="hold"/>
                                        <p:tgtEl>
                                          <p:spTgt spid="87"/>
                                        </p:tgtEl>
                                        <p:attrNameLst>
                                          <p:attrName>ppt_x</p:attrName>
                                        </p:attrNameLst>
                                      </p:cBhvr>
                                      <p:tavLst>
                                        <p:tav tm="0">
                                          <p:val>
                                            <p:strVal val="#ppt_x"/>
                                          </p:val>
                                        </p:tav>
                                        <p:tav tm="100000">
                                          <p:val>
                                            <p:strVal val="#ppt_x"/>
                                          </p:val>
                                        </p:tav>
                                      </p:tavLst>
                                    </p:anim>
                                    <p:anim calcmode="lin" valueType="num">
                                      <p:cBhvr additive="base">
                                        <p:cTn id="18" dur="1000" fill="hold"/>
                                        <p:tgtEl>
                                          <p:spTgt spid="8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 grpId="0"/>
      <p:bldP spid="88"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grpSp>
        <p:nvGrpSpPr>
          <p:cNvPr id="7" name="组合 6">
            <a:extLst>
              <a:ext uri="{FF2B5EF4-FFF2-40B4-BE49-F238E27FC236}">
                <a16:creationId xmlns:a16="http://schemas.microsoft.com/office/drawing/2014/main" id="{17D6AF74-1F26-4EE1-8866-C5852146FAD1}"/>
              </a:ext>
            </a:extLst>
          </p:cNvPr>
          <p:cNvGrpSpPr/>
          <p:nvPr/>
        </p:nvGrpSpPr>
        <p:grpSpPr>
          <a:xfrm>
            <a:off x="6610349" y="1697956"/>
            <a:ext cx="4552950" cy="3511704"/>
            <a:chOff x="1142999" y="1624012"/>
            <a:chExt cx="4552950" cy="3511704"/>
          </a:xfrm>
        </p:grpSpPr>
        <p:pic>
          <p:nvPicPr>
            <p:cNvPr id="10" name="图片 9">
              <a:extLst>
                <a:ext uri="{FF2B5EF4-FFF2-40B4-BE49-F238E27FC236}">
                  <a16:creationId xmlns:a16="http://schemas.microsoft.com/office/drawing/2014/main" id="{324DF069-B7D3-4CDA-B9D9-C8D9F164945D}"/>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12006" t="27120" r="39619" b="3312"/>
            <a:stretch/>
          </p:blipFill>
          <p:spPr>
            <a:xfrm>
              <a:off x="1142999" y="1624012"/>
              <a:ext cx="3686175" cy="2981325"/>
            </a:xfrm>
            <a:prstGeom prst="rect">
              <a:avLst/>
            </a:prstGeom>
            <a:effectLst>
              <a:outerShdw blurRad="63500" sx="102000" sy="102000" algn="ctr" rotWithShape="0">
                <a:prstClr val="black">
                  <a:alpha val="40000"/>
                </a:prstClr>
              </a:outerShdw>
            </a:effectLst>
          </p:spPr>
        </p:pic>
        <p:pic>
          <p:nvPicPr>
            <p:cNvPr id="11" name="图片 10">
              <a:extLst>
                <a:ext uri="{FF2B5EF4-FFF2-40B4-BE49-F238E27FC236}">
                  <a16:creationId xmlns:a16="http://schemas.microsoft.com/office/drawing/2014/main" id="{CDEA6420-3A37-4DD9-97D3-F2146584DF35}"/>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12006" t="27120" r="39619" b="3312"/>
            <a:stretch/>
          </p:blipFill>
          <p:spPr>
            <a:xfrm rot="777819" flipH="1">
              <a:off x="2009774" y="2154391"/>
              <a:ext cx="3686175" cy="2981325"/>
            </a:xfrm>
            <a:prstGeom prst="rect">
              <a:avLst/>
            </a:prstGeom>
            <a:effectLst>
              <a:outerShdw blurRad="63500" sx="102000" sy="102000" algn="ctr" rotWithShape="0">
                <a:prstClr val="black">
                  <a:alpha val="40000"/>
                </a:prstClr>
              </a:outerShdw>
            </a:effectLst>
          </p:spPr>
        </p:pic>
      </p:grpSp>
      <p:sp>
        <p:nvSpPr>
          <p:cNvPr id="12" name="文本框 11">
            <a:extLst>
              <a:ext uri="{FF2B5EF4-FFF2-40B4-BE49-F238E27FC236}">
                <a16:creationId xmlns:a16="http://schemas.microsoft.com/office/drawing/2014/main" id="{24585626-3A6A-4262-B50B-A522192B5CEE}"/>
              </a:ext>
            </a:extLst>
          </p:cNvPr>
          <p:cNvSpPr txBox="1"/>
          <p:nvPr/>
        </p:nvSpPr>
        <p:spPr>
          <a:xfrm>
            <a:off x="1454418" y="1364428"/>
            <a:ext cx="4261035" cy="4129144"/>
          </a:xfrm>
          <a:prstGeom prst="rect">
            <a:avLst/>
          </a:prstGeom>
          <a:noFill/>
        </p:spPr>
        <p:txBody>
          <a:bodyPr wrap="square" rtlCol="0">
            <a:spAutoFit/>
          </a:bodyPr>
          <a:lstStyle/>
          <a:p>
            <a:pPr marL="0" marR="0" lvl="0" indent="0" algn="just" defTabSz="914400" rtl="0" eaLnBrk="1" fontAlgn="auto" latinLnBrk="0" hangingPunct="1">
              <a:lnSpc>
                <a:spcPct val="25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prstClr val="black">
                    <a:lumMod val="75000"/>
                    <a:lumOff val="25000"/>
                  </a:prstClr>
                </a:solidFill>
                <a:effectLst/>
                <a:uLnTx/>
                <a:uFillTx/>
                <a:latin typeface="微软雅黑" panose="020F0502020204030204"/>
                <a:cs typeface="+mn-ea"/>
                <a:sym typeface="+mn-lt"/>
              </a:rPr>
              <a:t>·</a:t>
            </a:r>
            <a:r>
              <a:rPr kumimoji="0" lang="en-US" altLang="zh-CN" sz="1800" b="0" i="0" u="none" strike="noStrike" kern="1200" cap="none" spc="0" normalizeH="0" baseline="0" noProof="0" dirty="0">
                <a:ln>
                  <a:noFill/>
                </a:ln>
                <a:solidFill>
                  <a:prstClr val="black">
                    <a:lumMod val="75000"/>
                    <a:lumOff val="25000"/>
                  </a:prstClr>
                </a:solidFill>
                <a:effectLst/>
                <a:uLnTx/>
                <a:uFillTx/>
                <a:latin typeface="微软雅黑" panose="020F0502020204030204"/>
                <a:cs typeface="+mn-ea"/>
                <a:sym typeface="+mn-lt"/>
              </a:rPr>
              <a:t> </a:t>
            </a:r>
            <a:r>
              <a:rPr kumimoji="0" lang="zh-CN" altLang="en-US" sz="1800" b="0" i="0" u="none" strike="noStrike" kern="1200" cap="none" spc="0" normalizeH="0" baseline="0" noProof="0" dirty="0">
                <a:ln>
                  <a:noFill/>
                </a:ln>
                <a:solidFill>
                  <a:prstClr val="black">
                    <a:lumMod val="75000"/>
                    <a:lumOff val="25000"/>
                  </a:prstClr>
                </a:solidFill>
                <a:effectLst/>
                <a:uLnTx/>
                <a:uFillTx/>
                <a:latin typeface="微软雅黑" panose="020F0502020204030204"/>
                <a:cs typeface="+mn-ea"/>
                <a:sym typeface="+mn-lt"/>
              </a:rPr>
              <a:t>辅助选种育种</a:t>
            </a:r>
            <a:endParaRPr kumimoji="0" lang="en-US" altLang="zh-CN" sz="1800" b="0" i="0" u="none" strike="noStrike" kern="1200" cap="none" spc="0" normalizeH="0" baseline="0" noProof="0" dirty="0">
              <a:ln>
                <a:noFill/>
              </a:ln>
              <a:solidFill>
                <a:prstClr val="black">
                  <a:lumMod val="75000"/>
                  <a:lumOff val="25000"/>
                </a:prstClr>
              </a:solidFill>
              <a:effectLst/>
              <a:uLnTx/>
              <a:uFillTx/>
              <a:latin typeface="微软雅黑" panose="020F0502020204030204"/>
              <a:cs typeface="+mn-ea"/>
              <a:sym typeface="+mn-lt"/>
            </a:endParaRPr>
          </a:p>
          <a:p>
            <a:pPr marL="0" marR="0" lvl="0" indent="0" algn="just" defTabSz="914400" rtl="0" eaLnBrk="1" fontAlgn="auto" latinLnBrk="0" hangingPunct="1">
              <a:lnSpc>
                <a:spcPct val="25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prstClr val="black">
                    <a:lumMod val="75000"/>
                    <a:lumOff val="25000"/>
                  </a:prstClr>
                </a:solidFill>
                <a:effectLst/>
                <a:uLnTx/>
                <a:uFillTx/>
                <a:latin typeface="微软雅黑" panose="020F0502020204030204"/>
                <a:cs typeface="+mn-ea"/>
                <a:sym typeface="+mn-lt"/>
              </a:rPr>
              <a:t>·</a:t>
            </a:r>
            <a:r>
              <a:rPr kumimoji="0" lang="en-US" altLang="zh-CN" sz="1800" b="0" i="0" u="none" strike="noStrike" kern="1200" cap="none" spc="0" normalizeH="0" baseline="0" noProof="0" dirty="0">
                <a:ln>
                  <a:noFill/>
                </a:ln>
                <a:solidFill>
                  <a:prstClr val="black">
                    <a:lumMod val="75000"/>
                    <a:lumOff val="25000"/>
                  </a:prstClr>
                </a:solidFill>
                <a:effectLst/>
                <a:uLnTx/>
                <a:uFillTx/>
                <a:latin typeface="微软雅黑" panose="020F0502020204030204"/>
                <a:cs typeface="+mn-ea"/>
                <a:sym typeface="+mn-lt"/>
              </a:rPr>
              <a:t> </a:t>
            </a:r>
            <a:r>
              <a:rPr kumimoji="0" lang="zh-CN" altLang="en-US" sz="1800" b="0" i="0" u="none" strike="noStrike" kern="1200" cap="none" spc="0" normalizeH="0" baseline="0" noProof="0" dirty="0">
                <a:ln>
                  <a:noFill/>
                </a:ln>
                <a:solidFill>
                  <a:prstClr val="black">
                    <a:lumMod val="75000"/>
                    <a:lumOff val="25000"/>
                  </a:prstClr>
                </a:solidFill>
                <a:effectLst/>
                <a:uLnTx/>
                <a:uFillTx/>
                <a:latin typeface="微软雅黑" panose="020F0502020204030204"/>
                <a:cs typeface="+mn-ea"/>
                <a:sym typeface="+mn-lt"/>
              </a:rPr>
              <a:t>病虫害监测与预防</a:t>
            </a:r>
            <a:endParaRPr kumimoji="0" lang="en-US" altLang="zh-CN" sz="1800" b="1" i="0" u="none" strike="noStrike" kern="1200" cap="none" spc="0" normalizeH="0" baseline="0" noProof="0" dirty="0">
              <a:ln>
                <a:noFill/>
              </a:ln>
              <a:solidFill>
                <a:prstClr val="black">
                  <a:lumMod val="75000"/>
                  <a:lumOff val="25000"/>
                </a:prstClr>
              </a:solidFill>
              <a:effectLst/>
              <a:uLnTx/>
              <a:uFillTx/>
              <a:latin typeface="微软雅黑" panose="020F0502020204030204"/>
              <a:cs typeface="+mn-ea"/>
              <a:sym typeface="+mn-lt"/>
            </a:endParaRPr>
          </a:p>
          <a:p>
            <a:pPr marL="0" marR="0" lvl="0" indent="0" algn="just" defTabSz="914400" rtl="0" eaLnBrk="1" fontAlgn="auto" latinLnBrk="0" hangingPunct="1">
              <a:lnSpc>
                <a:spcPct val="25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prstClr val="black">
                    <a:lumMod val="75000"/>
                    <a:lumOff val="25000"/>
                  </a:prstClr>
                </a:solidFill>
                <a:effectLst/>
                <a:uLnTx/>
                <a:uFillTx/>
                <a:latin typeface="微软雅黑" panose="020F0502020204030204"/>
                <a:cs typeface="+mn-ea"/>
                <a:sym typeface="+mn-lt"/>
              </a:rPr>
              <a:t>· </a:t>
            </a:r>
            <a:r>
              <a:rPr kumimoji="0" lang="zh-CN" altLang="en-US" sz="1800" b="0" i="0" u="none" strike="noStrike" kern="1200" cap="none" spc="0" normalizeH="0" baseline="0" noProof="0" dirty="0">
                <a:ln>
                  <a:noFill/>
                </a:ln>
                <a:solidFill>
                  <a:prstClr val="black">
                    <a:lumMod val="75000"/>
                    <a:lumOff val="25000"/>
                  </a:prstClr>
                </a:solidFill>
                <a:effectLst/>
                <a:uLnTx/>
                <a:uFillTx/>
                <a:latin typeface="微软雅黑" panose="020F0502020204030204"/>
                <a:cs typeface="+mn-ea"/>
                <a:sym typeface="+mn-lt"/>
              </a:rPr>
              <a:t>棉株成长状况检测</a:t>
            </a:r>
            <a:r>
              <a:rPr kumimoji="0" lang="en-US" altLang="zh-CN" sz="1800" b="0" i="0" u="none" strike="noStrike" kern="1200" cap="none" spc="0" normalizeH="0" baseline="0" noProof="0" dirty="0">
                <a:ln>
                  <a:noFill/>
                </a:ln>
                <a:solidFill>
                  <a:prstClr val="black">
                    <a:lumMod val="75000"/>
                    <a:lumOff val="25000"/>
                  </a:prstClr>
                </a:solidFill>
                <a:effectLst/>
                <a:uLnTx/>
                <a:uFillTx/>
                <a:latin typeface="微软雅黑" panose="020F0502020204030204"/>
                <a:cs typeface="+mn-ea"/>
                <a:sym typeface="+mn-lt"/>
              </a:rPr>
              <a:t> </a:t>
            </a:r>
          </a:p>
          <a:p>
            <a:pPr marL="0" marR="0" lvl="0" indent="0" algn="just" defTabSz="914400" rtl="0" eaLnBrk="1" fontAlgn="auto" latinLnBrk="0" hangingPunct="1">
              <a:lnSpc>
                <a:spcPct val="25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prstClr val="black">
                    <a:lumMod val="75000"/>
                    <a:lumOff val="25000"/>
                  </a:prstClr>
                </a:solidFill>
                <a:effectLst/>
                <a:uLnTx/>
                <a:uFillTx/>
                <a:latin typeface="微软雅黑" panose="020F0502020204030204"/>
                <a:cs typeface="+mn-ea"/>
                <a:sym typeface="+mn-lt"/>
              </a:rPr>
              <a:t>· </a:t>
            </a:r>
            <a:r>
              <a:rPr kumimoji="0" lang="zh-CN" altLang="en-US" sz="1800" b="0" i="0" u="none" strike="noStrike" kern="1200" cap="none" spc="0" normalizeH="0" baseline="0" noProof="0" dirty="0">
                <a:ln>
                  <a:noFill/>
                </a:ln>
                <a:solidFill>
                  <a:prstClr val="black">
                    <a:lumMod val="75000"/>
                    <a:lumOff val="25000"/>
                  </a:prstClr>
                </a:solidFill>
                <a:effectLst/>
                <a:uLnTx/>
                <a:uFillTx/>
                <a:latin typeface="微软雅黑" panose="020F0502020204030204"/>
                <a:cs typeface="+mn-ea"/>
                <a:sym typeface="+mn-lt"/>
              </a:rPr>
              <a:t>权威病虫害讯息公告</a:t>
            </a:r>
            <a:endParaRPr kumimoji="0" lang="en-US" altLang="zh-CN" sz="1800" b="0" i="0" u="none" strike="noStrike" kern="1200" cap="none" spc="0" normalizeH="0" baseline="0" noProof="0" dirty="0">
              <a:ln>
                <a:noFill/>
              </a:ln>
              <a:solidFill>
                <a:prstClr val="black">
                  <a:lumMod val="75000"/>
                  <a:lumOff val="25000"/>
                </a:prstClr>
              </a:solidFill>
              <a:effectLst/>
              <a:uLnTx/>
              <a:uFillTx/>
              <a:latin typeface="微软雅黑" panose="020F0502020204030204"/>
              <a:cs typeface="+mn-ea"/>
              <a:sym typeface="+mn-lt"/>
            </a:endParaRPr>
          </a:p>
          <a:p>
            <a:pPr marL="0" marR="0" lvl="0" indent="0" algn="just" defTabSz="914400" rtl="0" eaLnBrk="1" fontAlgn="auto" latinLnBrk="0" hangingPunct="1">
              <a:lnSpc>
                <a:spcPct val="25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prstClr val="black">
                    <a:lumMod val="75000"/>
                    <a:lumOff val="25000"/>
                  </a:prstClr>
                </a:solidFill>
                <a:effectLst/>
                <a:uLnTx/>
                <a:uFillTx/>
                <a:latin typeface="微软雅黑" panose="020F0502020204030204"/>
                <a:cs typeface="+mn-ea"/>
                <a:sym typeface="+mn-lt"/>
              </a:rPr>
              <a:t>· </a:t>
            </a:r>
            <a:r>
              <a:rPr kumimoji="0" lang="zh-CN" altLang="en-US" sz="1800" b="0" i="0" u="none" strike="noStrike" kern="1200" cap="none" spc="0" normalizeH="0" baseline="0" noProof="0" dirty="0">
                <a:ln>
                  <a:noFill/>
                </a:ln>
                <a:solidFill>
                  <a:prstClr val="black">
                    <a:lumMod val="75000"/>
                    <a:lumOff val="25000"/>
                  </a:prstClr>
                </a:solidFill>
                <a:effectLst/>
                <a:uLnTx/>
                <a:uFillTx/>
                <a:latin typeface="微软雅黑" panose="020F0502020204030204"/>
                <a:cs typeface="+mn-ea"/>
                <a:sym typeface="+mn-lt"/>
              </a:rPr>
              <a:t>区域化信息推送</a:t>
            </a:r>
            <a:endParaRPr kumimoji="0" lang="en-US" altLang="zh-CN" sz="1800" b="1" i="0" u="none" strike="noStrike" kern="1200" cap="none" spc="0" normalizeH="0" baseline="0" noProof="0" dirty="0">
              <a:ln>
                <a:noFill/>
              </a:ln>
              <a:solidFill>
                <a:prstClr val="black">
                  <a:lumMod val="75000"/>
                  <a:lumOff val="25000"/>
                </a:prstClr>
              </a:solidFill>
              <a:effectLst/>
              <a:uLnTx/>
              <a:uFillTx/>
              <a:latin typeface="微软雅黑" panose="020F0502020204030204"/>
              <a:cs typeface="+mn-ea"/>
              <a:sym typeface="+mn-lt"/>
            </a:endParaRPr>
          </a:p>
          <a:p>
            <a:pPr marL="0" marR="0" lvl="0" indent="0" algn="just" defTabSz="914400" rtl="0" eaLnBrk="1" fontAlgn="auto" latinLnBrk="0" hangingPunct="1">
              <a:lnSpc>
                <a:spcPct val="25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prstClr val="black">
                    <a:lumMod val="75000"/>
                    <a:lumOff val="25000"/>
                  </a:prstClr>
                </a:solidFill>
                <a:effectLst/>
                <a:uLnTx/>
                <a:uFillTx/>
                <a:latin typeface="微软雅黑" panose="020F0502020204030204"/>
                <a:cs typeface="+mn-ea"/>
                <a:sym typeface="+mn-lt"/>
              </a:rPr>
              <a:t>· </a:t>
            </a:r>
            <a:r>
              <a:rPr kumimoji="0" lang="zh-CN" altLang="en-US" sz="1800" b="0" i="0" u="none" strike="noStrike" kern="1200" cap="none" spc="0" normalizeH="0" baseline="0" noProof="0" dirty="0">
                <a:ln>
                  <a:noFill/>
                </a:ln>
                <a:solidFill>
                  <a:prstClr val="black">
                    <a:lumMod val="75000"/>
                    <a:lumOff val="25000"/>
                  </a:prstClr>
                </a:solidFill>
                <a:effectLst/>
                <a:uLnTx/>
                <a:uFillTx/>
                <a:latin typeface="微软雅黑" panose="020F0502020204030204"/>
                <a:cs typeface="+mn-ea"/>
                <a:sym typeface="+mn-lt"/>
              </a:rPr>
              <a:t>交流社区</a:t>
            </a:r>
          </a:p>
        </p:txBody>
      </p:sp>
      <p:sp>
        <p:nvSpPr>
          <p:cNvPr id="19" name="文本框 18">
            <a:extLst>
              <a:ext uri="{FF2B5EF4-FFF2-40B4-BE49-F238E27FC236}">
                <a16:creationId xmlns:a16="http://schemas.microsoft.com/office/drawing/2014/main" id="{AE84FCE0-BF21-4C8D-8807-BFBB3F01242B}"/>
              </a:ext>
            </a:extLst>
          </p:cNvPr>
          <p:cNvSpPr txBox="1"/>
          <p:nvPr/>
        </p:nvSpPr>
        <p:spPr>
          <a:xfrm>
            <a:off x="4085564" y="349580"/>
            <a:ext cx="3259778" cy="523220"/>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srgbClr val="47372B"/>
                </a:solidFill>
                <a:effectLst/>
                <a:uLnTx/>
                <a:uFillTx/>
                <a:latin typeface="微软雅黑" panose="020F0502020204030204"/>
                <a:cs typeface="+mn-ea"/>
                <a:sym typeface="+mn-lt"/>
              </a:rPr>
              <a:t>03/</a:t>
            </a:r>
            <a:r>
              <a:rPr kumimoji="0" lang="zh-CN" altLang="en-US" sz="2800" b="0" i="0" u="none" strike="noStrike" kern="1200" cap="none" spc="0" normalizeH="0" baseline="0" noProof="0" dirty="0">
                <a:ln>
                  <a:noFill/>
                </a:ln>
                <a:solidFill>
                  <a:srgbClr val="47372B"/>
                </a:solidFill>
                <a:effectLst/>
                <a:uLnTx/>
                <a:uFillTx/>
                <a:latin typeface="微软雅黑" panose="020F0502020204030204"/>
                <a:cs typeface="+mn-ea"/>
                <a:sym typeface="+mn-lt"/>
              </a:rPr>
              <a:t>主要功能</a:t>
            </a:r>
          </a:p>
        </p:txBody>
      </p:sp>
      <p:sp>
        <p:nvSpPr>
          <p:cNvPr id="20" name="文本框 19">
            <a:extLst>
              <a:ext uri="{FF2B5EF4-FFF2-40B4-BE49-F238E27FC236}">
                <a16:creationId xmlns:a16="http://schemas.microsoft.com/office/drawing/2014/main" id="{D33F25E0-EE3D-478E-A717-FF86A58EF723}"/>
              </a:ext>
            </a:extLst>
          </p:cNvPr>
          <p:cNvSpPr txBox="1"/>
          <p:nvPr/>
        </p:nvSpPr>
        <p:spPr>
          <a:xfrm>
            <a:off x="4085564" y="872800"/>
            <a:ext cx="3259778" cy="261610"/>
          </a:xfrm>
          <a:prstGeom prst="rect">
            <a:avLst/>
          </a:prstGeom>
          <a:noFill/>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srgbClr val="47372B"/>
                </a:solidFill>
                <a:effectLst/>
                <a:uLnTx/>
                <a:uFillTx/>
                <a:latin typeface="微软雅黑" panose="020F0502020204030204"/>
                <a:cs typeface="+mn-ea"/>
                <a:sym typeface="+mn-lt"/>
              </a:rPr>
              <a:t>MAIN FUNCTIONS</a:t>
            </a:r>
          </a:p>
        </p:txBody>
      </p:sp>
    </p:spTree>
    <p:extLst>
      <p:ext uri="{BB962C8B-B14F-4D97-AF65-F5344CB8AC3E}">
        <p14:creationId xmlns:p14="http://schemas.microsoft.com/office/powerpoint/2010/main" val="113268692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1000" fill="hold"/>
                                        <p:tgtEl>
                                          <p:spTgt spid="7"/>
                                        </p:tgtEl>
                                        <p:attrNameLst>
                                          <p:attrName>ppt_x</p:attrName>
                                        </p:attrNameLst>
                                      </p:cBhvr>
                                      <p:tavLst>
                                        <p:tav tm="0">
                                          <p:val>
                                            <p:strVal val="1+#ppt_w/2"/>
                                          </p:val>
                                        </p:tav>
                                        <p:tav tm="100000">
                                          <p:val>
                                            <p:strVal val="#ppt_x"/>
                                          </p:val>
                                        </p:tav>
                                      </p:tavLst>
                                    </p:anim>
                                    <p:anim calcmode="lin" valueType="num">
                                      <p:cBhvr additive="base">
                                        <p:cTn id="8" dur="1000" fill="hold"/>
                                        <p:tgtEl>
                                          <p:spTgt spid="7"/>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1000" fill="hold"/>
                                        <p:tgtEl>
                                          <p:spTgt spid="12"/>
                                        </p:tgtEl>
                                        <p:attrNameLst>
                                          <p:attrName>ppt_x</p:attrName>
                                        </p:attrNameLst>
                                      </p:cBhvr>
                                      <p:tavLst>
                                        <p:tav tm="0">
                                          <p:val>
                                            <p:strVal val="0-#ppt_w/2"/>
                                          </p:val>
                                        </p:tav>
                                        <p:tav tm="100000">
                                          <p:val>
                                            <p:strVal val="#ppt_x"/>
                                          </p:val>
                                        </p:tav>
                                      </p:tavLst>
                                    </p:anim>
                                    <p:anim calcmode="lin" valueType="num">
                                      <p:cBhvr additive="base">
                                        <p:cTn id="12" dur="10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86E6A10C-07B5-4A96-8267-7C29B66B8BA5}"/>
              </a:ext>
            </a:extLst>
          </p:cNvPr>
          <p:cNvSpPr txBox="1"/>
          <p:nvPr/>
        </p:nvSpPr>
        <p:spPr>
          <a:xfrm>
            <a:off x="4085564" y="274766"/>
            <a:ext cx="3259778" cy="523220"/>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srgbClr val="47372B"/>
                </a:solidFill>
                <a:effectLst/>
                <a:uLnTx/>
                <a:uFillTx/>
                <a:latin typeface="微软雅黑" panose="020F0502020204030204"/>
                <a:cs typeface="+mn-ea"/>
                <a:sym typeface="+mn-lt"/>
              </a:rPr>
              <a:t>03/</a:t>
            </a:r>
            <a:r>
              <a:rPr kumimoji="0" lang="zh-CN" altLang="en-US" sz="2800" b="0" i="0" u="none" strike="noStrike" kern="1200" cap="none" spc="0" normalizeH="0" baseline="0" noProof="0" dirty="0">
                <a:ln>
                  <a:noFill/>
                </a:ln>
                <a:solidFill>
                  <a:srgbClr val="47372B"/>
                </a:solidFill>
                <a:effectLst/>
                <a:uLnTx/>
                <a:uFillTx/>
                <a:latin typeface="微软雅黑" panose="020F0502020204030204"/>
                <a:cs typeface="+mn-ea"/>
                <a:sym typeface="+mn-lt"/>
              </a:rPr>
              <a:t>详细解读</a:t>
            </a:r>
          </a:p>
        </p:txBody>
      </p:sp>
      <p:sp>
        <p:nvSpPr>
          <p:cNvPr id="9" name="文本框 8">
            <a:extLst>
              <a:ext uri="{FF2B5EF4-FFF2-40B4-BE49-F238E27FC236}">
                <a16:creationId xmlns:a16="http://schemas.microsoft.com/office/drawing/2014/main" id="{1B3B486E-C822-4546-B123-D8F7BD968F2A}"/>
              </a:ext>
            </a:extLst>
          </p:cNvPr>
          <p:cNvSpPr txBox="1"/>
          <p:nvPr/>
        </p:nvSpPr>
        <p:spPr>
          <a:xfrm>
            <a:off x="4085564" y="801172"/>
            <a:ext cx="3259778" cy="246221"/>
          </a:xfrm>
          <a:prstGeom prst="rect">
            <a:avLst/>
          </a:prstGeom>
          <a:noFill/>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en-US" altLang="zh-CN" sz="1000" b="0" i="0" u="none" strike="noStrike" kern="1200" cap="none" spc="0" normalizeH="0" baseline="0" noProof="0" dirty="0">
                <a:ln>
                  <a:noFill/>
                </a:ln>
                <a:solidFill>
                  <a:srgbClr val="47372B"/>
                </a:solidFill>
                <a:effectLst/>
                <a:uLnTx/>
                <a:uFillTx/>
                <a:latin typeface="微软雅黑" panose="020F0502020204030204"/>
                <a:cs typeface="+mn-ea"/>
                <a:sym typeface="+mn-lt"/>
              </a:rPr>
              <a:t>DETAILED EXPLAINATION</a:t>
            </a:r>
          </a:p>
        </p:txBody>
      </p:sp>
      <p:grpSp>
        <p:nvGrpSpPr>
          <p:cNvPr id="3" name="组合 2">
            <a:extLst>
              <a:ext uri="{FF2B5EF4-FFF2-40B4-BE49-F238E27FC236}">
                <a16:creationId xmlns:a16="http://schemas.microsoft.com/office/drawing/2014/main" id="{61B70BA7-C564-48F0-AFA7-49EB51E23EDE}"/>
              </a:ext>
            </a:extLst>
          </p:cNvPr>
          <p:cNvGrpSpPr/>
          <p:nvPr/>
        </p:nvGrpSpPr>
        <p:grpSpPr>
          <a:xfrm>
            <a:off x="1211178" y="1446663"/>
            <a:ext cx="10219709" cy="1806694"/>
            <a:chOff x="1211178" y="1383204"/>
            <a:chExt cx="10219709" cy="1604762"/>
          </a:xfrm>
        </p:grpSpPr>
        <p:grpSp>
          <p:nvGrpSpPr>
            <p:cNvPr id="2" name="组合 1">
              <a:extLst>
                <a:ext uri="{FF2B5EF4-FFF2-40B4-BE49-F238E27FC236}">
                  <a16:creationId xmlns:a16="http://schemas.microsoft.com/office/drawing/2014/main" id="{8E953943-327B-4577-ABD4-5A0FC67E6640}"/>
                </a:ext>
              </a:extLst>
            </p:cNvPr>
            <p:cNvGrpSpPr/>
            <p:nvPr/>
          </p:nvGrpSpPr>
          <p:grpSpPr>
            <a:xfrm>
              <a:off x="1211178" y="1383204"/>
              <a:ext cx="9636889" cy="1464772"/>
              <a:chOff x="1211178" y="1383204"/>
              <a:chExt cx="9636889" cy="1464772"/>
            </a:xfrm>
          </p:grpSpPr>
          <p:sp>
            <p:nvSpPr>
              <p:cNvPr id="5" name="文本框 4">
                <a:extLst>
                  <a:ext uri="{FF2B5EF4-FFF2-40B4-BE49-F238E27FC236}">
                    <a16:creationId xmlns:a16="http://schemas.microsoft.com/office/drawing/2014/main" id="{891180C1-36BB-4551-A677-A7C59B2EF961}"/>
                  </a:ext>
                </a:extLst>
              </p:cNvPr>
              <p:cNvSpPr txBox="1"/>
              <p:nvPr/>
            </p:nvSpPr>
            <p:spPr>
              <a:xfrm>
                <a:off x="1343931" y="1807549"/>
                <a:ext cx="8743044" cy="909319"/>
              </a:xfrm>
              <a:prstGeom prst="rect">
                <a:avLst/>
              </a:prstGeom>
              <a:noFill/>
            </p:spPr>
            <p:txBody>
              <a:bodyPr wrap="square" rtlCol="0">
                <a:spAutoFit/>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zh-CN" altLang="en-US" sz="1400" b="0" i="0" u="none" strike="noStrike" kern="1200" cap="none" spc="100" normalizeH="0" baseline="0" noProof="0" dirty="0">
                    <a:ln>
                      <a:noFill/>
                    </a:ln>
                    <a:solidFill>
                      <a:prstClr val="black">
                        <a:lumMod val="75000"/>
                        <a:lumOff val="25000"/>
                      </a:prstClr>
                    </a:solidFill>
                    <a:effectLst/>
                    <a:uLnTx/>
                    <a:uFillTx/>
                    <a:latin typeface="微软雅黑" panose="020F0502020204030204"/>
                    <a:cs typeface="+mn-ea"/>
                    <a:sym typeface="+mn-lt"/>
                  </a:rPr>
                  <a:t>选种方面，联合农种提供商，个性化定制品类选择和区域综合播种计划；育种方面，从开源农业数据库爬取具有优秀遗传学特性的棉种信息，获取到相应的数据后采用遥感技术执行操作，实现对数据的精确跟踪把控。</a:t>
                </a:r>
              </a:p>
            </p:txBody>
          </p:sp>
          <p:sp>
            <p:nvSpPr>
              <p:cNvPr id="6" name="文本框 5">
                <a:extLst>
                  <a:ext uri="{FF2B5EF4-FFF2-40B4-BE49-F238E27FC236}">
                    <a16:creationId xmlns:a16="http://schemas.microsoft.com/office/drawing/2014/main" id="{31CCAF36-B99F-44EB-986A-A9951F25605B}"/>
                  </a:ext>
                </a:extLst>
              </p:cNvPr>
              <p:cNvSpPr txBox="1"/>
              <p:nvPr/>
            </p:nvSpPr>
            <p:spPr>
              <a:xfrm>
                <a:off x="1343931" y="1457494"/>
                <a:ext cx="2955353" cy="355390"/>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black">
                        <a:lumMod val="75000"/>
                        <a:lumOff val="25000"/>
                      </a:prstClr>
                    </a:solidFill>
                    <a:effectLst/>
                    <a:uLnTx/>
                    <a:uFillTx/>
                    <a:latin typeface="微软雅黑" panose="020F0502020204030204"/>
                    <a:cs typeface="+mn-ea"/>
                    <a:sym typeface="+mn-lt"/>
                  </a:rPr>
                  <a:t>1.</a:t>
                </a:r>
                <a:r>
                  <a:rPr kumimoji="0" lang="zh-CN" altLang="en-US" sz="2000" b="1" i="0" u="none" strike="noStrike" kern="1200" cap="none" spc="0" normalizeH="0" baseline="0" noProof="0" dirty="0">
                    <a:ln>
                      <a:noFill/>
                    </a:ln>
                    <a:solidFill>
                      <a:prstClr val="black">
                        <a:lumMod val="75000"/>
                        <a:lumOff val="25000"/>
                      </a:prstClr>
                    </a:solidFill>
                    <a:effectLst/>
                    <a:uLnTx/>
                    <a:uFillTx/>
                    <a:latin typeface="微软雅黑" panose="020F0502020204030204"/>
                    <a:cs typeface="+mn-ea"/>
                    <a:sym typeface="+mn-lt"/>
                  </a:rPr>
                  <a:t>辅助选种和育种</a:t>
                </a:r>
              </a:p>
            </p:txBody>
          </p:sp>
          <p:sp>
            <p:nvSpPr>
              <p:cNvPr id="7" name="矩形: 圆角 6">
                <a:extLst>
                  <a:ext uri="{FF2B5EF4-FFF2-40B4-BE49-F238E27FC236}">
                    <a16:creationId xmlns:a16="http://schemas.microsoft.com/office/drawing/2014/main" id="{0CDD3A86-608B-4BF0-B38D-D579181777E4}"/>
                  </a:ext>
                </a:extLst>
              </p:cNvPr>
              <p:cNvSpPr/>
              <p:nvPr/>
            </p:nvSpPr>
            <p:spPr>
              <a:xfrm>
                <a:off x="1211178" y="1383204"/>
                <a:ext cx="9636889" cy="1464772"/>
              </a:xfrm>
              <a:prstGeom prst="roundRect">
                <a:avLst>
                  <a:gd name="adj" fmla="val 0"/>
                </a:avLst>
              </a:prstGeom>
              <a:noFill/>
              <a:ln>
                <a:solidFill>
                  <a:srgbClr val="47372B"/>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微软雅黑" panose="020F0502020204030204"/>
                  <a:cs typeface="+mn-ea"/>
                  <a:sym typeface="+mn-lt"/>
                </a:endParaRPr>
              </a:p>
            </p:txBody>
          </p:sp>
        </p:grpSp>
        <p:pic>
          <p:nvPicPr>
            <p:cNvPr id="18" name="图片 17">
              <a:extLst>
                <a:ext uri="{FF2B5EF4-FFF2-40B4-BE49-F238E27FC236}">
                  <a16:creationId xmlns:a16="http://schemas.microsoft.com/office/drawing/2014/main" id="{67135024-EBCC-4DF8-B39D-022C9883B3E2}"/>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12006" t="27120" r="39619" b="3312"/>
            <a:stretch/>
          </p:blipFill>
          <p:spPr>
            <a:xfrm rot="21424572">
              <a:off x="10057513" y="1877201"/>
              <a:ext cx="1373374" cy="1110765"/>
            </a:xfrm>
            <a:prstGeom prst="rect">
              <a:avLst/>
            </a:prstGeom>
            <a:effectLst>
              <a:outerShdw blurRad="63500" sx="102000" sy="102000" algn="ctr" rotWithShape="0">
                <a:prstClr val="black">
                  <a:alpha val="40000"/>
                </a:prstClr>
              </a:outerShdw>
            </a:effectLst>
          </p:spPr>
        </p:pic>
      </p:grpSp>
      <p:grpSp>
        <p:nvGrpSpPr>
          <p:cNvPr id="29" name="组合 28">
            <a:extLst>
              <a:ext uri="{FF2B5EF4-FFF2-40B4-BE49-F238E27FC236}">
                <a16:creationId xmlns:a16="http://schemas.microsoft.com/office/drawing/2014/main" id="{8E099906-3553-42F2-AC97-E4BA8EFDB21F}"/>
              </a:ext>
            </a:extLst>
          </p:cNvPr>
          <p:cNvGrpSpPr/>
          <p:nvPr/>
        </p:nvGrpSpPr>
        <p:grpSpPr>
          <a:xfrm>
            <a:off x="1211178" y="3617698"/>
            <a:ext cx="10219709" cy="1558808"/>
            <a:chOff x="1211178" y="1535576"/>
            <a:chExt cx="10219709" cy="1558808"/>
          </a:xfrm>
        </p:grpSpPr>
        <p:grpSp>
          <p:nvGrpSpPr>
            <p:cNvPr id="30" name="组合 29">
              <a:extLst>
                <a:ext uri="{FF2B5EF4-FFF2-40B4-BE49-F238E27FC236}">
                  <a16:creationId xmlns:a16="http://schemas.microsoft.com/office/drawing/2014/main" id="{81F0234F-540D-417E-883C-4FC3853B2D1A}"/>
                </a:ext>
              </a:extLst>
            </p:cNvPr>
            <p:cNvGrpSpPr/>
            <p:nvPr/>
          </p:nvGrpSpPr>
          <p:grpSpPr>
            <a:xfrm>
              <a:off x="1211178" y="1535576"/>
              <a:ext cx="9636889" cy="1558808"/>
              <a:chOff x="1211178" y="1535576"/>
              <a:chExt cx="9636889" cy="1558808"/>
            </a:xfrm>
          </p:grpSpPr>
          <p:sp>
            <p:nvSpPr>
              <p:cNvPr id="32" name="文本框 31">
                <a:extLst>
                  <a:ext uri="{FF2B5EF4-FFF2-40B4-BE49-F238E27FC236}">
                    <a16:creationId xmlns:a16="http://schemas.microsoft.com/office/drawing/2014/main" id="{A9216EEC-5E0B-4C61-B068-FEE6C4CDBD2F}"/>
                  </a:ext>
                </a:extLst>
              </p:cNvPr>
              <p:cNvSpPr txBox="1"/>
              <p:nvPr/>
            </p:nvSpPr>
            <p:spPr>
              <a:xfrm>
                <a:off x="1343931" y="2152510"/>
                <a:ext cx="8743044" cy="700576"/>
              </a:xfrm>
              <a:prstGeom prst="rect">
                <a:avLst/>
              </a:prstGeom>
              <a:noFill/>
            </p:spPr>
            <p:txBody>
              <a:bodyPr wrap="square" rtlCol="0">
                <a:spAutoFit/>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zh-CN" altLang="en-US" sz="1400" b="0" i="0" u="none" strike="noStrike" kern="1200" cap="none" spc="100" normalizeH="0" baseline="0" noProof="0" dirty="0">
                    <a:ln>
                      <a:noFill/>
                    </a:ln>
                    <a:solidFill>
                      <a:prstClr val="black">
                        <a:lumMod val="75000"/>
                        <a:lumOff val="25000"/>
                      </a:prstClr>
                    </a:solidFill>
                    <a:effectLst/>
                    <a:uLnTx/>
                    <a:uFillTx/>
                    <a:latin typeface="微软雅黑" panose="020F0502020204030204"/>
                    <a:cs typeface="+mn-ea"/>
                    <a:sym typeface="+mn-lt"/>
                  </a:rPr>
                  <a:t>通过视觉分析技术，利用监控摄像头和传感器获取当前背景下的棉花图像监测数据和参数，之后利用训练模型分析数据，一旦发现问题就发出预警到用户端，及时防范病虫害。</a:t>
                </a:r>
              </a:p>
            </p:txBody>
          </p:sp>
          <p:sp>
            <p:nvSpPr>
              <p:cNvPr id="33" name="文本框 32">
                <a:extLst>
                  <a:ext uri="{FF2B5EF4-FFF2-40B4-BE49-F238E27FC236}">
                    <a16:creationId xmlns:a16="http://schemas.microsoft.com/office/drawing/2014/main" id="{5AE069E8-A8A9-4D63-B7D3-C48C93FA38E5}"/>
                  </a:ext>
                </a:extLst>
              </p:cNvPr>
              <p:cNvSpPr txBox="1"/>
              <p:nvPr/>
            </p:nvSpPr>
            <p:spPr>
              <a:xfrm>
                <a:off x="1343930" y="1752400"/>
                <a:ext cx="3580995" cy="400110"/>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black">
                        <a:lumMod val="75000"/>
                        <a:lumOff val="25000"/>
                      </a:prstClr>
                    </a:solidFill>
                    <a:effectLst/>
                    <a:uLnTx/>
                    <a:uFillTx/>
                    <a:latin typeface="微软雅黑" panose="020F0502020204030204"/>
                    <a:cs typeface="+mn-ea"/>
                    <a:sym typeface="+mn-lt"/>
                  </a:rPr>
                  <a:t>2.</a:t>
                </a:r>
                <a:r>
                  <a:rPr kumimoji="0" lang="zh-CN" altLang="en-US" sz="2000" b="1" i="0" u="none" strike="noStrike" kern="1200" cap="none" spc="0" normalizeH="0" baseline="0" noProof="0" dirty="0">
                    <a:ln>
                      <a:noFill/>
                    </a:ln>
                    <a:solidFill>
                      <a:prstClr val="black">
                        <a:lumMod val="75000"/>
                        <a:lumOff val="25000"/>
                      </a:prstClr>
                    </a:solidFill>
                    <a:effectLst/>
                    <a:uLnTx/>
                    <a:uFillTx/>
                    <a:latin typeface="微软雅黑" panose="020F0502020204030204"/>
                    <a:cs typeface="+mn-ea"/>
                    <a:sym typeface="+mn-lt"/>
                  </a:rPr>
                  <a:t>病虫害的监测与预防</a:t>
                </a:r>
              </a:p>
            </p:txBody>
          </p:sp>
          <p:sp>
            <p:nvSpPr>
              <p:cNvPr id="34" name="矩形: 圆角 33">
                <a:extLst>
                  <a:ext uri="{FF2B5EF4-FFF2-40B4-BE49-F238E27FC236}">
                    <a16:creationId xmlns:a16="http://schemas.microsoft.com/office/drawing/2014/main" id="{58E1CF54-1423-4476-AFBC-30BCF4CA99D0}"/>
                  </a:ext>
                </a:extLst>
              </p:cNvPr>
              <p:cNvSpPr/>
              <p:nvPr/>
            </p:nvSpPr>
            <p:spPr>
              <a:xfrm>
                <a:off x="1211178" y="1535576"/>
                <a:ext cx="9636889" cy="1558808"/>
              </a:xfrm>
              <a:prstGeom prst="roundRect">
                <a:avLst>
                  <a:gd name="adj" fmla="val 0"/>
                </a:avLst>
              </a:prstGeom>
              <a:noFill/>
              <a:ln>
                <a:solidFill>
                  <a:srgbClr val="47372B"/>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微软雅黑" panose="020F0502020204030204"/>
                  <a:cs typeface="+mn-ea"/>
                  <a:sym typeface="+mn-lt"/>
                </a:endParaRPr>
              </a:p>
            </p:txBody>
          </p:sp>
        </p:grpSp>
        <p:pic>
          <p:nvPicPr>
            <p:cNvPr id="31" name="图片 30">
              <a:extLst>
                <a:ext uri="{FF2B5EF4-FFF2-40B4-BE49-F238E27FC236}">
                  <a16:creationId xmlns:a16="http://schemas.microsoft.com/office/drawing/2014/main" id="{DB98763A-EF3B-43B5-B01C-71F414F22EAA}"/>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12006" t="27120" r="39619" b="3312"/>
            <a:stretch/>
          </p:blipFill>
          <p:spPr>
            <a:xfrm rot="21424572">
              <a:off x="10057513" y="1877201"/>
              <a:ext cx="1373374" cy="1110765"/>
            </a:xfrm>
            <a:prstGeom prst="rect">
              <a:avLst/>
            </a:prstGeom>
            <a:effectLst>
              <a:outerShdw blurRad="63500" sx="102000" sy="102000" algn="ctr" rotWithShape="0">
                <a:prstClr val="black">
                  <a:alpha val="40000"/>
                </a:prstClr>
              </a:outerShdw>
            </a:effectLst>
          </p:spPr>
        </p:pic>
      </p:grpSp>
    </p:spTree>
    <p:extLst>
      <p:ext uri="{BB962C8B-B14F-4D97-AF65-F5344CB8AC3E}">
        <p14:creationId xmlns:p14="http://schemas.microsoft.com/office/powerpoint/2010/main" val="399966643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1000" fill="hold"/>
                                        <p:tgtEl>
                                          <p:spTgt spid="3"/>
                                        </p:tgtEl>
                                        <p:attrNameLst>
                                          <p:attrName>ppt_x</p:attrName>
                                        </p:attrNameLst>
                                      </p:cBhvr>
                                      <p:tavLst>
                                        <p:tav tm="0">
                                          <p:val>
                                            <p:strVal val="1+#ppt_w/2"/>
                                          </p:val>
                                        </p:tav>
                                        <p:tav tm="100000">
                                          <p:val>
                                            <p:strVal val="#ppt_x"/>
                                          </p:val>
                                        </p:tav>
                                      </p:tavLst>
                                    </p:anim>
                                    <p:anim calcmode="lin" valueType="num">
                                      <p:cBhvr additive="base">
                                        <p:cTn id="8" dur="1000" fill="hold"/>
                                        <p:tgtEl>
                                          <p:spTgt spid="3"/>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29"/>
                                        </p:tgtEl>
                                        <p:attrNameLst>
                                          <p:attrName>style.visibility</p:attrName>
                                        </p:attrNameLst>
                                      </p:cBhvr>
                                      <p:to>
                                        <p:strVal val="visible"/>
                                      </p:to>
                                    </p:set>
                                    <p:anim calcmode="lin" valueType="num">
                                      <p:cBhvr additive="base">
                                        <p:cTn id="11" dur="1000" fill="hold"/>
                                        <p:tgtEl>
                                          <p:spTgt spid="29"/>
                                        </p:tgtEl>
                                        <p:attrNameLst>
                                          <p:attrName>ppt_x</p:attrName>
                                        </p:attrNameLst>
                                      </p:cBhvr>
                                      <p:tavLst>
                                        <p:tav tm="0">
                                          <p:val>
                                            <p:strVal val="1+#ppt_w/2"/>
                                          </p:val>
                                        </p:tav>
                                        <p:tav tm="100000">
                                          <p:val>
                                            <p:strVal val="#ppt_x"/>
                                          </p:val>
                                        </p:tav>
                                      </p:tavLst>
                                    </p:anim>
                                    <p:anim calcmode="lin" valueType="num">
                                      <p:cBhvr additive="base">
                                        <p:cTn id="12" dur="1000" fill="hold"/>
                                        <p:tgtEl>
                                          <p:spTgt spid="2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86E6A10C-07B5-4A96-8267-7C29B66B8BA5}"/>
              </a:ext>
            </a:extLst>
          </p:cNvPr>
          <p:cNvSpPr txBox="1"/>
          <p:nvPr/>
        </p:nvSpPr>
        <p:spPr>
          <a:xfrm>
            <a:off x="4466111" y="289682"/>
            <a:ext cx="3259778" cy="523220"/>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srgbClr val="47372B"/>
                </a:solidFill>
                <a:effectLst/>
                <a:uLnTx/>
                <a:uFillTx/>
                <a:latin typeface="微软雅黑" panose="020F0502020204030204"/>
                <a:cs typeface="+mn-ea"/>
                <a:sym typeface="+mn-lt"/>
              </a:rPr>
              <a:t>03/</a:t>
            </a:r>
            <a:r>
              <a:rPr kumimoji="0" lang="zh-CN" altLang="en-US" sz="2800" b="0" i="0" u="none" strike="noStrike" kern="1200" cap="none" spc="0" normalizeH="0" baseline="0" noProof="0" dirty="0">
                <a:ln>
                  <a:noFill/>
                </a:ln>
                <a:solidFill>
                  <a:srgbClr val="47372B"/>
                </a:solidFill>
                <a:effectLst/>
                <a:uLnTx/>
                <a:uFillTx/>
                <a:latin typeface="微软雅黑" panose="020F0502020204030204"/>
                <a:cs typeface="+mn-ea"/>
                <a:sym typeface="+mn-lt"/>
              </a:rPr>
              <a:t>详细解读</a:t>
            </a:r>
          </a:p>
        </p:txBody>
      </p:sp>
      <p:sp>
        <p:nvSpPr>
          <p:cNvPr id="9" name="文本框 8">
            <a:extLst>
              <a:ext uri="{FF2B5EF4-FFF2-40B4-BE49-F238E27FC236}">
                <a16:creationId xmlns:a16="http://schemas.microsoft.com/office/drawing/2014/main" id="{1B3B486E-C822-4546-B123-D8F7BD968F2A}"/>
              </a:ext>
            </a:extLst>
          </p:cNvPr>
          <p:cNvSpPr txBox="1"/>
          <p:nvPr/>
        </p:nvSpPr>
        <p:spPr>
          <a:xfrm>
            <a:off x="4399733" y="812902"/>
            <a:ext cx="3259778" cy="255177"/>
          </a:xfrm>
          <a:prstGeom prst="rect">
            <a:avLst/>
          </a:prstGeom>
          <a:noFill/>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en-US" altLang="zh-CN" sz="1000" b="0" i="0" u="none" strike="noStrike" kern="1200" cap="none" spc="0" normalizeH="0" baseline="0" noProof="0" dirty="0">
                <a:ln>
                  <a:noFill/>
                </a:ln>
                <a:solidFill>
                  <a:srgbClr val="47372B"/>
                </a:solidFill>
                <a:effectLst/>
                <a:uLnTx/>
                <a:uFillTx/>
                <a:latin typeface="微软雅黑" panose="020F0502020204030204"/>
                <a:cs typeface="+mn-ea"/>
                <a:sym typeface="+mn-lt"/>
              </a:rPr>
              <a:t>DETAILED EXPLANATION</a:t>
            </a:r>
          </a:p>
        </p:txBody>
      </p:sp>
      <p:grpSp>
        <p:nvGrpSpPr>
          <p:cNvPr id="3" name="组合 2">
            <a:extLst>
              <a:ext uri="{FF2B5EF4-FFF2-40B4-BE49-F238E27FC236}">
                <a16:creationId xmlns:a16="http://schemas.microsoft.com/office/drawing/2014/main" id="{61B70BA7-C564-48F0-AFA7-49EB51E23EDE}"/>
              </a:ext>
            </a:extLst>
          </p:cNvPr>
          <p:cNvGrpSpPr/>
          <p:nvPr/>
        </p:nvGrpSpPr>
        <p:grpSpPr>
          <a:xfrm>
            <a:off x="1211178" y="1446663"/>
            <a:ext cx="10219709" cy="1806694"/>
            <a:chOff x="1211178" y="1383204"/>
            <a:chExt cx="10219709" cy="1604762"/>
          </a:xfrm>
        </p:grpSpPr>
        <p:grpSp>
          <p:nvGrpSpPr>
            <p:cNvPr id="2" name="组合 1">
              <a:extLst>
                <a:ext uri="{FF2B5EF4-FFF2-40B4-BE49-F238E27FC236}">
                  <a16:creationId xmlns:a16="http://schemas.microsoft.com/office/drawing/2014/main" id="{8E953943-327B-4577-ABD4-5A0FC67E6640}"/>
                </a:ext>
              </a:extLst>
            </p:cNvPr>
            <p:cNvGrpSpPr/>
            <p:nvPr/>
          </p:nvGrpSpPr>
          <p:grpSpPr>
            <a:xfrm>
              <a:off x="1211178" y="1383204"/>
              <a:ext cx="9636889" cy="1464772"/>
              <a:chOff x="1211178" y="1383204"/>
              <a:chExt cx="9636889" cy="1464772"/>
            </a:xfrm>
          </p:grpSpPr>
          <p:sp>
            <p:nvSpPr>
              <p:cNvPr id="5" name="文本框 4">
                <a:extLst>
                  <a:ext uri="{FF2B5EF4-FFF2-40B4-BE49-F238E27FC236}">
                    <a16:creationId xmlns:a16="http://schemas.microsoft.com/office/drawing/2014/main" id="{891180C1-36BB-4551-A677-A7C59B2EF961}"/>
                  </a:ext>
                </a:extLst>
              </p:cNvPr>
              <p:cNvSpPr txBox="1"/>
              <p:nvPr/>
            </p:nvSpPr>
            <p:spPr>
              <a:xfrm>
                <a:off x="1343930" y="1880449"/>
                <a:ext cx="8743044" cy="622273"/>
              </a:xfrm>
              <a:prstGeom prst="rect">
                <a:avLst/>
              </a:prstGeom>
              <a:noFill/>
            </p:spPr>
            <p:txBody>
              <a:bodyPr wrap="square" rtlCol="0">
                <a:spAutoFit/>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zh-CN" altLang="en-US" sz="1400" b="0" i="0" u="none" strike="noStrike" kern="1200" cap="none" spc="100" normalizeH="0" baseline="0" noProof="0" dirty="0">
                    <a:ln>
                      <a:noFill/>
                    </a:ln>
                    <a:solidFill>
                      <a:prstClr val="black">
                        <a:lumMod val="75000"/>
                        <a:lumOff val="25000"/>
                      </a:prstClr>
                    </a:solidFill>
                    <a:effectLst/>
                    <a:uLnTx/>
                    <a:uFillTx/>
                    <a:latin typeface="微软雅黑" panose="020F0502020204030204"/>
                    <a:cs typeface="+mn-ea"/>
                    <a:sym typeface="+mn-lt"/>
                  </a:rPr>
                  <a:t>利用摄像头捕捉到棉花生产进度，然后利用基于视觉分析的机器学习技术实现对棉花的分析，过程包含根据棉农实践经验和专家建议对模型预测逻辑的优化。</a:t>
                </a:r>
              </a:p>
            </p:txBody>
          </p:sp>
          <p:sp>
            <p:nvSpPr>
              <p:cNvPr id="6" name="文本框 5">
                <a:extLst>
                  <a:ext uri="{FF2B5EF4-FFF2-40B4-BE49-F238E27FC236}">
                    <a16:creationId xmlns:a16="http://schemas.microsoft.com/office/drawing/2014/main" id="{31CCAF36-B99F-44EB-986A-A9951F25605B}"/>
                  </a:ext>
                </a:extLst>
              </p:cNvPr>
              <p:cNvSpPr txBox="1"/>
              <p:nvPr/>
            </p:nvSpPr>
            <p:spPr>
              <a:xfrm>
                <a:off x="1343930" y="1493132"/>
                <a:ext cx="2955353" cy="355390"/>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black">
                        <a:lumMod val="75000"/>
                        <a:lumOff val="25000"/>
                      </a:prstClr>
                    </a:solidFill>
                    <a:effectLst/>
                    <a:uLnTx/>
                    <a:uFillTx/>
                    <a:latin typeface="微软雅黑" panose="020F0502020204030204"/>
                    <a:cs typeface="+mn-ea"/>
                    <a:sym typeface="+mn-lt"/>
                  </a:rPr>
                  <a:t>3.</a:t>
                </a:r>
                <a:r>
                  <a:rPr kumimoji="0" lang="zh-CN" altLang="en-US" sz="2000" b="1" i="0" u="none" strike="noStrike" kern="1200" cap="none" spc="0" normalizeH="0" baseline="0" noProof="0" dirty="0">
                    <a:ln>
                      <a:noFill/>
                    </a:ln>
                    <a:solidFill>
                      <a:prstClr val="black">
                        <a:lumMod val="75000"/>
                        <a:lumOff val="25000"/>
                      </a:prstClr>
                    </a:solidFill>
                    <a:effectLst/>
                    <a:uLnTx/>
                    <a:uFillTx/>
                    <a:latin typeface="微软雅黑" panose="020F0502020204030204"/>
                    <a:cs typeface="+mn-ea"/>
                    <a:sym typeface="+mn-lt"/>
                  </a:rPr>
                  <a:t>棉花成长的监测</a:t>
                </a:r>
              </a:p>
            </p:txBody>
          </p:sp>
          <p:sp>
            <p:nvSpPr>
              <p:cNvPr id="7" name="矩形: 圆角 6">
                <a:extLst>
                  <a:ext uri="{FF2B5EF4-FFF2-40B4-BE49-F238E27FC236}">
                    <a16:creationId xmlns:a16="http://schemas.microsoft.com/office/drawing/2014/main" id="{0CDD3A86-608B-4BF0-B38D-D579181777E4}"/>
                  </a:ext>
                </a:extLst>
              </p:cNvPr>
              <p:cNvSpPr/>
              <p:nvPr/>
            </p:nvSpPr>
            <p:spPr>
              <a:xfrm>
                <a:off x="1211178" y="1383204"/>
                <a:ext cx="9636889" cy="1464772"/>
              </a:xfrm>
              <a:prstGeom prst="roundRect">
                <a:avLst>
                  <a:gd name="adj" fmla="val 0"/>
                </a:avLst>
              </a:prstGeom>
              <a:noFill/>
              <a:ln>
                <a:solidFill>
                  <a:srgbClr val="47372B"/>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微软雅黑" panose="020F0502020204030204"/>
                  <a:cs typeface="+mn-ea"/>
                  <a:sym typeface="+mn-lt"/>
                </a:endParaRPr>
              </a:p>
            </p:txBody>
          </p:sp>
        </p:grpSp>
        <p:pic>
          <p:nvPicPr>
            <p:cNvPr id="18" name="图片 17">
              <a:extLst>
                <a:ext uri="{FF2B5EF4-FFF2-40B4-BE49-F238E27FC236}">
                  <a16:creationId xmlns:a16="http://schemas.microsoft.com/office/drawing/2014/main" id="{67135024-EBCC-4DF8-B39D-022C9883B3E2}"/>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12006" t="27120" r="39619" b="3312"/>
            <a:stretch/>
          </p:blipFill>
          <p:spPr>
            <a:xfrm rot="21424572">
              <a:off x="10057513" y="1877201"/>
              <a:ext cx="1373374" cy="1110765"/>
            </a:xfrm>
            <a:prstGeom prst="rect">
              <a:avLst/>
            </a:prstGeom>
            <a:effectLst>
              <a:outerShdw blurRad="63500" sx="102000" sy="102000" algn="ctr" rotWithShape="0">
                <a:prstClr val="black">
                  <a:alpha val="40000"/>
                </a:prstClr>
              </a:outerShdw>
            </a:effectLst>
          </p:spPr>
        </p:pic>
      </p:grpSp>
      <p:grpSp>
        <p:nvGrpSpPr>
          <p:cNvPr id="29" name="组合 28">
            <a:extLst>
              <a:ext uri="{FF2B5EF4-FFF2-40B4-BE49-F238E27FC236}">
                <a16:creationId xmlns:a16="http://schemas.microsoft.com/office/drawing/2014/main" id="{8E099906-3553-42F2-AC97-E4BA8EFDB21F}"/>
              </a:ext>
            </a:extLst>
          </p:cNvPr>
          <p:cNvGrpSpPr/>
          <p:nvPr/>
        </p:nvGrpSpPr>
        <p:grpSpPr>
          <a:xfrm>
            <a:off x="1211178" y="3617698"/>
            <a:ext cx="10219709" cy="1558808"/>
            <a:chOff x="1211178" y="1535576"/>
            <a:chExt cx="10219709" cy="1558808"/>
          </a:xfrm>
        </p:grpSpPr>
        <p:grpSp>
          <p:nvGrpSpPr>
            <p:cNvPr id="30" name="组合 29">
              <a:extLst>
                <a:ext uri="{FF2B5EF4-FFF2-40B4-BE49-F238E27FC236}">
                  <a16:creationId xmlns:a16="http://schemas.microsoft.com/office/drawing/2014/main" id="{81F0234F-540D-417E-883C-4FC3853B2D1A}"/>
                </a:ext>
              </a:extLst>
            </p:cNvPr>
            <p:cNvGrpSpPr/>
            <p:nvPr/>
          </p:nvGrpSpPr>
          <p:grpSpPr>
            <a:xfrm>
              <a:off x="1211178" y="1535576"/>
              <a:ext cx="9636889" cy="1558808"/>
              <a:chOff x="1211178" y="1535576"/>
              <a:chExt cx="9636889" cy="1558808"/>
            </a:xfrm>
          </p:grpSpPr>
          <p:sp>
            <p:nvSpPr>
              <p:cNvPr id="32" name="文本框 31">
                <a:extLst>
                  <a:ext uri="{FF2B5EF4-FFF2-40B4-BE49-F238E27FC236}">
                    <a16:creationId xmlns:a16="http://schemas.microsoft.com/office/drawing/2014/main" id="{A9216EEC-5E0B-4C61-B068-FEE6C4CDBD2F}"/>
                  </a:ext>
                </a:extLst>
              </p:cNvPr>
              <p:cNvSpPr txBox="1"/>
              <p:nvPr/>
            </p:nvSpPr>
            <p:spPr>
              <a:xfrm>
                <a:off x="1343932" y="2085695"/>
                <a:ext cx="8743044" cy="700576"/>
              </a:xfrm>
              <a:prstGeom prst="rect">
                <a:avLst/>
              </a:prstGeom>
              <a:noFill/>
            </p:spPr>
            <p:txBody>
              <a:bodyPr wrap="square" rtlCol="0">
                <a:spAutoFit/>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zh-CN" altLang="en-US" sz="1400" b="0" i="0" u="none" strike="noStrike" kern="1200" cap="none" spc="100" normalizeH="0" baseline="0" noProof="0" dirty="0">
                    <a:ln>
                      <a:noFill/>
                    </a:ln>
                    <a:solidFill>
                      <a:prstClr val="black">
                        <a:lumMod val="75000"/>
                        <a:lumOff val="25000"/>
                      </a:prstClr>
                    </a:solidFill>
                    <a:effectLst/>
                    <a:uLnTx/>
                    <a:uFillTx/>
                    <a:latin typeface="微软雅黑" panose="020F0502020204030204"/>
                    <a:cs typeface="+mn-ea"/>
                    <a:sym typeface="+mn-lt"/>
                  </a:rPr>
                  <a:t>通过爬虫技术，爬取高校数据库开放的</a:t>
                </a:r>
                <a:r>
                  <a:rPr kumimoji="0" lang="en-US" altLang="zh-CN" sz="1400" b="0" i="0" u="none" strike="noStrike" kern="1200" cap="none" spc="100" normalizeH="0" baseline="0" noProof="0" dirty="0">
                    <a:ln>
                      <a:noFill/>
                    </a:ln>
                    <a:solidFill>
                      <a:prstClr val="black">
                        <a:lumMod val="75000"/>
                        <a:lumOff val="25000"/>
                      </a:prstClr>
                    </a:solidFill>
                    <a:effectLst/>
                    <a:uLnTx/>
                    <a:uFillTx/>
                    <a:latin typeface="微软雅黑" panose="020F0502020204030204"/>
                    <a:cs typeface="+mn-ea"/>
                    <a:sym typeface="+mn-lt"/>
                  </a:rPr>
                  <a:t>API</a:t>
                </a:r>
                <a:r>
                  <a:rPr kumimoji="0" lang="zh-CN" altLang="en-US" sz="1400" b="0" i="0" u="none" strike="noStrike" kern="1200" cap="none" spc="100" normalizeH="0" baseline="0" noProof="0" dirty="0">
                    <a:ln>
                      <a:noFill/>
                    </a:ln>
                    <a:solidFill>
                      <a:prstClr val="black">
                        <a:lumMod val="75000"/>
                        <a:lumOff val="25000"/>
                      </a:prstClr>
                    </a:solidFill>
                    <a:effectLst/>
                    <a:uLnTx/>
                    <a:uFillTx/>
                    <a:latin typeface="微软雅黑" panose="020F0502020204030204"/>
                    <a:cs typeface="+mn-ea"/>
                    <a:sym typeface="+mn-lt"/>
                  </a:rPr>
                  <a:t>或公开的资料，获取最新棉花病虫害讯息，整合到</a:t>
                </a:r>
                <a:r>
                  <a:rPr kumimoji="0" lang="en-US" altLang="zh-CN" sz="1400" b="0" i="0" u="none" strike="noStrike" kern="1200" cap="none" spc="100" normalizeH="0" baseline="0" noProof="0" dirty="0">
                    <a:ln>
                      <a:noFill/>
                    </a:ln>
                    <a:solidFill>
                      <a:prstClr val="black">
                        <a:lumMod val="75000"/>
                        <a:lumOff val="25000"/>
                      </a:prstClr>
                    </a:solidFill>
                    <a:effectLst/>
                    <a:uLnTx/>
                    <a:uFillTx/>
                    <a:latin typeface="微软雅黑" panose="020F0502020204030204"/>
                    <a:cs typeface="+mn-ea"/>
                    <a:sym typeface="+mn-lt"/>
                  </a:rPr>
                  <a:t>app</a:t>
                </a:r>
                <a:r>
                  <a:rPr kumimoji="0" lang="zh-CN" altLang="en-US" sz="1400" b="0" i="0" u="none" strike="noStrike" kern="1200" cap="none" spc="100" normalizeH="0" baseline="0" noProof="0" dirty="0">
                    <a:ln>
                      <a:noFill/>
                    </a:ln>
                    <a:solidFill>
                      <a:prstClr val="black">
                        <a:lumMod val="75000"/>
                        <a:lumOff val="25000"/>
                      </a:prstClr>
                    </a:solidFill>
                    <a:effectLst/>
                    <a:uLnTx/>
                    <a:uFillTx/>
                    <a:latin typeface="微软雅黑" panose="020F0502020204030204"/>
                    <a:cs typeface="+mn-ea"/>
                    <a:sym typeface="+mn-lt"/>
                  </a:rPr>
                  <a:t>的讯息栏并开辟交流社区讨论。</a:t>
                </a:r>
              </a:p>
            </p:txBody>
          </p:sp>
          <p:sp>
            <p:nvSpPr>
              <p:cNvPr id="33" name="文本框 32">
                <a:extLst>
                  <a:ext uri="{FF2B5EF4-FFF2-40B4-BE49-F238E27FC236}">
                    <a16:creationId xmlns:a16="http://schemas.microsoft.com/office/drawing/2014/main" id="{5AE069E8-A8A9-4D63-B7D3-C48C93FA38E5}"/>
                  </a:ext>
                </a:extLst>
              </p:cNvPr>
              <p:cNvSpPr txBox="1"/>
              <p:nvPr/>
            </p:nvSpPr>
            <p:spPr>
              <a:xfrm>
                <a:off x="1343930" y="1752400"/>
                <a:ext cx="3580995" cy="400110"/>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black">
                        <a:lumMod val="75000"/>
                        <a:lumOff val="25000"/>
                      </a:prstClr>
                    </a:solidFill>
                    <a:effectLst/>
                    <a:uLnTx/>
                    <a:uFillTx/>
                    <a:latin typeface="微软雅黑" panose="020F0502020204030204"/>
                    <a:cs typeface="+mn-ea"/>
                    <a:sym typeface="+mn-lt"/>
                  </a:rPr>
                  <a:t>4.</a:t>
                </a:r>
                <a:r>
                  <a:rPr kumimoji="0" lang="zh-CN" altLang="en-US" sz="2000" b="1" i="0" u="none" strike="noStrike" kern="1200" cap="none" spc="0" normalizeH="0" baseline="0" noProof="0" dirty="0">
                    <a:ln>
                      <a:noFill/>
                    </a:ln>
                    <a:solidFill>
                      <a:prstClr val="black">
                        <a:lumMod val="75000"/>
                        <a:lumOff val="25000"/>
                      </a:prstClr>
                    </a:solidFill>
                    <a:effectLst/>
                    <a:uLnTx/>
                    <a:uFillTx/>
                    <a:latin typeface="微软雅黑" panose="020F0502020204030204"/>
                    <a:cs typeface="+mn-ea"/>
                    <a:sym typeface="+mn-lt"/>
                  </a:rPr>
                  <a:t>权威病虫害讯息公告</a:t>
                </a:r>
              </a:p>
            </p:txBody>
          </p:sp>
          <p:sp>
            <p:nvSpPr>
              <p:cNvPr id="34" name="矩形: 圆角 33">
                <a:extLst>
                  <a:ext uri="{FF2B5EF4-FFF2-40B4-BE49-F238E27FC236}">
                    <a16:creationId xmlns:a16="http://schemas.microsoft.com/office/drawing/2014/main" id="{58E1CF54-1423-4476-AFBC-30BCF4CA99D0}"/>
                  </a:ext>
                </a:extLst>
              </p:cNvPr>
              <p:cNvSpPr/>
              <p:nvPr/>
            </p:nvSpPr>
            <p:spPr>
              <a:xfrm>
                <a:off x="1211178" y="1535576"/>
                <a:ext cx="9636889" cy="1558808"/>
              </a:xfrm>
              <a:prstGeom prst="roundRect">
                <a:avLst>
                  <a:gd name="adj" fmla="val 0"/>
                </a:avLst>
              </a:prstGeom>
              <a:noFill/>
              <a:ln>
                <a:solidFill>
                  <a:srgbClr val="47372B"/>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微软雅黑" panose="020F0502020204030204"/>
                  <a:cs typeface="+mn-ea"/>
                  <a:sym typeface="+mn-lt"/>
                </a:endParaRPr>
              </a:p>
            </p:txBody>
          </p:sp>
        </p:grpSp>
        <p:pic>
          <p:nvPicPr>
            <p:cNvPr id="31" name="图片 30">
              <a:extLst>
                <a:ext uri="{FF2B5EF4-FFF2-40B4-BE49-F238E27FC236}">
                  <a16:creationId xmlns:a16="http://schemas.microsoft.com/office/drawing/2014/main" id="{DB98763A-EF3B-43B5-B01C-71F414F22EAA}"/>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12006" t="27120" r="39619" b="3312"/>
            <a:stretch/>
          </p:blipFill>
          <p:spPr>
            <a:xfrm rot="21424572">
              <a:off x="10057513" y="1877201"/>
              <a:ext cx="1373374" cy="1110765"/>
            </a:xfrm>
            <a:prstGeom prst="rect">
              <a:avLst/>
            </a:prstGeom>
            <a:effectLst>
              <a:outerShdw blurRad="63500" sx="102000" sy="102000" algn="ctr" rotWithShape="0">
                <a:prstClr val="black">
                  <a:alpha val="40000"/>
                </a:prstClr>
              </a:outerShdw>
            </a:effectLst>
          </p:spPr>
        </p:pic>
      </p:grpSp>
    </p:spTree>
    <p:extLst>
      <p:ext uri="{BB962C8B-B14F-4D97-AF65-F5344CB8AC3E}">
        <p14:creationId xmlns:p14="http://schemas.microsoft.com/office/powerpoint/2010/main" val="250429633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1000" fill="hold"/>
                                        <p:tgtEl>
                                          <p:spTgt spid="3"/>
                                        </p:tgtEl>
                                        <p:attrNameLst>
                                          <p:attrName>ppt_x</p:attrName>
                                        </p:attrNameLst>
                                      </p:cBhvr>
                                      <p:tavLst>
                                        <p:tav tm="0">
                                          <p:val>
                                            <p:strVal val="1+#ppt_w/2"/>
                                          </p:val>
                                        </p:tav>
                                        <p:tav tm="100000">
                                          <p:val>
                                            <p:strVal val="#ppt_x"/>
                                          </p:val>
                                        </p:tav>
                                      </p:tavLst>
                                    </p:anim>
                                    <p:anim calcmode="lin" valueType="num">
                                      <p:cBhvr additive="base">
                                        <p:cTn id="8" dur="1000" fill="hold"/>
                                        <p:tgtEl>
                                          <p:spTgt spid="3"/>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29"/>
                                        </p:tgtEl>
                                        <p:attrNameLst>
                                          <p:attrName>style.visibility</p:attrName>
                                        </p:attrNameLst>
                                      </p:cBhvr>
                                      <p:to>
                                        <p:strVal val="visible"/>
                                      </p:to>
                                    </p:set>
                                    <p:anim calcmode="lin" valueType="num">
                                      <p:cBhvr additive="base">
                                        <p:cTn id="11" dur="1000" fill="hold"/>
                                        <p:tgtEl>
                                          <p:spTgt spid="29"/>
                                        </p:tgtEl>
                                        <p:attrNameLst>
                                          <p:attrName>ppt_x</p:attrName>
                                        </p:attrNameLst>
                                      </p:cBhvr>
                                      <p:tavLst>
                                        <p:tav tm="0">
                                          <p:val>
                                            <p:strVal val="1+#ppt_w/2"/>
                                          </p:val>
                                        </p:tav>
                                        <p:tav tm="100000">
                                          <p:val>
                                            <p:strVal val="#ppt_x"/>
                                          </p:val>
                                        </p:tav>
                                      </p:tavLst>
                                    </p:anim>
                                    <p:anim calcmode="lin" valueType="num">
                                      <p:cBhvr additive="base">
                                        <p:cTn id="12" dur="1000" fill="hold"/>
                                        <p:tgtEl>
                                          <p:spTgt spid="2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5" name="文本框 14">
            <a:extLst>
              <a:ext uri="{FF2B5EF4-FFF2-40B4-BE49-F238E27FC236}">
                <a16:creationId xmlns:a16="http://schemas.microsoft.com/office/drawing/2014/main" id="{4398305D-2FDC-4D18-B8C6-ABD5F4090D48}"/>
              </a:ext>
            </a:extLst>
          </p:cNvPr>
          <p:cNvSpPr txBox="1"/>
          <p:nvPr/>
        </p:nvSpPr>
        <p:spPr>
          <a:xfrm>
            <a:off x="2320171" y="2745749"/>
            <a:ext cx="2131158" cy="1952842"/>
          </a:xfrm>
          <a:prstGeom prst="rect">
            <a:avLst/>
          </a:prstGeom>
          <a:noFill/>
        </p:spPr>
        <p:txBody>
          <a:bodyPr wrap="square" rtlCol="0">
            <a:spAutoFit/>
          </a:bodyPr>
          <a:lstStyle/>
          <a:p>
            <a:pPr marL="0" marR="0" lvl="0" indent="0" algn="just" defTabSz="914400" rtl="0" eaLnBrk="1" fontAlgn="auto" latinLnBrk="0" hangingPunct="1">
              <a:lnSpc>
                <a:spcPts val="2100"/>
              </a:lnSpc>
              <a:spcBef>
                <a:spcPts val="0"/>
              </a:spcBef>
              <a:spcAft>
                <a:spcPts val="0"/>
              </a:spcAft>
              <a:buClrTx/>
              <a:buSzTx/>
              <a:buFontTx/>
              <a:buNone/>
              <a:tabLst/>
              <a:defRPr/>
            </a:pPr>
            <a:r>
              <a:rPr kumimoji="0" lang="zh-CN" altLang="en-US" sz="1400" b="0" i="0" u="none" strike="noStrike" kern="1200" cap="none" spc="100" normalizeH="0" baseline="0" noProof="0" dirty="0">
                <a:ln>
                  <a:noFill/>
                </a:ln>
                <a:solidFill>
                  <a:prstClr val="black">
                    <a:lumMod val="75000"/>
                    <a:lumOff val="25000"/>
                  </a:prstClr>
                </a:solidFill>
                <a:effectLst/>
                <a:uLnTx/>
                <a:uFillTx/>
                <a:latin typeface="微软雅黑" panose="020F0502020204030204"/>
                <a:cs typeface="+mn-ea"/>
              </a:rPr>
              <a:t>产品前期</a:t>
            </a:r>
            <a:r>
              <a:rPr kumimoji="0" lang="zh-CN" altLang="zh-CN" sz="1400" b="0" i="0" u="none" strike="noStrike" kern="1200" cap="none" spc="100" normalizeH="0" baseline="0" noProof="0" dirty="0">
                <a:ln>
                  <a:noFill/>
                </a:ln>
                <a:solidFill>
                  <a:prstClr val="black">
                    <a:lumMod val="75000"/>
                    <a:lumOff val="25000"/>
                  </a:prstClr>
                </a:solidFill>
                <a:effectLst/>
                <a:uLnTx/>
                <a:uFillTx/>
                <a:latin typeface="微软雅黑" panose="020F0502020204030204"/>
                <a:cs typeface="+mn-ea"/>
              </a:rPr>
              <a:t>将以移动端</a:t>
            </a:r>
            <a:r>
              <a:rPr kumimoji="0" lang="en-US" altLang="zh-CN" sz="1400" b="0" i="0" u="none" strike="noStrike" kern="1200" cap="none" spc="100" normalizeH="0" baseline="0" noProof="0" dirty="0">
                <a:ln>
                  <a:noFill/>
                </a:ln>
                <a:solidFill>
                  <a:prstClr val="black">
                    <a:lumMod val="75000"/>
                    <a:lumOff val="25000"/>
                  </a:prstClr>
                </a:solidFill>
                <a:effectLst/>
                <a:uLnTx/>
                <a:uFillTx/>
                <a:latin typeface="微软雅黑" panose="020F0502020204030204"/>
                <a:cs typeface="+mn-ea"/>
              </a:rPr>
              <a:t>APP</a:t>
            </a:r>
            <a:r>
              <a:rPr kumimoji="0" lang="zh-CN" altLang="zh-CN" sz="1400" b="0" i="0" u="none" strike="noStrike" kern="1200" cap="none" spc="100" normalizeH="0" baseline="0" noProof="0" dirty="0">
                <a:ln>
                  <a:noFill/>
                </a:ln>
                <a:solidFill>
                  <a:prstClr val="black">
                    <a:lumMod val="75000"/>
                    <a:lumOff val="25000"/>
                  </a:prstClr>
                </a:solidFill>
                <a:effectLst/>
                <a:uLnTx/>
                <a:uFillTx/>
                <a:latin typeface="微软雅黑" panose="020F0502020204030204"/>
                <a:cs typeface="+mn-ea"/>
              </a:rPr>
              <a:t>为形式，建立棉花播种技术支持、田间管理、成果收获与质量分级等环节的智能化提示，建立以地区聚集为特征的用户社区</a:t>
            </a:r>
            <a:r>
              <a:rPr kumimoji="0" lang="zh-CN" altLang="en-US" sz="1400" b="0" i="0" u="none" strike="noStrike" kern="1200" cap="none" spc="100" normalizeH="0" baseline="0" noProof="0" dirty="0">
                <a:ln>
                  <a:noFill/>
                </a:ln>
                <a:solidFill>
                  <a:prstClr val="black">
                    <a:lumMod val="75000"/>
                    <a:lumOff val="25000"/>
                  </a:prstClr>
                </a:solidFill>
                <a:effectLst/>
                <a:uLnTx/>
                <a:uFillTx/>
                <a:latin typeface="微软雅黑" panose="020F0502020204030204"/>
                <a:cs typeface="+mn-ea"/>
              </a:rPr>
              <a:t>。</a:t>
            </a:r>
            <a:endParaRPr kumimoji="0" lang="en-US" altLang="zh-CN" sz="1400" b="0" i="0" u="none" strike="noStrike" kern="1200" cap="none" spc="100" normalizeH="0" baseline="0" noProof="0" dirty="0">
              <a:ln>
                <a:noFill/>
              </a:ln>
              <a:solidFill>
                <a:prstClr val="black">
                  <a:lumMod val="75000"/>
                  <a:lumOff val="25000"/>
                </a:prstClr>
              </a:solidFill>
              <a:effectLst/>
              <a:uLnTx/>
              <a:uFillTx/>
              <a:latin typeface="微软雅黑" panose="020F0502020204030204"/>
              <a:cs typeface="+mn-ea"/>
            </a:endParaRPr>
          </a:p>
        </p:txBody>
      </p:sp>
      <p:sp>
        <p:nvSpPr>
          <p:cNvPr id="25" name="矩形: 圆角 24">
            <a:extLst>
              <a:ext uri="{FF2B5EF4-FFF2-40B4-BE49-F238E27FC236}">
                <a16:creationId xmlns:a16="http://schemas.microsoft.com/office/drawing/2014/main" id="{2605ED21-692E-4504-A7DD-8A08D2B7B7C8}"/>
              </a:ext>
            </a:extLst>
          </p:cNvPr>
          <p:cNvSpPr/>
          <p:nvPr/>
        </p:nvSpPr>
        <p:spPr>
          <a:xfrm>
            <a:off x="2250920" y="2085635"/>
            <a:ext cx="2251210" cy="3108665"/>
          </a:xfrm>
          <a:prstGeom prst="roundRect">
            <a:avLst>
              <a:gd name="adj" fmla="val 0"/>
            </a:avLst>
          </a:prstGeom>
          <a:noFill/>
          <a:ln>
            <a:solidFill>
              <a:srgbClr val="47372B"/>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微软雅黑" panose="020F0502020204030204"/>
              <a:cs typeface="+mn-ea"/>
              <a:sym typeface="+mn-lt"/>
            </a:endParaRPr>
          </a:p>
        </p:txBody>
      </p:sp>
      <p:grpSp>
        <p:nvGrpSpPr>
          <p:cNvPr id="26" name="组合 25">
            <a:extLst>
              <a:ext uri="{FF2B5EF4-FFF2-40B4-BE49-F238E27FC236}">
                <a16:creationId xmlns:a16="http://schemas.microsoft.com/office/drawing/2014/main" id="{C67F7D5B-33E6-449C-B7B9-BD8A3C1ED36A}"/>
              </a:ext>
            </a:extLst>
          </p:cNvPr>
          <p:cNvGrpSpPr/>
          <p:nvPr/>
        </p:nvGrpSpPr>
        <p:grpSpPr>
          <a:xfrm>
            <a:off x="2370972" y="2253380"/>
            <a:ext cx="2029557" cy="400110"/>
            <a:chOff x="1190721" y="689106"/>
            <a:chExt cx="4013744" cy="400110"/>
          </a:xfrm>
        </p:grpSpPr>
        <p:sp>
          <p:nvSpPr>
            <p:cNvPr id="27" name="矩形: 圆角 26">
              <a:extLst>
                <a:ext uri="{FF2B5EF4-FFF2-40B4-BE49-F238E27FC236}">
                  <a16:creationId xmlns:a16="http://schemas.microsoft.com/office/drawing/2014/main" id="{50289E0D-E77E-468D-AFD0-D94F5D004EEC}"/>
                </a:ext>
              </a:extLst>
            </p:cNvPr>
            <p:cNvSpPr/>
            <p:nvPr/>
          </p:nvSpPr>
          <p:spPr>
            <a:xfrm>
              <a:off x="1190721" y="689106"/>
              <a:ext cx="4013744" cy="400110"/>
            </a:xfrm>
            <a:prstGeom prst="roundRect">
              <a:avLst>
                <a:gd name="adj" fmla="val 50000"/>
              </a:avLst>
            </a:prstGeom>
            <a:solidFill>
              <a:srgbClr val="4737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dirty="0">
                <a:ln>
                  <a:noFill/>
                </a:ln>
                <a:solidFill>
                  <a:prstClr val="white"/>
                </a:solidFill>
                <a:effectLst/>
                <a:uLnTx/>
                <a:uFillTx/>
                <a:latin typeface="微软雅黑" panose="020F0502020204030204"/>
                <a:cs typeface="+mn-ea"/>
                <a:sym typeface="+mn-lt"/>
              </a:endParaRPr>
            </a:p>
          </p:txBody>
        </p:sp>
        <p:sp>
          <p:nvSpPr>
            <p:cNvPr id="28" name="文本框 27">
              <a:extLst>
                <a:ext uri="{FF2B5EF4-FFF2-40B4-BE49-F238E27FC236}">
                  <a16:creationId xmlns:a16="http://schemas.microsoft.com/office/drawing/2014/main" id="{623800D0-AFFE-4A52-A0E9-648891B15D4F}"/>
                </a:ext>
              </a:extLst>
            </p:cNvPr>
            <p:cNvSpPr txBox="1"/>
            <p:nvPr/>
          </p:nvSpPr>
          <p:spPr>
            <a:xfrm>
              <a:off x="1376570" y="704495"/>
              <a:ext cx="3642042" cy="369332"/>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white"/>
                  </a:solidFill>
                  <a:effectLst/>
                  <a:uLnTx/>
                  <a:uFillTx/>
                  <a:latin typeface="微软雅黑" panose="020F0502020204030204"/>
                  <a:cs typeface="+mn-ea"/>
                  <a:sym typeface="+mn-lt"/>
                </a:rPr>
                <a:t>实现形式</a:t>
              </a:r>
            </a:p>
          </p:txBody>
        </p:sp>
      </p:grpSp>
      <p:sp>
        <p:nvSpPr>
          <p:cNvPr id="29" name="文本框 28">
            <a:extLst>
              <a:ext uri="{FF2B5EF4-FFF2-40B4-BE49-F238E27FC236}">
                <a16:creationId xmlns:a16="http://schemas.microsoft.com/office/drawing/2014/main" id="{78111978-A55D-47DD-9CDA-5E0EC9DC5D16}"/>
              </a:ext>
            </a:extLst>
          </p:cNvPr>
          <p:cNvSpPr txBox="1"/>
          <p:nvPr/>
        </p:nvSpPr>
        <p:spPr>
          <a:xfrm>
            <a:off x="4903333" y="2742526"/>
            <a:ext cx="2131158" cy="1952842"/>
          </a:xfrm>
          <a:prstGeom prst="rect">
            <a:avLst/>
          </a:prstGeom>
          <a:noFill/>
        </p:spPr>
        <p:txBody>
          <a:bodyPr wrap="square" rtlCol="0">
            <a:spAutoFit/>
          </a:bodyPr>
          <a:lstStyle/>
          <a:p>
            <a:pPr marL="0" marR="0" lvl="0" indent="0" algn="just" defTabSz="914400" rtl="0" eaLnBrk="1" fontAlgn="auto" latinLnBrk="0" hangingPunct="1">
              <a:lnSpc>
                <a:spcPts val="21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black">
                    <a:lumMod val="75000"/>
                    <a:lumOff val="25000"/>
                  </a:prstClr>
                </a:solidFill>
                <a:effectLst/>
                <a:uLnTx/>
                <a:uFillTx/>
                <a:latin typeface="微软雅黑" panose="020F0502020204030204"/>
                <a:cs typeface="+mn-ea"/>
              </a:rPr>
              <a:t>受众群体主要是</a:t>
            </a:r>
            <a:r>
              <a:rPr kumimoji="0" lang="zh-CN" altLang="zh-CN" sz="1400" b="0" i="0" u="none" strike="noStrike" kern="1200" cap="none" spc="0" normalizeH="0" baseline="0" noProof="0" dirty="0">
                <a:ln>
                  <a:noFill/>
                </a:ln>
                <a:solidFill>
                  <a:prstClr val="black">
                    <a:lumMod val="75000"/>
                    <a:lumOff val="25000"/>
                  </a:prstClr>
                </a:solidFill>
                <a:effectLst/>
                <a:uLnTx/>
                <a:uFillTx/>
                <a:latin typeface="微软雅黑" panose="020F0502020204030204"/>
                <a:cs typeface="+mn-ea"/>
              </a:rPr>
              <a:t>农业个体经营者和集约化生产（及上游企业）主要负责人</a:t>
            </a:r>
            <a:r>
              <a:rPr kumimoji="0" lang="zh-CN" altLang="en-US" sz="1400" b="0" i="0" u="none" strike="noStrike" kern="1200" cap="none" spc="0" normalizeH="0" baseline="0" noProof="0" dirty="0">
                <a:ln>
                  <a:noFill/>
                </a:ln>
                <a:solidFill>
                  <a:prstClr val="black">
                    <a:lumMod val="75000"/>
                    <a:lumOff val="25000"/>
                  </a:prstClr>
                </a:solidFill>
                <a:effectLst/>
                <a:uLnTx/>
                <a:uFillTx/>
                <a:latin typeface="微软雅黑" panose="020F0502020204030204"/>
                <a:cs typeface="+mn-ea"/>
              </a:rPr>
              <a:t>。作为产业上下游的有效互联网化连接手段，加快信息传播效率，促进产业产值增长。</a:t>
            </a:r>
            <a:endParaRPr kumimoji="0" lang="zh-CN" altLang="zh-CN" sz="1400" b="0" i="0" u="none" strike="noStrike" kern="1200" cap="none" spc="0" normalizeH="0" baseline="0" noProof="0" dirty="0">
              <a:ln>
                <a:noFill/>
              </a:ln>
              <a:solidFill>
                <a:prstClr val="black">
                  <a:lumMod val="75000"/>
                  <a:lumOff val="25000"/>
                </a:prstClr>
              </a:solidFill>
              <a:effectLst/>
              <a:uLnTx/>
              <a:uFillTx/>
              <a:latin typeface="微软雅黑" panose="020F0502020204030204"/>
              <a:cs typeface="+mn-ea"/>
            </a:endParaRPr>
          </a:p>
        </p:txBody>
      </p:sp>
      <p:sp>
        <p:nvSpPr>
          <p:cNvPr id="30" name="矩形: 圆角 29">
            <a:extLst>
              <a:ext uri="{FF2B5EF4-FFF2-40B4-BE49-F238E27FC236}">
                <a16:creationId xmlns:a16="http://schemas.microsoft.com/office/drawing/2014/main" id="{67574B14-6B5B-4A72-A226-5AE29B129DD6}"/>
              </a:ext>
            </a:extLst>
          </p:cNvPr>
          <p:cNvSpPr/>
          <p:nvPr/>
        </p:nvSpPr>
        <p:spPr>
          <a:xfrm>
            <a:off x="4843307" y="2085635"/>
            <a:ext cx="2251210" cy="3108665"/>
          </a:xfrm>
          <a:prstGeom prst="roundRect">
            <a:avLst>
              <a:gd name="adj" fmla="val 0"/>
            </a:avLst>
          </a:prstGeom>
          <a:noFill/>
          <a:ln>
            <a:solidFill>
              <a:srgbClr val="47372B"/>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微软雅黑" panose="020F0502020204030204"/>
              <a:cs typeface="+mn-ea"/>
              <a:sym typeface="+mn-lt"/>
            </a:endParaRPr>
          </a:p>
        </p:txBody>
      </p:sp>
      <p:grpSp>
        <p:nvGrpSpPr>
          <p:cNvPr id="31" name="组合 30">
            <a:extLst>
              <a:ext uri="{FF2B5EF4-FFF2-40B4-BE49-F238E27FC236}">
                <a16:creationId xmlns:a16="http://schemas.microsoft.com/office/drawing/2014/main" id="{A568D72E-9F69-48EC-B4F0-4EA9F57C2A0A}"/>
              </a:ext>
            </a:extLst>
          </p:cNvPr>
          <p:cNvGrpSpPr/>
          <p:nvPr/>
        </p:nvGrpSpPr>
        <p:grpSpPr>
          <a:xfrm>
            <a:off x="4963359" y="2253380"/>
            <a:ext cx="2071132" cy="400110"/>
            <a:chOff x="1190721" y="689106"/>
            <a:chExt cx="4095965" cy="400110"/>
          </a:xfrm>
        </p:grpSpPr>
        <p:sp>
          <p:nvSpPr>
            <p:cNvPr id="32" name="矩形: 圆角 31">
              <a:extLst>
                <a:ext uri="{FF2B5EF4-FFF2-40B4-BE49-F238E27FC236}">
                  <a16:creationId xmlns:a16="http://schemas.microsoft.com/office/drawing/2014/main" id="{77D2121B-007B-4BCC-8C0D-77FE7CBF8760}"/>
                </a:ext>
              </a:extLst>
            </p:cNvPr>
            <p:cNvSpPr/>
            <p:nvPr/>
          </p:nvSpPr>
          <p:spPr>
            <a:xfrm>
              <a:off x="1190721" y="689106"/>
              <a:ext cx="4013744" cy="400110"/>
            </a:xfrm>
            <a:prstGeom prst="roundRect">
              <a:avLst>
                <a:gd name="adj" fmla="val 50000"/>
              </a:avLst>
            </a:prstGeom>
            <a:solidFill>
              <a:srgbClr val="4737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dirty="0">
                <a:ln>
                  <a:noFill/>
                </a:ln>
                <a:solidFill>
                  <a:prstClr val="white"/>
                </a:solidFill>
                <a:effectLst/>
                <a:uLnTx/>
                <a:uFillTx/>
                <a:latin typeface="微软雅黑" panose="020F0502020204030204"/>
                <a:cs typeface="+mn-ea"/>
                <a:sym typeface="+mn-lt"/>
              </a:endParaRPr>
            </a:p>
          </p:txBody>
        </p:sp>
        <p:sp>
          <p:nvSpPr>
            <p:cNvPr id="33" name="文本框 32">
              <a:extLst>
                <a:ext uri="{FF2B5EF4-FFF2-40B4-BE49-F238E27FC236}">
                  <a16:creationId xmlns:a16="http://schemas.microsoft.com/office/drawing/2014/main" id="{5037219C-A3D7-4B3A-815D-65F7ACE50A2D}"/>
                </a:ext>
              </a:extLst>
            </p:cNvPr>
            <p:cNvSpPr txBox="1"/>
            <p:nvPr/>
          </p:nvSpPr>
          <p:spPr>
            <a:xfrm>
              <a:off x="1289331" y="709631"/>
              <a:ext cx="3997355" cy="369332"/>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white"/>
                  </a:solidFill>
                  <a:effectLst/>
                  <a:uLnTx/>
                  <a:uFillTx/>
                  <a:latin typeface="微软雅黑" panose="020F0502020204030204"/>
                  <a:cs typeface="+mn-ea"/>
                  <a:sym typeface="+mn-lt"/>
                </a:rPr>
                <a:t>受众群体</a:t>
              </a:r>
            </a:p>
          </p:txBody>
        </p:sp>
      </p:grpSp>
      <p:sp>
        <p:nvSpPr>
          <p:cNvPr id="34" name="文本框 33">
            <a:extLst>
              <a:ext uri="{FF2B5EF4-FFF2-40B4-BE49-F238E27FC236}">
                <a16:creationId xmlns:a16="http://schemas.microsoft.com/office/drawing/2014/main" id="{64839455-916F-4AC0-B305-D7862DFDDA0B}"/>
              </a:ext>
            </a:extLst>
          </p:cNvPr>
          <p:cNvSpPr txBox="1"/>
          <p:nvPr/>
        </p:nvSpPr>
        <p:spPr>
          <a:xfrm>
            <a:off x="7504945" y="2746682"/>
            <a:ext cx="2131158" cy="2222147"/>
          </a:xfrm>
          <a:prstGeom prst="rect">
            <a:avLst/>
          </a:prstGeom>
          <a:noFill/>
        </p:spPr>
        <p:txBody>
          <a:bodyPr wrap="square" rtlCol="0">
            <a:spAutoFit/>
          </a:bodyPr>
          <a:lstStyle/>
          <a:p>
            <a:pPr marL="0" marR="0" lvl="0" indent="0" algn="just" defTabSz="914400" rtl="0" eaLnBrk="1" fontAlgn="auto" latinLnBrk="0" hangingPunct="1">
              <a:lnSpc>
                <a:spcPts val="21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black">
                    <a:lumMod val="65000"/>
                    <a:lumOff val="35000"/>
                  </a:prstClr>
                </a:solidFill>
                <a:effectLst/>
                <a:uLnTx/>
                <a:uFillTx/>
                <a:latin typeface="思源黑体 CN Normal" panose="020B0400000000000000" pitchFamily="34" charset="-122"/>
                <a:ea typeface="思源黑体 CN Normal" panose="020B0400000000000000" pitchFamily="34" charset="-122"/>
                <a:cs typeface="+mn-cs"/>
              </a:rPr>
              <a:t>受众群体广泛，功能齐全，可以实现棉花种植全流程的监控与观测。后期考虑过渡到软硬件结合模式，进行针对性的系统优化，在系统响应速度和流畅度方面有明显的优势。</a:t>
            </a:r>
            <a:endParaRPr kumimoji="0" lang="en-US" altLang="zh-CN" sz="1400" b="0" i="0" u="none" strike="noStrike" kern="1200" cap="none" spc="0" normalizeH="0" baseline="0" noProof="0" dirty="0">
              <a:ln>
                <a:noFill/>
              </a:ln>
              <a:solidFill>
                <a:prstClr val="black">
                  <a:lumMod val="65000"/>
                  <a:lumOff val="35000"/>
                </a:prstClr>
              </a:solidFill>
              <a:effectLst/>
              <a:uLnTx/>
              <a:uFillTx/>
              <a:latin typeface="思源黑体 CN Normal" panose="020B0400000000000000" pitchFamily="34" charset="-122"/>
              <a:ea typeface="思源黑体 CN Normal" panose="020B0400000000000000" pitchFamily="34" charset="-122"/>
              <a:cs typeface="+mn-cs"/>
            </a:endParaRPr>
          </a:p>
        </p:txBody>
      </p:sp>
      <p:sp>
        <p:nvSpPr>
          <p:cNvPr id="35" name="矩形: 圆角 34">
            <a:extLst>
              <a:ext uri="{FF2B5EF4-FFF2-40B4-BE49-F238E27FC236}">
                <a16:creationId xmlns:a16="http://schemas.microsoft.com/office/drawing/2014/main" id="{825B4722-D791-4817-A000-37B6240AC865}"/>
              </a:ext>
            </a:extLst>
          </p:cNvPr>
          <p:cNvSpPr/>
          <p:nvPr/>
        </p:nvSpPr>
        <p:spPr>
          <a:xfrm>
            <a:off x="7435694" y="2085635"/>
            <a:ext cx="2251210" cy="3108665"/>
          </a:xfrm>
          <a:prstGeom prst="roundRect">
            <a:avLst>
              <a:gd name="adj" fmla="val 0"/>
            </a:avLst>
          </a:prstGeom>
          <a:noFill/>
          <a:ln>
            <a:solidFill>
              <a:srgbClr val="47372B"/>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微软雅黑" panose="020F0502020204030204"/>
              <a:cs typeface="+mn-ea"/>
              <a:sym typeface="+mn-lt"/>
            </a:endParaRPr>
          </a:p>
        </p:txBody>
      </p:sp>
      <p:grpSp>
        <p:nvGrpSpPr>
          <p:cNvPr id="36" name="组合 35">
            <a:extLst>
              <a:ext uri="{FF2B5EF4-FFF2-40B4-BE49-F238E27FC236}">
                <a16:creationId xmlns:a16="http://schemas.microsoft.com/office/drawing/2014/main" id="{D822A4A1-F851-4B85-81E7-CE690BCE7681}"/>
              </a:ext>
            </a:extLst>
          </p:cNvPr>
          <p:cNvGrpSpPr/>
          <p:nvPr/>
        </p:nvGrpSpPr>
        <p:grpSpPr>
          <a:xfrm>
            <a:off x="7555746" y="2253380"/>
            <a:ext cx="2029557" cy="400110"/>
            <a:chOff x="1190721" y="689106"/>
            <a:chExt cx="4013744" cy="400110"/>
          </a:xfrm>
        </p:grpSpPr>
        <p:sp>
          <p:nvSpPr>
            <p:cNvPr id="37" name="矩形: 圆角 36">
              <a:extLst>
                <a:ext uri="{FF2B5EF4-FFF2-40B4-BE49-F238E27FC236}">
                  <a16:creationId xmlns:a16="http://schemas.microsoft.com/office/drawing/2014/main" id="{E61FAB3D-D033-4923-B8F1-D0AD5F1ABFE3}"/>
                </a:ext>
              </a:extLst>
            </p:cNvPr>
            <p:cNvSpPr/>
            <p:nvPr/>
          </p:nvSpPr>
          <p:spPr>
            <a:xfrm>
              <a:off x="1190721" y="689106"/>
              <a:ext cx="4013744" cy="400110"/>
            </a:xfrm>
            <a:prstGeom prst="roundRect">
              <a:avLst>
                <a:gd name="adj" fmla="val 50000"/>
              </a:avLst>
            </a:prstGeom>
            <a:solidFill>
              <a:srgbClr val="4737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dirty="0">
                <a:ln>
                  <a:noFill/>
                </a:ln>
                <a:solidFill>
                  <a:prstClr val="white"/>
                </a:solidFill>
                <a:effectLst/>
                <a:uLnTx/>
                <a:uFillTx/>
                <a:latin typeface="微软雅黑" panose="020F0502020204030204"/>
                <a:cs typeface="+mn-ea"/>
                <a:sym typeface="+mn-lt"/>
              </a:endParaRPr>
            </a:p>
          </p:txBody>
        </p:sp>
        <p:sp>
          <p:nvSpPr>
            <p:cNvPr id="38" name="文本框 37">
              <a:extLst>
                <a:ext uri="{FF2B5EF4-FFF2-40B4-BE49-F238E27FC236}">
                  <a16:creationId xmlns:a16="http://schemas.microsoft.com/office/drawing/2014/main" id="{E801766F-0FC3-4B15-87CC-3D2A137F435A}"/>
                </a:ext>
              </a:extLst>
            </p:cNvPr>
            <p:cNvSpPr txBox="1"/>
            <p:nvPr/>
          </p:nvSpPr>
          <p:spPr>
            <a:xfrm>
              <a:off x="1376570" y="704579"/>
              <a:ext cx="3642042" cy="369332"/>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white"/>
                  </a:solidFill>
                  <a:effectLst/>
                  <a:uLnTx/>
                  <a:uFillTx/>
                  <a:latin typeface="微软雅黑" panose="020F0502020204030204"/>
                  <a:cs typeface="+mn-ea"/>
                  <a:sym typeface="+mn-lt"/>
                </a:rPr>
                <a:t>产品优势</a:t>
              </a:r>
            </a:p>
          </p:txBody>
        </p:sp>
      </p:grpSp>
      <p:sp>
        <p:nvSpPr>
          <p:cNvPr id="75" name="文本框 74">
            <a:extLst>
              <a:ext uri="{FF2B5EF4-FFF2-40B4-BE49-F238E27FC236}">
                <a16:creationId xmlns:a16="http://schemas.microsoft.com/office/drawing/2014/main" id="{B3249BEA-59DC-44B4-9BAA-F1FD5C873657}"/>
              </a:ext>
            </a:extLst>
          </p:cNvPr>
          <p:cNvSpPr txBox="1"/>
          <p:nvPr/>
        </p:nvSpPr>
        <p:spPr>
          <a:xfrm>
            <a:off x="4065093" y="326010"/>
            <a:ext cx="3259778" cy="523220"/>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srgbClr val="47372B"/>
                </a:solidFill>
                <a:effectLst/>
                <a:uLnTx/>
                <a:uFillTx/>
                <a:latin typeface="微软雅黑" panose="020F0502020204030204"/>
                <a:cs typeface="+mn-ea"/>
                <a:sym typeface="+mn-lt"/>
              </a:rPr>
              <a:t>03/</a:t>
            </a:r>
            <a:r>
              <a:rPr kumimoji="0" lang="zh-CN" altLang="en-US" sz="2800" b="0" i="0" u="none" strike="noStrike" kern="1200" cap="none" spc="0" normalizeH="0" baseline="0" noProof="0" dirty="0">
                <a:ln>
                  <a:noFill/>
                </a:ln>
                <a:solidFill>
                  <a:srgbClr val="47372B"/>
                </a:solidFill>
                <a:effectLst/>
                <a:uLnTx/>
                <a:uFillTx/>
                <a:latin typeface="微软雅黑" panose="020F0502020204030204"/>
                <a:cs typeface="+mn-ea"/>
                <a:sym typeface="+mn-lt"/>
              </a:rPr>
              <a:t>服务产品</a:t>
            </a:r>
          </a:p>
        </p:txBody>
      </p:sp>
      <p:sp>
        <p:nvSpPr>
          <p:cNvPr id="76" name="文本框 75">
            <a:extLst>
              <a:ext uri="{FF2B5EF4-FFF2-40B4-BE49-F238E27FC236}">
                <a16:creationId xmlns:a16="http://schemas.microsoft.com/office/drawing/2014/main" id="{6C664B8B-BFD2-4D99-88D6-D4EA93CDBF4A}"/>
              </a:ext>
            </a:extLst>
          </p:cNvPr>
          <p:cNvSpPr txBox="1"/>
          <p:nvPr/>
        </p:nvSpPr>
        <p:spPr>
          <a:xfrm>
            <a:off x="4065093" y="849230"/>
            <a:ext cx="3259778" cy="246221"/>
          </a:xfrm>
          <a:prstGeom prst="rect">
            <a:avLst/>
          </a:prstGeom>
          <a:noFill/>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en-US" altLang="zh-CN" sz="1000" b="0" i="0" u="none" strike="noStrike" kern="1200" cap="none" spc="0" normalizeH="0" baseline="0" noProof="0" dirty="0">
                <a:ln>
                  <a:noFill/>
                </a:ln>
                <a:solidFill>
                  <a:srgbClr val="47372B"/>
                </a:solidFill>
                <a:effectLst/>
                <a:uLnTx/>
                <a:uFillTx/>
                <a:latin typeface="微软雅黑" panose="020F0502020204030204"/>
                <a:cs typeface="+mn-ea"/>
                <a:sym typeface="+mn-lt"/>
              </a:rPr>
              <a:t>SERVING PRODUCTS</a:t>
            </a:r>
          </a:p>
        </p:txBody>
      </p:sp>
    </p:spTree>
    <p:extLst>
      <p:ext uri="{BB962C8B-B14F-4D97-AF65-F5344CB8AC3E}">
        <p14:creationId xmlns:p14="http://schemas.microsoft.com/office/powerpoint/2010/main" val="267094294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ppt_x</p:attrName>
                                        </p:attrNameLst>
                                      </p:cBhvr>
                                      <p:tavLst>
                                        <p:tav tm="0">
                                          <p:val>
                                            <p:strVal val="#ppt_x"/>
                                          </p:val>
                                        </p:tav>
                                        <p:tav tm="100000">
                                          <p:val>
                                            <p:strVal val="#ppt_x"/>
                                          </p:val>
                                        </p:tav>
                                      </p:tavLst>
                                    </p:anim>
                                    <p:anim calcmode="lin" valueType="num">
                                      <p:cBhvr>
                                        <p:cTn id="9" dur="1000" fill="hold"/>
                                        <p:tgtEl>
                                          <p:spTgt spid="1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fade">
                                      <p:cBhvr>
                                        <p:cTn id="12" dur="1000"/>
                                        <p:tgtEl>
                                          <p:spTgt spid="25"/>
                                        </p:tgtEl>
                                      </p:cBhvr>
                                    </p:animEffect>
                                    <p:anim calcmode="lin" valueType="num">
                                      <p:cBhvr>
                                        <p:cTn id="13" dur="1000" fill="hold"/>
                                        <p:tgtEl>
                                          <p:spTgt spid="25"/>
                                        </p:tgtEl>
                                        <p:attrNameLst>
                                          <p:attrName>ppt_x</p:attrName>
                                        </p:attrNameLst>
                                      </p:cBhvr>
                                      <p:tavLst>
                                        <p:tav tm="0">
                                          <p:val>
                                            <p:strVal val="#ppt_x"/>
                                          </p:val>
                                        </p:tav>
                                        <p:tav tm="100000">
                                          <p:val>
                                            <p:strVal val="#ppt_x"/>
                                          </p:val>
                                        </p:tav>
                                      </p:tavLst>
                                    </p:anim>
                                    <p:anim calcmode="lin" valueType="num">
                                      <p:cBhvr>
                                        <p:cTn id="14" dur="1000" fill="hold"/>
                                        <p:tgtEl>
                                          <p:spTgt spid="25"/>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26"/>
                                        </p:tgtEl>
                                        <p:attrNameLst>
                                          <p:attrName>style.visibility</p:attrName>
                                        </p:attrNameLst>
                                      </p:cBhvr>
                                      <p:to>
                                        <p:strVal val="visible"/>
                                      </p:to>
                                    </p:set>
                                    <p:animEffect transition="in" filter="fade">
                                      <p:cBhvr>
                                        <p:cTn id="17" dur="1000"/>
                                        <p:tgtEl>
                                          <p:spTgt spid="26"/>
                                        </p:tgtEl>
                                      </p:cBhvr>
                                    </p:animEffect>
                                    <p:anim calcmode="lin" valueType="num">
                                      <p:cBhvr>
                                        <p:cTn id="18" dur="1000" fill="hold"/>
                                        <p:tgtEl>
                                          <p:spTgt spid="26"/>
                                        </p:tgtEl>
                                        <p:attrNameLst>
                                          <p:attrName>ppt_x</p:attrName>
                                        </p:attrNameLst>
                                      </p:cBhvr>
                                      <p:tavLst>
                                        <p:tav tm="0">
                                          <p:val>
                                            <p:strVal val="#ppt_x"/>
                                          </p:val>
                                        </p:tav>
                                        <p:tav tm="100000">
                                          <p:val>
                                            <p:strVal val="#ppt_x"/>
                                          </p:val>
                                        </p:tav>
                                      </p:tavLst>
                                    </p:anim>
                                    <p:anim calcmode="lin" valueType="num">
                                      <p:cBhvr>
                                        <p:cTn id="19" dur="1000" fill="hold"/>
                                        <p:tgtEl>
                                          <p:spTgt spid="26"/>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29"/>
                                        </p:tgtEl>
                                        <p:attrNameLst>
                                          <p:attrName>style.visibility</p:attrName>
                                        </p:attrNameLst>
                                      </p:cBhvr>
                                      <p:to>
                                        <p:strVal val="visible"/>
                                      </p:to>
                                    </p:set>
                                    <p:animEffect transition="in" filter="fade">
                                      <p:cBhvr>
                                        <p:cTn id="22" dur="1000"/>
                                        <p:tgtEl>
                                          <p:spTgt spid="29"/>
                                        </p:tgtEl>
                                      </p:cBhvr>
                                    </p:animEffect>
                                    <p:anim calcmode="lin" valueType="num">
                                      <p:cBhvr>
                                        <p:cTn id="23" dur="1000" fill="hold"/>
                                        <p:tgtEl>
                                          <p:spTgt spid="29"/>
                                        </p:tgtEl>
                                        <p:attrNameLst>
                                          <p:attrName>ppt_x</p:attrName>
                                        </p:attrNameLst>
                                      </p:cBhvr>
                                      <p:tavLst>
                                        <p:tav tm="0">
                                          <p:val>
                                            <p:strVal val="#ppt_x"/>
                                          </p:val>
                                        </p:tav>
                                        <p:tav tm="100000">
                                          <p:val>
                                            <p:strVal val="#ppt_x"/>
                                          </p:val>
                                        </p:tav>
                                      </p:tavLst>
                                    </p:anim>
                                    <p:anim calcmode="lin" valueType="num">
                                      <p:cBhvr>
                                        <p:cTn id="24" dur="1000" fill="hold"/>
                                        <p:tgtEl>
                                          <p:spTgt spid="29"/>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30"/>
                                        </p:tgtEl>
                                        <p:attrNameLst>
                                          <p:attrName>style.visibility</p:attrName>
                                        </p:attrNameLst>
                                      </p:cBhvr>
                                      <p:to>
                                        <p:strVal val="visible"/>
                                      </p:to>
                                    </p:set>
                                    <p:animEffect transition="in" filter="fade">
                                      <p:cBhvr>
                                        <p:cTn id="27" dur="1000"/>
                                        <p:tgtEl>
                                          <p:spTgt spid="30"/>
                                        </p:tgtEl>
                                      </p:cBhvr>
                                    </p:animEffect>
                                    <p:anim calcmode="lin" valueType="num">
                                      <p:cBhvr>
                                        <p:cTn id="28" dur="1000" fill="hold"/>
                                        <p:tgtEl>
                                          <p:spTgt spid="30"/>
                                        </p:tgtEl>
                                        <p:attrNameLst>
                                          <p:attrName>ppt_x</p:attrName>
                                        </p:attrNameLst>
                                      </p:cBhvr>
                                      <p:tavLst>
                                        <p:tav tm="0">
                                          <p:val>
                                            <p:strVal val="#ppt_x"/>
                                          </p:val>
                                        </p:tav>
                                        <p:tav tm="100000">
                                          <p:val>
                                            <p:strVal val="#ppt_x"/>
                                          </p:val>
                                        </p:tav>
                                      </p:tavLst>
                                    </p:anim>
                                    <p:anim calcmode="lin" valueType="num">
                                      <p:cBhvr>
                                        <p:cTn id="29" dur="1000" fill="hold"/>
                                        <p:tgtEl>
                                          <p:spTgt spid="30"/>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31"/>
                                        </p:tgtEl>
                                        <p:attrNameLst>
                                          <p:attrName>style.visibility</p:attrName>
                                        </p:attrNameLst>
                                      </p:cBhvr>
                                      <p:to>
                                        <p:strVal val="visible"/>
                                      </p:to>
                                    </p:set>
                                    <p:animEffect transition="in" filter="fade">
                                      <p:cBhvr>
                                        <p:cTn id="32" dur="1000"/>
                                        <p:tgtEl>
                                          <p:spTgt spid="31"/>
                                        </p:tgtEl>
                                      </p:cBhvr>
                                    </p:animEffect>
                                    <p:anim calcmode="lin" valueType="num">
                                      <p:cBhvr>
                                        <p:cTn id="33" dur="1000" fill="hold"/>
                                        <p:tgtEl>
                                          <p:spTgt spid="31"/>
                                        </p:tgtEl>
                                        <p:attrNameLst>
                                          <p:attrName>ppt_x</p:attrName>
                                        </p:attrNameLst>
                                      </p:cBhvr>
                                      <p:tavLst>
                                        <p:tav tm="0">
                                          <p:val>
                                            <p:strVal val="#ppt_x"/>
                                          </p:val>
                                        </p:tav>
                                        <p:tav tm="100000">
                                          <p:val>
                                            <p:strVal val="#ppt_x"/>
                                          </p:val>
                                        </p:tav>
                                      </p:tavLst>
                                    </p:anim>
                                    <p:anim calcmode="lin" valueType="num">
                                      <p:cBhvr>
                                        <p:cTn id="34" dur="1000" fill="hold"/>
                                        <p:tgtEl>
                                          <p:spTgt spid="31"/>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34"/>
                                        </p:tgtEl>
                                        <p:attrNameLst>
                                          <p:attrName>style.visibility</p:attrName>
                                        </p:attrNameLst>
                                      </p:cBhvr>
                                      <p:to>
                                        <p:strVal val="visible"/>
                                      </p:to>
                                    </p:set>
                                    <p:animEffect transition="in" filter="fade">
                                      <p:cBhvr>
                                        <p:cTn id="37" dur="1000"/>
                                        <p:tgtEl>
                                          <p:spTgt spid="34"/>
                                        </p:tgtEl>
                                      </p:cBhvr>
                                    </p:animEffect>
                                    <p:anim calcmode="lin" valueType="num">
                                      <p:cBhvr>
                                        <p:cTn id="38" dur="1000" fill="hold"/>
                                        <p:tgtEl>
                                          <p:spTgt spid="34"/>
                                        </p:tgtEl>
                                        <p:attrNameLst>
                                          <p:attrName>ppt_x</p:attrName>
                                        </p:attrNameLst>
                                      </p:cBhvr>
                                      <p:tavLst>
                                        <p:tav tm="0">
                                          <p:val>
                                            <p:strVal val="#ppt_x"/>
                                          </p:val>
                                        </p:tav>
                                        <p:tav tm="100000">
                                          <p:val>
                                            <p:strVal val="#ppt_x"/>
                                          </p:val>
                                        </p:tav>
                                      </p:tavLst>
                                    </p:anim>
                                    <p:anim calcmode="lin" valueType="num">
                                      <p:cBhvr>
                                        <p:cTn id="39" dur="1000" fill="hold"/>
                                        <p:tgtEl>
                                          <p:spTgt spid="34"/>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35"/>
                                        </p:tgtEl>
                                        <p:attrNameLst>
                                          <p:attrName>style.visibility</p:attrName>
                                        </p:attrNameLst>
                                      </p:cBhvr>
                                      <p:to>
                                        <p:strVal val="visible"/>
                                      </p:to>
                                    </p:set>
                                    <p:animEffect transition="in" filter="fade">
                                      <p:cBhvr>
                                        <p:cTn id="42" dur="1000"/>
                                        <p:tgtEl>
                                          <p:spTgt spid="35"/>
                                        </p:tgtEl>
                                      </p:cBhvr>
                                    </p:animEffect>
                                    <p:anim calcmode="lin" valueType="num">
                                      <p:cBhvr>
                                        <p:cTn id="43" dur="1000" fill="hold"/>
                                        <p:tgtEl>
                                          <p:spTgt spid="35"/>
                                        </p:tgtEl>
                                        <p:attrNameLst>
                                          <p:attrName>ppt_x</p:attrName>
                                        </p:attrNameLst>
                                      </p:cBhvr>
                                      <p:tavLst>
                                        <p:tav tm="0">
                                          <p:val>
                                            <p:strVal val="#ppt_x"/>
                                          </p:val>
                                        </p:tav>
                                        <p:tav tm="100000">
                                          <p:val>
                                            <p:strVal val="#ppt_x"/>
                                          </p:val>
                                        </p:tav>
                                      </p:tavLst>
                                    </p:anim>
                                    <p:anim calcmode="lin" valueType="num">
                                      <p:cBhvr>
                                        <p:cTn id="44" dur="1000" fill="hold"/>
                                        <p:tgtEl>
                                          <p:spTgt spid="35"/>
                                        </p:tgtEl>
                                        <p:attrNameLst>
                                          <p:attrName>ppt_y</p:attrName>
                                        </p:attrNameLst>
                                      </p:cBhvr>
                                      <p:tavLst>
                                        <p:tav tm="0">
                                          <p:val>
                                            <p:strVal val="#ppt_y+.1"/>
                                          </p:val>
                                        </p:tav>
                                        <p:tav tm="100000">
                                          <p:val>
                                            <p:strVal val="#ppt_y"/>
                                          </p:val>
                                        </p:tav>
                                      </p:tavLst>
                                    </p:anim>
                                  </p:childTnLst>
                                </p:cTn>
                              </p:par>
                              <p:par>
                                <p:cTn id="45" presetID="42" presetClass="entr" presetSubtype="0" fill="hold" nodeType="withEffect">
                                  <p:stCondLst>
                                    <p:cond delay="0"/>
                                  </p:stCondLst>
                                  <p:childTnLst>
                                    <p:set>
                                      <p:cBhvr>
                                        <p:cTn id="46" dur="1" fill="hold">
                                          <p:stCondLst>
                                            <p:cond delay="0"/>
                                          </p:stCondLst>
                                        </p:cTn>
                                        <p:tgtEl>
                                          <p:spTgt spid="36"/>
                                        </p:tgtEl>
                                        <p:attrNameLst>
                                          <p:attrName>style.visibility</p:attrName>
                                        </p:attrNameLst>
                                      </p:cBhvr>
                                      <p:to>
                                        <p:strVal val="visible"/>
                                      </p:to>
                                    </p:set>
                                    <p:animEffect transition="in" filter="fade">
                                      <p:cBhvr>
                                        <p:cTn id="47" dur="1000"/>
                                        <p:tgtEl>
                                          <p:spTgt spid="36"/>
                                        </p:tgtEl>
                                      </p:cBhvr>
                                    </p:animEffect>
                                    <p:anim calcmode="lin" valueType="num">
                                      <p:cBhvr>
                                        <p:cTn id="48" dur="1000" fill="hold"/>
                                        <p:tgtEl>
                                          <p:spTgt spid="36"/>
                                        </p:tgtEl>
                                        <p:attrNameLst>
                                          <p:attrName>ppt_x</p:attrName>
                                        </p:attrNameLst>
                                      </p:cBhvr>
                                      <p:tavLst>
                                        <p:tav tm="0">
                                          <p:val>
                                            <p:strVal val="#ppt_x"/>
                                          </p:val>
                                        </p:tav>
                                        <p:tav tm="100000">
                                          <p:val>
                                            <p:strVal val="#ppt_x"/>
                                          </p:val>
                                        </p:tav>
                                      </p:tavLst>
                                    </p:anim>
                                    <p:anim calcmode="lin" valueType="num">
                                      <p:cBhvr>
                                        <p:cTn id="49" dur="1000" fill="hold"/>
                                        <p:tgtEl>
                                          <p:spTgt spid="3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25" grpId="0" animBg="1"/>
      <p:bldP spid="29" grpId="0"/>
      <p:bldP spid="30" grpId="0" animBg="1"/>
      <p:bldP spid="34" grpId="0"/>
      <p:bldP spid="3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9" name="文本框 8">
            <a:extLst>
              <a:ext uri="{FF2B5EF4-FFF2-40B4-BE49-F238E27FC236}">
                <a16:creationId xmlns:a16="http://schemas.microsoft.com/office/drawing/2014/main" id="{9483E74B-6FF6-4D0A-BA05-44CB1E5C4C76}"/>
              </a:ext>
            </a:extLst>
          </p:cNvPr>
          <p:cNvSpPr txBox="1"/>
          <p:nvPr/>
        </p:nvSpPr>
        <p:spPr>
          <a:xfrm>
            <a:off x="4085564" y="158265"/>
            <a:ext cx="3259778" cy="523220"/>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srgbClr val="47372B"/>
                </a:solidFill>
                <a:effectLst/>
                <a:uLnTx/>
                <a:uFillTx/>
                <a:latin typeface="微软雅黑" panose="020F0502020204030204"/>
                <a:cs typeface="+mn-ea"/>
                <a:sym typeface="+mn-lt"/>
              </a:rPr>
              <a:t>03/</a:t>
            </a:r>
            <a:r>
              <a:rPr kumimoji="0" lang="zh-CN" altLang="en-US" sz="2800" b="0" i="0" u="none" strike="noStrike" kern="1200" cap="none" spc="0" normalizeH="0" baseline="0" noProof="0" dirty="0">
                <a:ln>
                  <a:noFill/>
                </a:ln>
                <a:solidFill>
                  <a:srgbClr val="47372B"/>
                </a:solidFill>
                <a:effectLst/>
                <a:uLnTx/>
                <a:uFillTx/>
                <a:latin typeface="微软雅黑" panose="020F0502020204030204"/>
                <a:cs typeface="+mn-ea"/>
                <a:sym typeface="+mn-lt"/>
              </a:rPr>
              <a:t>初步设计</a:t>
            </a:r>
          </a:p>
        </p:txBody>
      </p:sp>
      <p:sp>
        <p:nvSpPr>
          <p:cNvPr id="10" name="文本框 9">
            <a:extLst>
              <a:ext uri="{FF2B5EF4-FFF2-40B4-BE49-F238E27FC236}">
                <a16:creationId xmlns:a16="http://schemas.microsoft.com/office/drawing/2014/main" id="{324BFD49-19AA-4102-9F8A-E3581BDF3688}"/>
              </a:ext>
            </a:extLst>
          </p:cNvPr>
          <p:cNvSpPr txBox="1"/>
          <p:nvPr/>
        </p:nvSpPr>
        <p:spPr>
          <a:xfrm>
            <a:off x="4085564" y="681485"/>
            <a:ext cx="3259778" cy="246221"/>
          </a:xfrm>
          <a:prstGeom prst="rect">
            <a:avLst/>
          </a:prstGeom>
          <a:noFill/>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en-US" altLang="zh-CN" sz="1000" b="0" i="0" u="none" strike="noStrike" kern="1200" cap="none" spc="0" normalizeH="0" baseline="0" noProof="0" dirty="0">
                <a:ln>
                  <a:noFill/>
                </a:ln>
                <a:solidFill>
                  <a:srgbClr val="47372B"/>
                </a:solidFill>
                <a:effectLst/>
                <a:uLnTx/>
                <a:uFillTx/>
                <a:latin typeface="微软雅黑" panose="020F0502020204030204"/>
                <a:cs typeface="+mn-ea"/>
                <a:sym typeface="+mn-lt"/>
              </a:rPr>
              <a:t>PRELIMINARY DESIGN</a:t>
            </a:r>
          </a:p>
        </p:txBody>
      </p:sp>
      <p:pic>
        <p:nvPicPr>
          <p:cNvPr id="11" name="图片 10">
            <a:extLst>
              <a:ext uri="{FF2B5EF4-FFF2-40B4-BE49-F238E27FC236}">
                <a16:creationId xmlns:a16="http://schemas.microsoft.com/office/drawing/2014/main" id="{A2EBDED0-11B5-4697-9866-598AC7BC0B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4708" y="994298"/>
            <a:ext cx="3270799" cy="4714043"/>
          </a:xfrm>
          <a:prstGeom prst="rect">
            <a:avLst/>
          </a:prstGeom>
        </p:spPr>
      </p:pic>
      <p:sp>
        <p:nvSpPr>
          <p:cNvPr id="3" name="文本框 2">
            <a:extLst>
              <a:ext uri="{FF2B5EF4-FFF2-40B4-BE49-F238E27FC236}">
                <a16:creationId xmlns:a16="http://schemas.microsoft.com/office/drawing/2014/main" id="{59F6EE3E-5D12-4077-A28F-67EDEF936C32}"/>
              </a:ext>
            </a:extLst>
          </p:cNvPr>
          <p:cNvSpPr txBox="1"/>
          <p:nvPr/>
        </p:nvSpPr>
        <p:spPr>
          <a:xfrm>
            <a:off x="3690384" y="2251395"/>
            <a:ext cx="461665" cy="2925765"/>
          </a:xfrm>
          <a:prstGeom prst="rect">
            <a:avLst/>
          </a:prstGeom>
          <a:noFill/>
        </p:spPr>
        <p:txBody>
          <a:bodyPr vert="eaVert"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微软雅黑" panose="020F0502020204030204"/>
                <a:cs typeface="+mn-cs"/>
              </a:rPr>
              <a:t>田间管理，随时可行</a:t>
            </a:r>
          </a:p>
        </p:txBody>
      </p:sp>
      <p:pic>
        <p:nvPicPr>
          <p:cNvPr id="14" name="图片 13">
            <a:extLst>
              <a:ext uri="{FF2B5EF4-FFF2-40B4-BE49-F238E27FC236}">
                <a16:creationId xmlns:a16="http://schemas.microsoft.com/office/drawing/2014/main" id="{138472AF-79C3-41A5-B522-E30FA6FA0C2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81542" y="994298"/>
            <a:ext cx="3167180" cy="4714043"/>
          </a:xfrm>
          <a:prstGeom prst="rect">
            <a:avLst/>
          </a:prstGeom>
        </p:spPr>
      </p:pic>
      <p:pic>
        <p:nvPicPr>
          <p:cNvPr id="15" name="图片 14">
            <a:extLst>
              <a:ext uri="{FF2B5EF4-FFF2-40B4-BE49-F238E27FC236}">
                <a16:creationId xmlns:a16="http://schemas.microsoft.com/office/drawing/2014/main" id="{05D8911B-9078-478C-BC12-51929D81F87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432048" y="994298"/>
            <a:ext cx="2867123" cy="4714044"/>
          </a:xfrm>
          <a:prstGeom prst="rect">
            <a:avLst/>
          </a:prstGeom>
        </p:spPr>
      </p:pic>
      <p:sp>
        <p:nvSpPr>
          <p:cNvPr id="16" name="文本框 15">
            <a:extLst>
              <a:ext uri="{FF2B5EF4-FFF2-40B4-BE49-F238E27FC236}">
                <a16:creationId xmlns:a16="http://schemas.microsoft.com/office/drawing/2014/main" id="{EB5E4E33-873F-48CA-AF4E-F6A4835CC893}"/>
              </a:ext>
            </a:extLst>
          </p:cNvPr>
          <p:cNvSpPr txBox="1"/>
          <p:nvPr/>
        </p:nvSpPr>
        <p:spPr>
          <a:xfrm>
            <a:off x="7740890" y="2251394"/>
            <a:ext cx="461665" cy="2925765"/>
          </a:xfrm>
          <a:prstGeom prst="rect">
            <a:avLst/>
          </a:prstGeom>
          <a:noFill/>
        </p:spPr>
        <p:txBody>
          <a:bodyPr vert="eaVert"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微软雅黑" panose="020F0502020204030204"/>
                <a:cs typeface="+mn-cs"/>
              </a:rPr>
              <a:t>权威讯息，一查便知</a:t>
            </a:r>
          </a:p>
        </p:txBody>
      </p:sp>
      <p:sp>
        <p:nvSpPr>
          <p:cNvPr id="17" name="文本框 16">
            <a:extLst>
              <a:ext uri="{FF2B5EF4-FFF2-40B4-BE49-F238E27FC236}">
                <a16:creationId xmlns:a16="http://schemas.microsoft.com/office/drawing/2014/main" id="{2CFA3994-3E0B-479A-A4F8-FAAC655BA994}"/>
              </a:ext>
            </a:extLst>
          </p:cNvPr>
          <p:cNvSpPr txBox="1"/>
          <p:nvPr/>
        </p:nvSpPr>
        <p:spPr>
          <a:xfrm>
            <a:off x="11495627" y="2251393"/>
            <a:ext cx="461665" cy="2925765"/>
          </a:xfrm>
          <a:prstGeom prst="rect">
            <a:avLst/>
          </a:prstGeom>
          <a:noFill/>
        </p:spPr>
        <p:txBody>
          <a:bodyPr vert="eaVert"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微软雅黑" panose="020F0502020204030204"/>
                <a:cs typeface="+mn-cs"/>
              </a:rPr>
              <a:t>互动盖楼，一起交流</a:t>
            </a:r>
          </a:p>
        </p:txBody>
      </p:sp>
    </p:spTree>
    <p:extLst>
      <p:ext uri="{BB962C8B-B14F-4D97-AF65-F5344CB8AC3E}">
        <p14:creationId xmlns:p14="http://schemas.microsoft.com/office/powerpoint/2010/main" val="179604455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7" name="文本框 86">
            <a:extLst>
              <a:ext uri="{FF2B5EF4-FFF2-40B4-BE49-F238E27FC236}">
                <a16:creationId xmlns:a16="http://schemas.microsoft.com/office/drawing/2014/main" id="{A7B26BAD-8357-4FF0-86EB-7057EA111592}"/>
              </a:ext>
            </a:extLst>
          </p:cNvPr>
          <p:cNvSpPr txBox="1"/>
          <p:nvPr/>
        </p:nvSpPr>
        <p:spPr>
          <a:xfrm>
            <a:off x="11520748" y="289118"/>
            <a:ext cx="461665" cy="1562114"/>
          </a:xfrm>
          <a:prstGeom prst="rect">
            <a:avLst/>
          </a:prstGeom>
          <a:noFill/>
        </p:spPr>
        <p:txBody>
          <a:bodyPr vert="eaVert" wrap="square" rtlCol="0">
            <a:spAutoFit/>
          </a:bodyPr>
          <a:lstStyle/>
          <a:p>
            <a:pPr algn="dist"/>
            <a:r>
              <a:rPr lang="zh-CN" altLang="en-US" dirty="0">
                <a:solidFill>
                  <a:srgbClr val="47372B"/>
                </a:solidFill>
                <a:cs typeface="+mn-ea"/>
                <a:sym typeface="+mn-lt"/>
              </a:rPr>
              <a:t>国货正当红</a:t>
            </a:r>
          </a:p>
        </p:txBody>
      </p:sp>
      <p:sp>
        <p:nvSpPr>
          <p:cNvPr id="88" name="文本框 87">
            <a:extLst>
              <a:ext uri="{FF2B5EF4-FFF2-40B4-BE49-F238E27FC236}">
                <a16:creationId xmlns:a16="http://schemas.microsoft.com/office/drawing/2014/main" id="{7DF15EE0-1CFB-4809-AF7A-5D7807C256A6}"/>
              </a:ext>
            </a:extLst>
          </p:cNvPr>
          <p:cNvSpPr txBox="1"/>
          <p:nvPr/>
        </p:nvSpPr>
        <p:spPr>
          <a:xfrm>
            <a:off x="11356137" y="289118"/>
            <a:ext cx="338554" cy="2216922"/>
          </a:xfrm>
          <a:prstGeom prst="rect">
            <a:avLst/>
          </a:prstGeom>
          <a:noFill/>
        </p:spPr>
        <p:txBody>
          <a:bodyPr vert="eaVert" wrap="square" rtlCol="0">
            <a:spAutoFit/>
          </a:bodyPr>
          <a:lstStyle/>
          <a:p>
            <a:pPr algn="dist"/>
            <a:r>
              <a:rPr lang="en-US" altLang="zh-CN" sz="1000" dirty="0">
                <a:solidFill>
                  <a:srgbClr val="47372B"/>
                </a:solidFill>
                <a:cs typeface="+mn-ea"/>
                <a:sym typeface="+mn-lt"/>
              </a:rPr>
              <a:t>GUO HUO ZHENG DANG HONG</a:t>
            </a:r>
            <a:endParaRPr lang="zh-CN" altLang="en-US" sz="1000" dirty="0">
              <a:solidFill>
                <a:srgbClr val="47372B"/>
              </a:solidFill>
              <a:cs typeface="+mn-ea"/>
              <a:sym typeface="+mn-lt"/>
            </a:endParaRPr>
          </a:p>
        </p:txBody>
      </p:sp>
      <p:pic>
        <p:nvPicPr>
          <p:cNvPr id="3" name="图片 2">
            <a:extLst>
              <a:ext uri="{FF2B5EF4-FFF2-40B4-BE49-F238E27FC236}">
                <a16:creationId xmlns:a16="http://schemas.microsoft.com/office/drawing/2014/main" id="{E69156A8-19D9-49FD-8215-2CC74681C17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27617" y="1070175"/>
            <a:ext cx="2448950" cy="886944"/>
          </a:xfrm>
          <a:prstGeom prst="rect">
            <a:avLst/>
          </a:prstGeom>
        </p:spPr>
      </p:pic>
      <p:grpSp>
        <p:nvGrpSpPr>
          <p:cNvPr id="4" name="组合 3">
            <a:extLst>
              <a:ext uri="{FF2B5EF4-FFF2-40B4-BE49-F238E27FC236}">
                <a16:creationId xmlns:a16="http://schemas.microsoft.com/office/drawing/2014/main" id="{C67FF08C-A23E-41AC-AD82-345267040578}"/>
              </a:ext>
            </a:extLst>
          </p:cNvPr>
          <p:cNvGrpSpPr/>
          <p:nvPr/>
        </p:nvGrpSpPr>
        <p:grpSpPr>
          <a:xfrm>
            <a:off x="2426377" y="2089841"/>
            <a:ext cx="7339245" cy="969495"/>
            <a:chOff x="3268574" y="1918456"/>
            <a:chExt cx="4962431" cy="969495"/>
          </a:xfrm>
        </p:grpSpPr>
        <p:sp>
          <p:nvSpPr>
            <p:cNvPr id="32" name="文本框 31">
              <a:extLst>
                <a:ext uri="{FF2B5EF4-FFF2-40B4-BE49-F238E27FC236}">
                  <a16:creationId xmlns:a16="http://schemas.microsoft.com/office/drawing/2014/main" id="{96BAEB96-2FFF-4B43-B878-9836AFC4E7BA}"/>
                </a:ext>
              </a:extLst>
            </p:cNvPr>
            <p:cNvSpPr txBox="1"/>
            <p:nvPr/>
          </p:nvSpPr>
          <p:spPr>
            <a:xfrm>
              <a:off x="3268574" y="1918456"/>
              <a:ext cx="4962431" cy="707886"/>
            </a:xfrm>
            <a:prstGeom prst="rect">
              <a:avLst/>
            </a:prstGeom>
            <a:noFill/>
          </p:spPr>
          <p:txBody>
            <a:bodyPr wrap="square" rtlCol="0">
              <a:spAutoFit/>
            </a:bodyPr>
            <a:lstStyle/>
            <a:p>
              <a:pPr algn="dist"/>
              <a:r>
                <a:rPr lang="en-US" altLang="zh-CN" sz="4000" dirty="0">
                  <a:solidFill>
                    <a:srgbClr val="47372B"/>
                  </a:solidFill>
                  <a:cs typeface="+mn-ea"/>
                  <a:sym typeface="+mn-lt"/>
                </a:rPr>
                <a:t>04/</a:t>
              </a:r>
              <a:r>
                <a:rPr lang="zh-CN" altLang="en-US" sz="4000" dirty="0">
                  <a:solidFill>
                    <a:srgbClr val="47372B"/>
                  </a:solidFill>
                  <a:cs typeface="+mn-ea"/>
                  <a:sym typeface="+mn-lt"/>
                </a:rPr>
                <a:t>技术创新与项目特色</a:t>
              </a:r>
            </a:p>
          </p:txBody>
        </p:sp>
        <p:sp>
          <p:nvSpPr>
            <p:cNvPr id="33" name="文本框 32">
              <a:extLst>
                <a:ext uri="{FF2B5EF4-FFF2-40B4-BE49-F238E27FC236}">
                  <a16:creationId xmlns:a16="http://schemas.microsoft.com/office/drawing/2014/main" id="{32E1A990-07D9-4C79-A96F-79EBEFA3580A}"/>
                </a:ext>
              </a:extLst>
            </p:cNvPr>
            <p:cNvSpPr txBox="1"/>
            <p:nvPr/>
          </p:nvSpPr>
          <p:spPr>
            <a:xfrm>
              <a:off x="3268574" y="2626341"/>
              <a:ext cx="4962431" cy="261610"/>
            </a:xfrm>
            <a:prstGeom prst="rect">
              <a:avLst/>
            </a:prstGeom>
            <a:noFill/>
          </p:spPr>
          <p:txBody>
            <a:bodyPr wrap="square">
              <a:spAutoFit/>
            </a:bodyPr>
            <a:lstStyle/>
            <a:p>
              <a:pPr algn="dist"/>
              <a:r>
                <a:rPr lang="en-US" altLang="zh-CN" sz="1100" dirty="0">
                  <a:solidFill>
                    <a:srgbClr val="47372B"/>
                  </a:solidFill>
                  <a:cs typeface="+mn-ea"/>
                  <a:sym typeface="+mn-lt"/>
                </a:rPr>
                <a:t>TECNOLOGICAL INNOVATION AND PROJECT FEATURES</a:t>
              </a:r>
            </a:p>
          </p:txBody>
        </p:sp>
      </p:grpSp>
    </p:spTree>
    <p:extLst>
      <p:ext uri="{BB962C8B-B14F-4D97-AF65-F5344CB8AC3E}">
        <p14:creationId xmlns:p14="http://schemas.microsoft.com/office/powerpoint/2010/main" val="260662080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outVertical)">
                                      <p:cBhvr>
                                        <p:cTn id="7" dur="1000"/>
                                        <p:tgtEl>
                                          <p:spTgt spid="3"/>
                                        </p:tgtEl>
                                      </p:cBhvr>
                                    </p:animEffect>
                                  </p:childTnLst>
                                </p:cTn>
                              </p:par>
                              <p:par>
                                <p:cTn id="8" presetID="16" presetClass="entr" presetSubtype="37"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arn(outVertical)">
                                      <p:cBhvr>
                                        <p:cTn id="10" dur="1000"/>
                                        <p:tgtEl>
                                          <p:spTgt spid="4"/>
                                        </p:tgtEl>
                                      </p:cBhvr>
                                    </p:animEffect>
                                  </p:childTnLst>
                                </p:cTn>
                              </p:par>
                              <p:par>
                                <p:cTn id="11" presetID="2" presetClass="entr" presetSubtype="1" fill="hold" grpId="0" nodeType="withEffect">
                                  <p:stCondLst>
                                    <p:cond delay="0"/>
                                  </p:stCondLst>
                                  <p:childTnLst>
                                    <p:set>
                                      <p:cBhvr>
                                        <p:cTn id="12" dur="1" fill="hold">
                                          <p:stCondLst>
                                            <p:cond delay="0"/>
                                          </p:stCondLst>
                                        </p:cTn>
                                        <p:tgtEl>
                                          <p:spTgt spid="88"/>
                                        </p:tgtEl>
                                        <p:attrNameLst>
                                          <p:attrName>style.visibility</p:attrName>
                                        </p:attrNameLst>
                                      </p:cBhvr>
                                      <p:to>
                                        <p:strVal val="visible"/>
                                      </p:to>
                                    </p:set>
                                    <p:anim calcmode="lin" valueType="num">
                                      <p:cBhvr additive="base">
                                        <p:cTn id="13" dur="1000" fill="hold"/>
                                        <p:tgtEl>
                                          <p:spTgt spid="88"/>
                                        </p:tgtEl>
                                        <p:attrNameLst>
                                          <p:attrName>ppt_x</p:attrName>
                                        </p:attrNameLst>
                                      </p:cBhvr>
                                      <p:tavLst>
                                        <p:tav tm="0">
                                          <p:val>
                                            <p:strVal val="#ppt_x"/>
                                          </p:val>
                                        </p:tav>
                                        <p:tav tm="100000">
                                          <p:val>
                                            <p:strVal val="#ppt_x"/>
                                          </p:val>
                                        </p:tav>
                                      </p:tavLst>
                                    </p:anim>
                                    <p:anim calcmode="lin" valueType="num">
                                      <p:cBhvr additive="base">
                                        <p:cTn id="14" dur="1000" fill="hold"/>
                                        <p:tgtEl>
                                          <p:spTgt spid="88"/>
                                        </p:tgtEl>
                                        <p:attrNameLst>
                                          <p:attrName>ppt_y</p:attrName>
                                        </p:attrNameLst>
                                      </p:cBhvr>
                                      <p:tavLst>
                                        <p:tav tm="0">
                                          <p:val>
                                            <p:strVal val="0-#ppt_h/2"/>
                                          </p:val>
                                        </p:tav>
                                        <p:tav tm="100000">
                                          <p:val>
                                            <p:strVal val="#ppt_y"/>
                                          </p:val>
                                        </p:tav>
                                      </p:tavLst>
                                    </p:anim>
                                  </p:childTnLst>
                                </p:cTn>
                              </p:par>
                              <p:par>
                                <p:cTn id="15" presetID="2" presetClass="entr" presetSubtype="1" fill="hold" grpId="0" nodeType="withEffect">
                                  <p:stCondLst>
                                    <p:cond delay="0"/>
                                  </p:stCondLst>
                                  <p:childTnLst>
                                    <p:set>
                                      <p:cBhvr>
                                        <p:cTn id="16" dur="1" fill="hold">
                                          <p:stCondLst>
                                            <p:cond delay="0"/>
                                          </p:stCondLst>
                                        </p:cTn>
                                        <p:tgtEl>
                                          <p:spTgt spid="87"/>
                                        </p:tgtEl>
                                        <p:attrNameLst>
                                          <p:attrName>style.visibility</p:attrName>
                                        </p:attrNameLst>
                                      </p:cBhvr>
                                      <p:to>
                                        <p:strVal val="visible"/>
                                      </p:to>
                                    </p:set>
                                    <p:anim calcmode="lin" valueType="num">
                                      <p:cBhvr additive="base">
                                        <p:cTn id="17" dur="1000" fill="hold"/>
                                        <p:tgtEl>
                                          <p:spTgt spid="87"/>
                                        </p:tgtEl>
                                        <p:attrNameLst>
                                          <p:attrName>ppt_x</p:attrName>
                                        </p:attrNameLst>
                                      </p:cBhvr>
                                      <p:tavLst>
                                        <p:tav tm="0">
                                          <p:val>
                                            <p:strVal val="#ppt_x"/>
                                          </p:val>
                                        </p:tav>
                                        <p:tav tm="100000">
                                          <p:val>
                                            <p:strVal val="#ppt_x"/>
                                          </p:val>
                                        </p:tav>
                                      </p:tavLst>
                                    </p:anim>
                                    <p:anim calcmode="lin" valueType="num">
                                      <p:cBhvr additive="base">
                                        <p:cTn id="18" dur="1000" fill="hold"/>
                                        <p:tgtEl>
                                          <p:spTgt spid="8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 grpId="0"/>
      <p:bldP spid="88"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1" name="文本框 10">
            <a:extLst>
              <a:ext uri="{FF2B5EF4-FFF2-40B4-BE49-F238E27FC236}">
                <a16:creationId xmlns:a16="http://schemas.microsoft.com/office/drawing/2014/main" id="{1839F760-D559-4E95-B267-D2F27F659A17}"/>
              </a:ext>
            </a:extLst>
          </p:cNvPr>
          <p:cNvSpPr txBox="1"/>
          <p:nvPr/>
        </p:nvSpPr>
        <p:spPr>
          <a:xfrm>
            <a:off x="1191665" y="2226488"/>
            <a:ext cx="9920835" cy="1002967"/>
          </a:xfrm>
          <a:prstGeom prst="rect">
            <a:avLst/>
          </a:prstGeom>
          <a:noFill/>
        </p:spPr>
        <p:txBody>
          <a:bodyPr wrap="square" rtlCol="0">
            <a:spAutoFit/>
          </a:bodyPr>
          <a:lstStyle/>
          <a:p>
            <a:pPr>
              <a:lnSpc>
                <a:spcPct val="200000"/>
              </a:lnSpc>
            </a:pPr>
            <a:r>
              <a:rPr lang="zh-CN" altLang="en-US" sz="1600" dirty="0">
                <a:solidFill>
                  <a:schemeClr val="tx1">
                    <a:lumMod val="75000"/>
                    <a:lumOff val="25000"/>
                  </a:schemeClr>
                </a:solidFill>
                <a:cs typeface="+mn-ea"/>
                <a:sym typeface="+mn-lt"/>
              </a:rPr>
              <a:t>项目初期建立对比库，实现对营养状态的分析预警；后期依靠优化模型进行生长状态实施跟踪预测，由系统判定是否需要人工形式的全流程干预实现增产增收。</a:t>
            </a:r>
          </a:p>
        </p:txBody>
      </p:sp>
      <p:grpSp>
        <p:nvGrpSpPr>
          <p:cNvPr id="2" name="组合 1">
            <a:extLst>
              <a:ext uri="{FF2B5EF4-FFF2-40B4-BE49-F238E27FC236}">
                <a16:creationId xmlns:a16="http://schemas.microsoft.com/office/drawing/2014/main" id="{4D2781F0-0FD3-45CF-9A46-CBE91F1C36DF}"/>
              </a:ext>
            </a:extLst>
          </p:cNvPr>
          <p:cNvGrpSpPr/>
          <p:nvPr/>
        </p:nvGrpSpPr>
        <p:grpSpPr>
          <a:xfrm>
            <a:off x="1191665" y="1826378"/>
            <a:ext cx="4369798" cy="400110"/>
            <a:chOff x="1190721" y="689106"/>
            <a:chExt cx="5227896" cy="400110"/>
          </a:xfrm>
        </p:grpSpPr>
        <p:sp>
          <p:nvSpPr>
            <p:cNvPr id="16" name="矩形: 圆角 15">
              <a:extLst>
                <a:ext uri="{FF2B5EF4-FFF2-40B4-BE49-F238E27FC236}">
                  <a16:creationId xmlns:a16="http://schemas.microsoft.com/office/drawing/2014/main" id="{4EE91A49-70F6-433F-ABC0-C97C4EE560EF}"/>
                </a:ext>
              </a:extLst>
            </p:cNvPr>
            <p:cNvSpPr/>
            <p:nvPr/>
          </p:nvSpPr>
          <p:spPr>
            <a:xfrm>
              <a:off x="1190721" y="689106"/>
              <a:ext cx="5227896" cy="400110"/>
            </a:xfrm>
            <a:prstGeom prst="roundRect">
              <a:avLst>
                <a:gd name="adj" fmla="val 50000"/>
              </a:avLst>
            </a:prstGeom>
            <a:solidFill>
              <a:srgbClr val="4737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7" name="文本框 16">
              <a:extLst>
                <a:ext uri="{FF2B5EF4-FFF2-40B4-BE49-F238E27FC236}">
                  <a16:creationId xmlns:a16="http://schemas.microsoft.com/office/drawing/2014/main" id="{77E9DE9F-374D-4649-985E-F2DB30DD94E2}"/>
                </a:ext>
              </a:extLst>
            </p:cNvPr>
            <p:cNvSpPr txBox="1"/>
            <p:nvPr/>
          </p:nvSpPr>
          <p:spPr>
            <a:xfrm>
              <a:off x="1344065" y="689106"/>
              <a:ext cx="4927602" cy="400110"/>
            </a:xfrm>
            <a:prstGeom prst="rect">
              <a:avLst/>
            </a:prstGeom>
            <a:noFill/>
          </p:spPr>
          <p:txBody>
            <a:bodyPr wrap="square" rtlCol="0">
              <a:spAutoFit/>
            </a:bodyPr>
            <a:lstStyle/>
            <a:p>
              <a:pPr algn="dist"/>
              <a:r>
                <a:rPr lang="zh-CN" altLang="en-US" sz="2000" dirty="0">
                  <a:solidFill>
                    <a:schemeClr val="bg1"/>
                  </a:solidFill>
                  <a:cs typeface="+mn-ea"/>
                  <a:sym typeface="+mn-lt"/>
                </a:rPr>
                <a:t>基于机器学习的视觉分析模型</a:t>
              </a:r>
            </a:p>
          </p:txBody>
        </p:sp>
      </p:grpSp>
      <p:sp>
        <p:nvSpPr>
          <p:cNvPr id="18" name="文本框 17">
            <a:extLst>
              <a:ext uri="{FF2B5EF4-FFF2-40B4-BE49-F238E27FC236}">
                <a16:creationId xmlns:a16="http://schemas.microsoft.com/office/drawing/2014/main" id="{7590459E-0034-4F87-928C-94E386DFCFA5}"/>
              </a:ext>
            </a:extLst>
          </p:cNvPr>
          <p:cNvSpPr txBox="1"/>
          <p:nvPr/>
        </p:nvSpPr>
        <p:spPr>
          <a:xfrm>
            <a:off x="1191665" y="3949700"/>
            <a:ext cx="9920835" cy="1002967"/>
          </a:xfrm>
          <a:prstGeom prst="rect">
            <a:avLst/>
          </a:prstGeom>
          <a:noFill/>
        </p:spPr>
        <p:txBody>
          <a:bodyPr wrap="square" rtlCol="0">
            <a:spAutoFit/>
          </a:bodyPr>
          <a:lstStyle/>
          <a:p>
            <a:pPr>
              <a:lnSpc>
                <a:spcPct val="200000"/>
              </a:lnSpc>
            </a:pPr>
            <a:r>
              <a:rPr lang="zh-CN" altLang="en-US" sz="1600" dirty="0">
                <a:solidFill>
                  <a:schemeClr val="tx1">
                    <a:lumMod val="75000"/>
                    <a:lumOff val="25000"/>
                  </a:schemeClr>
                </a:solidFill>
                <a:cs typeface="+mn-ea"/>
                <a:sym typeface="+mn-lt"/>
              </a:rPr>
              <a:t>实现产品线上交流社区内信息与区域性消息推送的信息实时更新、状态同步，避免重复存储造成服务器资源浪费；权威信息各方平等，多方核实，不可篡改，自主可控。</a:t>
            </a:r>
          </a:p>
        </p:txBody>
      </p:sp>
      <p:grpSp>
        <p:nvGrpSpPr>
          <p:cNvPr id="19" name="组合 18">
            <a:extLst>
              <a:ext uri="{FF2B5EF4-FFF2-40B4-BE49-F238E27FC236}">
                <a16:creationId xmlns:a16="http://schemas.microsoft.com/office/drawing/2014/main" id="{25B10963-6373-42AC-A31D-9EDF9570E431}"/>
              </a:ext>
            </a:extLst>
          </p:cNvPr>
          <p:cNvGrpSpPr/>
          <p:nvPr/>
        </p:nvGrpSpPr>
        <p:grpSpPr>
          <a:xfrm>
            <a:off x="1191665" y="3549590"/>
            <a:ext cx="2956123" cy="400110"/>
            <a:chOff x="1190721" y="689106"/>
            <a:chExt cx="3152678" cy="400110"/>
          </a:xfrm>
        </p:grpSpPr>
        <p:sp>
          <p:nvSpPr>
            <p:cNvPr id="20" name="矩形: 圆角 19">
              <a:extLst>
                <a:ext uri="{FF2B5EF4-FFF2-40B4-BE49-F238E27FC236}">
                  <a16:creationId xmlns:a16="http://schemas.microsoft.com/office/drawing/2014/main" id="{0F03C865-5BA8-4F35-BA74-CB7413514AA1}"/>
                </a:ext>
              </a:extLst>
            </p:cNvPr>
            <p:cNvSpPr/>
            <p:nvPr/>
          </p:nvSpPr>
          <p:spPr>
            <a:xfrm>
              <a:off x="1190721" y="689106"/>
              <a:ext cx="3152678" cy="400110"/>
            </a:xfrm>
            <a:prstGeom prst="roundRect">
              <a:avLst>
                <a:gd name="adj" fmla="val 50000"/>
              </a:avLst>
            </a:prstGeom>
            <a:solidFill>
              <a:srgbClr val="4737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1" name="文本框 20">
              <a:extLst>
                <a:ext uri="{FF2B5EF4-FFF2-40B4-BE49-F238E27FC236}">
                  <a16:creationId xmlns:a16="http://schemas.microsoft.com/office/drawing/2014/main" id="{F9108481-9B65-404C-8DDB-D6D96BED15CF}"/>
                </a:ext>
              </a:extLst>
            </p:cNvPr>
            <p:cNvSpPr txBox="1"/>
            <p:nvPr/>
          </p:nvSpPr>
          <p:spPr>
            <a:xfrm>
              <a:off x="1267392" y="689106"/>
              <a:ext cx="2999335" cy="400110"/>
            </a:xfrm>
            <a:prstGeom prst="rect">
              <a:avLst/>
            </a:prstGeom>
            <a:noFill/>
          </p:spPr>
          <p:txBody>
            <a:bodyPr wrap="square" rtlCol="0">
              <a:spAutoFit/>
            </a:bodyPr>
            <a:lstStyle/>
            <a:p>
              <a:pPr algn="dist"/>
              <a:r>
                <a:rPr lang="zh-CN" altLang="en-US" sz="2000" dirty="0">
                  <a:solidFill>
                    <a:schemeClr val="bg1"/>
                  </a:solidFill>
                  <a:cs typeface="+mn-ea"/>
                  <a:sym typeface="+mn-lt"/>
                </a:rPr>
                <a:t>区块链</a:t>
              </a:r>
              <a:r>
                <a:rPr lang="en-US" altLang="zh-CN" sz="2000" dirty="0">
                  <a:solidFill>
                    <a:schemeClr val="bg1"/>
                  </a:solidFill>
                  <a:cs typeface="+mn-ea"/>
                  <a:sym typeface="+mn-lt"/>
                </a:rPr>
                <a:t>+</a:t>
              </a:r>
              <a:r>
                <a:rPr lang="zh-CN" altLang="en-US" sz="2000" dirty="0">
                  <a:solidFill>
                    <a:schemeClr val="bg1"/>
                  </a:solidFill>
                  <a:cs typeface="+mn-ea"/>
                  <a:sym typeface="+mn-lt"/>
                </a:rPr>
                <a:t>信息共享</a:t>
              </a:r>
            </a:p>
          </p:txBody>
        </p:sp>
      </p:grpSp>
      <p:sp>
        <p:nvSpPr>
          <p:cNvPr id="22" name="文本框 21">
            <a:extLst>
              <a:ext uri="{FF2B5EF4-FFF2-40B4-BE49-F238E27FC236}">
                <a16:creationId xmlns:a16="http://schemas.microsoft.com/office/drawing/2014/main" id="{F28C5F29-3AA1-4B56-925B-9557D7332EB0}"/>
              </a:ext>
            </a:extLst>
          </p:cNvPr>
          <p:cNvSpPr txBox="1"/>
          <p:nvPr/>
        </p:nvSpPr>
        <p:spPr>
          <a:xfrm>
            <a:off x="4147789" y="491465"/>
            <a:ext cx="3823398" cy="523220"/>
          </a:xfrm>
          <a:prstGeom prst="rect">
            <a:avLst/>
          </a:prstGeom>
          <a:noFill/>
        </p:spPr>
        <p:txBody>
          <a:bodyPr wrap="square" rtlCol="0">
            <a:spAutoFit/>
          </a:bodyPr>
          <a:lstStyle/>
          <a:p>
            <a:pPr algn="dist"/>
            <a:r>
              <a:rPr lang="en-US" altLang="zh-CN" sz="2800" dirty="0">
                <a:solidFill>
                  <a:srgbClr val="47372B"/>
                </a:solidFill>
                <a:cs typeface="+mn-ea"/>
                <a:sym typeface="+mn-lt"/>
              </a:rPr>
              <a:t>04/</a:t>
            </a:r>
            <a:r>
              <a:rPr lang="zh-CN" altLang="en-US" sz="2800" dirty="0">
                <a:solidFill>
                  <a:srgbClr val="47372B"/>
                </a:solidFill>
                <a:cs typeface="+mn-ea"/>
                <a:sym typeface="+mn-lt"/>
              </a:rPr>
              <a:t>技术创新</a:t>
            </a:r>
          </a:p>
        </p:txBody>
      </p:sp>
      <p:sp>
        <p:nvSpPr>
          <p:cNvPr id="23" name="文本框 22">
            <a:extLst>
              <a:ext uri="{FF2B5EF4-FFF2-40B4-BE49-F238E27FC236}">
                <a16:creationId xmlns:a16="http://schemas.microsoft.com/office/drawing/2014/main" id="{E7365F7A-8003-4626-85D3-75E4F4DAAF6D}"/>
              </a:ext>
            </a:extLst>
          </p:cNvPr>
          <p:cNvSpPr txBox="1"/>
          <p:nvPr/>
        </p:nvSpPr>
        <p:spPr>
          <a:xfrm>
            <a:off x="4147789" y="1014685"/>
            <a:ext cx="3823398" cy="246221"/>
          </a:xfrm>
          <a:prstGeom prst="rect">
            <a:avLst/>
          </a:prstGeom>
          <a:noFill/>
        </p:spPr>
        <p:txBody>
          <a:bodyPr wrap="square">
            <a:spAutoFit/>
          </a:bodyPr>
          <a:lstStyle/>
          <a:p>
            <a:pPr algn="dist"/>
            <a:r>
              <a:rPr lang="en-US" altLang="zh-CN" sz="1000" dirty="0">
                <a:solidFill>
                  <a:srgbClr val="47372B"/>
                </a:solidFill>
                <a:cs typeface="+mn-ea"/>
                <a:sym typeface="+mn-lt"/>
              </a:rPr>
              <a:t>TECNOLOGICAL INNOVATION</a:t>
            </a:r>
          </a:p>
        </p:txBody>
      </p:sp>
    </p:spTree>
    <p:extLst>
      <p:ext uri="{BB962C8B-B14F-4D97-AF65-F5344CB8AC3E}">
        <p14:creationId xmlns:p14="http://schemas.microsoft.com/office/powerpoint/2010/main" val="129357106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1000" fill="hold"/>
                                        <p:tgtEl>
                                          <p:spTgt spid="11"/>
                                        </p:tgtEl>
                                        <p:attrNameLst>
                                          <p:attrName>ppt_x</p:attrName>
                                        </p:attrNameLst>
                                      </p:cBhvr>
                                      <p:tavLst>
                                        <p:tav tm="0">
                                          <p:val>
                                            <p:strVal val="#ppt_x"/>
                                          </p:val>
                                        </p:tav>
                                        <p:tav tm="100000">
                                          <p:val>
                                            <p:strVal val="#ppt_x"/>
                                          </p:val>
                                        </p:tav>
                                      </p:tavLst>
                                    </p:anim>
                                    <p:anim calcmode="lin" valueType="num">
                                      <p:cBhvr additive="base">
                                        <p:cTn id="8" dur="1000" fill="hold"/>
                                        <p:tgtEl>
                                          <p:spTgt spid="11"/>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1000" fill="hold"/>
                                        <p:tgtEl>
                                          <p:spTgt spid="2"/>
                                        </p:tgtEl>
                                        <p:attrNameLst>
                                          <p:attrName>ppt_x</p:attrName>
                                        </p:attrNameLst>
                                      </p:cBhvr>
                                      <p:tavLst>
                                        <p:tav tm="0">
                                          <p:val>
                                            <p:strVal val="#ppt_x"/>
                                          </p:val>
                                        </p:tav>
                                        <p:tav tm="100000">
                                          <p:val>
                                            <p:strVal val="#ppt_x"/>
                                          </p:val>
                                        </p:tav>
                                      </p:tavLst>
                                    </p:anim>
                                    <p:anim calcmode="lin" valueType="num">
                                      <p:cBhvr additive="base">
                                        <p:cTn id="12" dur="1000" fill="hold"/>
                                        <p:tgtEl>
                                          <p:spTgt spid="2"/>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anim calcmode="lin" valueType="num">
                                      <p:cBhvr additive="base">
                                        <p:cTn id="15" dur="1000" fill="hold"/>
                                        <p:tgtEl>
                                          <p:spTgt spid="18"/>
                                        </p:tgtEl>
                                        <p:attrNameLst>
                                          <p:attrName>ppt_x</p:attrName>
                                        </p:attrNameLst>
                                      </p:cBhvr>
                                      <p:tavLst>
                                        <p:tav tm="0">
                                          <p:val>
                                            <p:strVal val="#ppt_x"/>
                                          </p:val>
                                        </p:tav>
                                        <p:tav tm="100000">
                                          <p:val>
                                            <p:strVal val="#ppt_x"/>
                                          </p:val>
                                        </p:tav>
                                      </p:tavLst>
                                    </p:anim>
                                    <p:anim calcmode="lin" valueType="num">
                                      <p:cBhvr additive="base">
                                        <p:cTn id="16" dur="1000" fill="hold"/>
                                        <p:tgtEl>
                                          <p:spTgt spid="18"/>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9"/>
                                        </p:tgtEl>
                                        <p:attrNameLst>
                                          <p:attrName>style.visibility</p:attrName>
                                        </p:attrNameLst>
                                      </p:cBhvr>
                                      <p:to>
                                        <p:strVal val="visible"/>
                                      </p:to>
                                    </p:set>
                                    <p:anim calcmode="lin" valueType="num">
                                      <p:cBhvr additive="base">
                                        <p:cTn id="19" dur="1000" fill="hold"/>
                                        <p:tgtEl>
                                          <p:spTgt spid="19"/>
                                        </p:tgtEl>
                                        <p:attrNameLst>
                                          <p:attrName>ppt_x</p:attrName>
                                        </p:attrNameLst>
                                      </p:cBhvr>
                                      <p:tavLst>
                                        <p:tav tm="0">
                                          <p:val>
                                            <p:strVal val="#ppt_x"/>
                                          </p:val>
                                        </p:tav>
                                        <p:tav tm="100000">
                                          <p:val>
                                            <p:strVal val="#ppt_x"/>
                                          </p:val>
                                        </p:tav>
                                      </p:tavLst>
                                    </p:anim>
                                    <p:anim calcmode="lin" valueType="num">
                                      <p:cBhvr additive="base">
                                        <p:cTn id="20" dur="10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8"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50450D8D-A06C-4F18-9F30-FE958B4D3401}"/>
              </a:ext>
            </a:extLst>
          </p:cNvPr>
          <p:cNvGrpSpPr/>
          <p:nvPr/>
        </p:nvGrpSpPr>
        <p:grpSpPr>
          <a:xfrm>
            <a:off x="4264320" y="543026"/>
            <a:ext cx="3663354" cy="707886"/>
            <a:chOff x="6361711" y="1481462"/>
            <a:chExt cx="3990535" cy="707886"/>
          </a:xfrm>
        </p:grpSpPr>
        <p:sp>
          <p:nvSpPr>
            <p:cNvPr id="5" name="文本框 4">
              <a:extLst>
                <a:ext uri="{FF2B5EF4-FFF2-40B4-BE49-F238E27FC236}">
                  <a16:creationId xmlns:a16="http://schemas.microsoft.com/office/drawing/2014/main" id="{3F46122E-3AD0-4E4A-9133-10E6BC676A82}"/>
                </a:ext>
              </a:extLst>
            </p:cNvPr>
            <p:cNvSpPr txBox="1"/>
            <p:nvPr/>
          </p:nvSpPr>
          <p:spPr>
            <a:xfrm>
              <a:off x="6361711" y="1481462"/>
              <a:ext cx="3990535" cy="461665"/>
            </a:xfrm>
            <a:prstGeom prst="rect">
              <a:avLst/>
            </a:prstGeom>
            <a:noFill/>
          </p:spPr>
          <p:txBody>
            <a:bodyPr wrap="square" rtlCol="0">
              <a:spAutoFit/>
            </a:bodyPr>
            <a:lstStyle/>
            <a:p>
              <a:pPr algn="dist"/>
              <a:r>
                <a:rPr lang="en-US" altLang="zh-CN" sz="2400" dirty="0">
                  <a:solidFill>
                    <a:srgbClr val="47372B"/>
                  </a:solidFill>
                  <a:cs typeface="+mn-ea"/>
                  <a:sym typeface="+mn-lt"/>
                </a:rPr>
                <a:t>04/</a:t>
              </a:r>
              <a:r>
                <a:rPr lang="zh-CN" altLang="en-US" sz="2400" dirty="0">
                  <a:solidFill>
                    <a:srgbClr val="47372B"/>
                  </a:solidFill>
                  <a:cs typeface="+mn-ea"/>
                  <a:sym typeface="+mn-lt"/>
                </a:rPr>
                <a:t>项目特色</a:t>
              </a:r>
            </a:p>
          </p:txBody>
        </p:sp>
        <p:sp>
          <p:nvSpPr>
            <p:cNvPr id="6" name="文本框 5">
              <a:extLst>
                <a:ext uri="{FF2B5EF4-FFF2-40B4-BE49-F238E27FC236}">
                  <a16:creationId xmlns:a16="http://schemas.microsoft.com/office/drawing/2014/main" id="{9C023AF1-8C1D-42D1-BED4-41815FECF584}"/>
                </a:ext>
              </a:extLst>
            </p:cNvPr>
            <p:cNvSpPr txBox="1"/>
            <p:nvPr/>
          </p:nvSpPr>
          <p:spPr>
            <a:xfrm>
              <a:off x="6361711" y="1943127"/>
              <a:ext cx="3990535" cy="246221"/>
            </a:xfrm>
            <a:prstGeom prst="rect">
              <a:avLst/>
            </a:prstGeom>
            <a:noFill/>
          </p:spPr>
          <p:txBody>
            <a:bodyPr wrap="square">
              <a:spAutoFit/>
            </a:bodyPr>
            <a:lstStyle/>
            <a:p>
              <a:pPr algn="dist"/>
              <a:r>
                <a:rPr lang="en-US" altLang="zh-CN" sz="1000" dirty="0">
                  <a:solidFill>
                    <a:srgbClr val="47372B"/>
                  </a:solidFill>
                  <a:cs typeface="+mn-ea"/>
                  <a:sym typeface="+mn-lt"/>
                </a:rPr>
                <a:t>PROJECT FEATURES</a:t>
              </a:r>
            </a:p>
          </p:txBody>
        </p:sp>
      </p:grpSp>
      <p:sp>
        <p:nvSpPr>
          <p:cNvPr id="7" name="文本框 6">
            <a:extLst>
              <a:ext uri="{FF2B5EF4-FFF2-40B4-BE49-F238E27FC236}">
                <a16:creationId xmlns:a16="http://schemas.microsoft.com/office/drawing/2014/main" id="{730D8C59-E417-49A9-B387-91BC9A430AD8}"/>
              </a:ext>
            </a:extLst>
          </p:cNvPr>
          <p:cNvSpPr txBox="1"/>
          <p:nvPr/>
        </p:nvSpPr>
        <p:spPr>
          <a:xfrm>
            <a:off x="1294559" y="1328024"/>
            <a:ext cx="9602881" cy="4440767"/>
          </a:xfrm>
          <a:prstGeom prst="rect">
            <a:avLst/>
          </a:prstGeom>
          <a:noFill/>
        </p:spPr>
        <p:txBody>
          <a:bodyPr wrap="square" rtlCol="0">
            <a:spAutoFit/>
          </a:bodyPr>
          <a:lstStyle/>
          <a:p>
            <a:pPr marL="342900" indent="-342900" algn="just">
              <a:lnSpc>
                <a:spcPct val="200000"/>
              </a:lnSpc>
              <a:buFont typeface="Arial" panose="020B0604020202020204" pitchFamily="34" charset="0"/>
              <a:buChar char="•"/>
            </a:pPr>
            <a:r>
              <a:rPr lang="zh-CN" altLang="en-US" dirty="0">
                <a:solidFill>
                  <a:schemeClr val="tx1">
                    <a:lumMod val="75000"/>
                    <a:lumOff val="25000"/>
                  </a:schemeClr>
                </a:solidFill>
                <a:cs typeface="+mn-ea"/>
                <a:sym typeface="+mn-lt"/>
              </a:rPr>
              <a:t>项目组成员均为新疆大学学业成绩优异的软件工程专业在校生，沟通能力强，具有广受认可的团队协作精神，技术功底扎实。</a:t>
            </a:r>
            <a:endParaRPr lang="en-US" altLang="zh-CN" dirty="0">
              <a:solidFill>
                <a:schemeClr val="tx1">
                  <a:lumMod val="75000"/>
                  <a:lumOff val="25000"/>
                </a:schemeClr>
              </a:solidFill>
              <a:cs typeface="+mn-ea"/>
              <a:sym typeface="+mn-lt"/>
            </a:endParaRPr>
          </a:p>
          <a:p>
            <a:pPr marL="342900" indent="-342900" algn="just">
              <a:lnSpc>
                <a:spcPct val="200000"/>
              </a:lnSpc>
              <a:buFont typeface="Arial" panose="020B0604020202020204" pitchFamily="34" charset="0"/>
              <a:buChar char="•"/>
            </a:pPr>
            <a:r>
              <a:rPr lang="zh-CN" altLang="en-US" dirty="0">
                <a:solidFill>
                  <a:schemeClr val="tx1">
                    <a:lumMod val="75000"/>
                    <a:lumOff val="25000"/>
                  </a:schemeClr>
                </a:solidFill>
                <a:cs typeface="+mn-ea"/>
                <a:sym typeface="+mn-lt"/>
              </a:rPr>
              <a:t>拥有本人或所在家庭参与棉产业上游经营商和从事棉生产的职业经历，能为项目的数据采集、实验成果检验提供场地支持等必要支撑。</a:t>
            </a:r>
            <a:endParaRPr lang="en-US" altLang="zh-CN" dirty="0">
              <a:solidFill>
                <a:schemeClr val="tx1">
                  <a:lumMod val="75000"/>
                  <a:lumOff val="25000"/>
                </a:schemeClr>
              </a:solidFill>
              <a:cs typeface="+mn-ea"/>
              <a:sym typeface="+mn-lt"/>
            </a:endParaRPr>
          </a:p>
          <a:p>
            <a:pPr marL="342900" indent="-342900" algn="just">
              <a:lnSpc>
                <a:spcPct val="200000"/>
              </a:lnSpc>
              <a:buFont typeface="Arial" panose="020B0604020202020204" pitchFamily="34" charset="0"/>
              <a:buChar char="•"/>
            </a:pPr>
            <a:r>
              <a:rPr lang="zh-CN" altLang="en-US" dirty="0">
                <a:solidFill>
                  <a:schemeClr val="tx1">
                    <a:lumMod val="75000"/>
                    <a:lumOff val="25000"/>
                  </a:schemeClr>
                </a:solidFill>
                <a:cs typeface="+mn-ea"/>
                <a:sym typeface="+mn-lt"/>
              </a:rPr>
              <a:t>国潮兴起，主力消费群体过渡到</a:t>
            </a:r>
            <a:r>
              <a:rPr lang="en-US" altLang="zh-CN" dirty="0">
                <a:solidFill>
                  <a:schemeClr val="tx1">
                    <a:lumMod val="75000"/>
                    <a:lumOff val="25000"/>
                  </a:schemeClr>
                </a:solidFill>
                <a:cs typeface="+mn-ea"/>
                <a:sym typeface="+mn-lt"/>
              </a:rPr>
              <a:t>z</a:t>
            </a:r>
            <a:r>
              <a:rPr lang="zh-CN" altLang="en-US" dirty="0">
                <a:solidFill>
                  <a:schemeClr val="tx1">
                    <a:lumMod val="75000"/>
                    <a:lumOff val="25000"/>
                  </a:schemeClr>
                </a:solidFill>
                <a:cs typeface="+mn-ea"/>
                <a:sym typeface="+mn-lt"/>
              </a:rPr>
              <a:t>世代，新疆棉品牌效应愈发明显，相关产业也正处于这一时代的上升期。项目立足新疆地方特色产业，响应党中央的农业信息化建设，能够充分利用国家对大学生创业和相关产业的扶持政策，帮助新疆棉产业从业者增收，打造具有中国特色和新疆本土元素的新疆棉品牌。</a:t>
            </a:r>
          </a:p>
        </p:txBody>
      </p:sp>
    </p:spTree>
    <p:extLst>
      <p:ext uri="{BB962C8B-B14F-4D97-AF65-F5344CB8AC3E}">
        <p14:creationId xmlns:p14="http://schemas.microsoft.com/office/powerpoint/2010/main" val="211101308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6" name="文本框 85">
            <a:extLst>
              <a:ext uri="{FF2B5EF4-FFF2-40B4-BE49-F238E27FC236}">
                <a16:creationId xmlns:a16="http://schemas.microsoft.com/office/drawing/2014/main" id="{263A8E83-15B0-489D-A726-F431480F100D}"/>
              </a:ext>
            </a:extLst>
          </p:cNvPr>
          <p:cNvSpPr txBox="1"/>
          <p:nvPr/>
        </p:nvSpPr>
        <p:spPr>
          <a:xfrm>
            <a:off x="1712302" y="1534039"/>
            <a:ext cx="8767395" cy="2062103"/>
          </a:xfrm>
          <a:prstGeom prst="rect">
            <a:avLst/>
          </a:prstGeom>
          <a:noFill/>
        </p:spPr>
        <p:txBody>
          <a:bodyPr wrap="square" rtlCol="0">
            <a:spAutoFit/>
          </a:bodyPr>
          <a:lstStyle/>
          <a:p>
            <a:pPr algn="dist"/>
            <a:r>
              <a:rPr lang="zh-CN" altLang="en-US" sz="3200" dirty="0">
                <a:solidFill>
                  <a:srgbClr val="47372B"/>
                </a:solidFill>
                <a:cs typeface="+mn-ea"/>
                <a:sym typeface="+mn-lt"/>
              </a:rPr>
              <a:t>棉术</a:t>
            </a:r>
            <a:r>
              <a:rPr lang="en-US" altLang="zh-CN" sz="3200" dirty="0">
                <a:solidFill>
                  <a:srgbClr val="47372B"/>
                </a:solidFill>
                <a:cs typeface="+mn-ea"/>
                <a:sym typeface="+mn-lt"/>
              </a:rPr>
              <a:t>-</a:t>
            </a:r>
            <a:r>
              <a:rPr lang="zh-CN" altLang="en-US" sz="3200" dirty="0">
                <a:solidFill>
                  <a:srgbClr val="47372B"/>
                </a:solidFill>
                <a:cs typeface="+mn-ea"/>
                <a:sym typeface="+mn-lt"/>
              </a:rPr>
              <a:t>棉花种植全流程监测分析预测系统</a:t>
            </a:r>
            <a:endParaRPr lang="en-US" altLang="zh-CN" sz="3200" dirty="0">
              <a:solidFill>
                <a:srgbClr val="47372B"/>
              </a:solidFill>
              <a:cs typeface="+mn-ea"/>
              <a:sym typeface="+mn-lt"/>
            </a:endParaRPr>
          </a:p>
          <a:p>
            <a:pPr algn="dist"/>
            <a:endParaRPr lang="en-US" altLang="zh-CN" sz="3200" dirty="0">
              <a:solidFill>
                <a:srgbClr val="47372B"/>
              </a:solidFill>
              <a:cs typeface="+mn-ea"/>
              <a:sym typeface="+mn-lt"/>
            </a:endParaRPr>
          </a:p>
          <a:p>
            <a:pPr algn="dist"/>
            <a:endParaRPr lang="en-US" altLang="zh-CN" sz="3200" dirty="0">
              <a:solidFill>
                <a:srgbClr val="47372B"/>
              </a:solidFill>
              <a:cs typeface="+mn-ea"/>
              <a:sym typeface="+mn-lt"/>
            </a:endParaRPr>
          </a:p>
          <a:p>
            <a:pPr algn="ctr"/>
            <a:r>
              <a:rPr lang="zh-CN" altLang="en-US" sz="3200" dirty="0">
                <a:solidFill>
                  <a:srgbClr val="47372B"/>
                </a:solidFill>
                <a:cs typeface="+mn-ea"/>
                <a:sym typeface="+mn-lt"/>
              </a:rPr>
              <a:t>感 谢 您 的 观 看</a:t>
            </a:r>
          </a:p>
        </p:txBody>
      </p:sp>
      <p:sp>
        <p:nvSpPr>
          <p:cNvPr id="87" name="文本框 86">
            <a:extLst>
              <a:ext uri="{FF2B5EF4-FFF2-40B4-BE49-F238E27FC236}">
                <a16:creationId xmlns:a16="http://schemas.microsoft.com/office/drawing/2014/main" id="{A7B26BAD-8357-4FF0-86EB-7057EA111592}"/>
              </a:ext>
            </a:extLst>
          </p:cNvPr>
          <p:cNvSpPr txBox="1"/>
          <p:nvPr/>
        </p:nvSpPr>
        <p:spPr>
          <a:xfrm>
            <a:off x="11520748" y="289118"/>
            <a:ext cx="461665" cy="1562114"/>
          </a:xfrm>
          <a:prstGeom prst="rect">
            <a:avLst/>
          </a:prstGeom>
          <a:noFill/>
        </p:spPr>
        <p:txBody>
          <a:bodyPr vert="eaVert" wrap="square" rtlCol="0">
            <a:spAutoFit/>
          </a:bodyPr>
          <a:lstStyle/>
          <a:p>
            <a:pPr algn="dist"/>
            <a:r>
              <a:rPr lang="zh-CN" altLang="en-US" dirty="0">
                <a:solidFill>
                  <a:srgbClr val="47372B"/>
                </a:solidFill>
                <a:cs typeface="+mn-ea"/>
                <a:sym typeface="+mn-lt"/>
              </a:rPr>
              <a:t>国货正当红</a:t>
            </a:r>
          </a:p>
        </p:txBody>
      </p:sp>
      <p:sp>
        <p:nvSpPr>
          <p:cNvPr id="88" name="文本框 87">
            <a:extLst>
              <a:ext uri="{FF2B5EF4-FFF2-40B4-BE49-F238E27FC236}">
                <a16:creationId xmlns:a16="http://schemas.microsoft.com/office/drawing/2014/main" id="{7DF15EE0-1CFB-4809-AF7A-5D7807C256A6}"/>
              </a:ext>
            </a:extLst>
          </p:cNvPr>
          <p:cNvSpPr txBox="1"/>
          <p:nvPr/>
        </p:nvSpPr>
        <p:spPr>
          <a:xfrm>
            <a:off x="11356137" y="289118"/>
            <a:ext cx="338554" cy="2216922"/>
          </a:xfrm>
          <a:prstGeom prst="rect">
            <a:avLst/>
          </a:prstGeom>
          <a:noFill/>
        </p:spPr>
        <p:txBody>
          <a:bodyPr vert="eaVert" wrap="square" rtlCol="0">
            <a:spAutoFit/>
          </a:bodyPr>
          <a:lstStyle/>
          <a:p>
            <a:pPr algn="dist"/>
            <a:r>
              <a:rPr lang="en-US" altLang="zh-CN" sz="1000" dirty="0">
                <a:solidFill>
                  <a:srgbClr val="47372B"/>
                </a:solidFill>
                <a:cs typeface="+mn-ea"/>
                <a:sym typeface="+mn-lt"/>
              </a:rPr>
              <a:t>GUO HUO ZHENG DANG HONG</a:t>
            </a:r>
            <a:endParaRPr lang="zh-CN" altLang="en-US" sz="1000" dirty="0">
              <a:solidFill>
                <a:srgbClr val="47372B"/>
              </a:solidFill>
              <a:cs typeface="+mn-ea"/>
              <a:sym typeface="+mn-lt"/>
            </a:endParaRPr>
          </a:p>
        </p:txBody>
      </p:sp>
    </p:spTree>
    <p:extLst>
      <p:ext uri="{BB962C8B-B14F-4D97-AF65-F5344CB8AC3E}">
        <p14:creationId xmlns:p14="http://schemas.microsoft.com/office/powerpoint/2010/main" val="39822549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5FFE7924-1992-4F81-8AE7-38D0B81CF374}"/>
              </a:ext>
            </a:extLst>
          </p:cNvPr>
          <p:cNvGrpSpPr/>
          <p:nvPr/>
        </p:nvGrpSpPr>
        <p:grpSpPr>
          <a:xfrm>
            <a:off x="5867400" y="1422114"/>
            <a:ext cx="5120025" cy="737510"/>
            <a:chOff x="5867400" y="1422114"/>
            <a:chExt cx="5120025" cy="737510"/>
          </a:xfrm>
        </p:grpSpPr>
        <p:sp>
          <p:nvSpPr>
            <p:cNvPr id="5" name="文本框 4">
              <a:extLst>
                <a:ext uri="{FF2B5EF4-FFF2-40B4-BE49-F238E27FC236}">
                  <a16:creationId xmlns:a16="http://schemas.microsoft.com/office/drawing/2014/main" id="{A839CF5A-5EB3-48FD-8E50-CB663D9ACB6D}"/>
                </a:ext>
              </a:extLst>
            </p:cNvPr>
            <p:cNvSpPr txBox="1"/>
            <p:nvPr/>
          </p:nvSpPr>
          <p:spPr>
            <a:xfrm>
              <a:off x="5867400" y="1422114"/>
              <a:ext cx="1152251" cy="646331"/>
            </a:xfrm>
            <a:prstGeom prst="rect">
              <a:avLst/>
            </a:prstGeom>
            <a:noFill/>
          </p:spPr>
          <p:txBody>
            <a:bodyPr wrap="square" rtlCol="0">
              <a:spAutoFit/>
            </a:bodyPr>
            <a:lstStyle/>
            <a:p>
              <a:pPr algn="dist"/>
              <a:r>
                <a:rPr lang="en-US" altLang="zh-CN" sz="3600" dirty="0">
                  <a:solidFill>
                    <a:srgbClr val="47372B"/>
                  </a:solidFill>
                  <a:cs typeface="+mn-ea"/>
                  <a:sym typeface="+mn-lt"/>
                </a:rPr>
                <a:t>01/</a:t>
              </a:r>
              <a:endParaRPr lang="zh-CN" altLang="en-US" sz="3600" dirty="0">
                <a:solidFill>
                  <a:srgbClr val="47372B"/>
                </a:solidFill>
                <a:cs typeface="+mn-ea"/>
                <a:sym typeface="+mn-lt"/>
              </a:endParaRPr>
            </a:p>
          </p:txBody>
        </p:sp>
        <p:sp>
          <p:nvSpPr>
            <p:cNvPr id="6" name="文本框 5">
              <a:extLst>
                <a:ext uri="{FF2B5EF4-FFF2-40B4-BE49-F238E27FC236}">
                  <a16:creationId xmlns:a16="http://schemas.microsoft.com/office/drawing/2014/main" id="{1C0E1DCC-2009-4D83-9764-0EE544E667CE}"/>
                </a:ext>
              </a:extLst>
            </p:cNvPr>
            <p:cNvSpPr txBox="1"/>
            <p:nvPr/>
          </p:nvSpPr>
          <p:spPr>
            <a:xfrm>
              <a:off x="7022574" y="1488283"/>
              <a:ext cx="3720719" cy="461665"/>
            </a:xfrm>
            <a:prstGeom prst="rect">
              <a:avLst/>
            </a:prstGeom>
            <a:noFill/>
          </p:spPr>
          <p:txBody>
            <a:bodyPr wrap="square" rtlCol="0">
              <a:spAutoFit/>
            </a:bodyPr>
            <a:lstStyle/>
            <a:p>
              <a:pPr algn="dist"/>
              <a:r>
                <a:rPr lang="zh-CN" altLang="en-US" sz="2400" dirty="0">
                  <a:solidFill>
                    <a:srgbClr val="47372B"/>
                  </a:solidFill>
                  <a:cs typeface="+mn-ea"/>
                  <a:sym typeface="+mn-lt"/>
                </a:rPr>
                <a:t>团队介绍</a:t>
              </a:r>
            </a:p>
          </p:txBody>
        </p:sp>
        <p:sp>
          <p:nvSpPr>
            <p:cNvPr id="7" name="文本框 6">
              <a:extLst>
                <a:ext uri="{FF2B5EF4-FFF2-40B4-BE49-F238E27FC236}">
                  <a16:creationId xmlns:a16="http://schemas.microsoft.com/office/drawing/2014/main" id="{2038BD90-975F-4CF4-B598-0DD3AD74D740}"/>
                </a:ext>
              </a:extLst>
            </p:cNvPr>
            <p:cNvSpPr txBox="1"/>
            <p:nvPr/>
          </p:nvSpPr>
          <p:spPr>
            <a:xfrm>
              <a:off x="7019650" y="1913403"/>
              <a:ext cx="3967775" cy="246221"/>
            </a:xfrm>
            <a:prstGeom prst="rect">
              <a:avLst/>
            </a:prstGeom>
            <a:noFill/>
          </p:spPr>
          <p:txBody>
            <a:bodyPr wrap="square">
              <a:spAutoFit/>
            </a:bodyPr>
            <a:lstStyle/>
            <a:p>
              <a:pPr algn="dist"/>
              <a:r>
                <a:rPr lang="en-US" altLang="zh-CN" sz="1000" dirty="0">
                  <a:solidFill>
                    <a:srgbClr val="47372B"/>
                  </a:solidFill>
                  <a:cs typeface="+mn-ea"/>
                  <a:sym typeface="+mn-lt"/>
                </a:rPr>
                <a:t>TEAM INTRODUCTION</a:t>
              </a:r>
            </a:p>
          </p:txBody>
        </p:sp>
      </p:grpSp>
      <p:grpSp>
        <p:nvGrpSpPr>
          <p:cNvPr id="8" name="组合 7">
            <a:extLst>
              <a:ext uri="{FF2B5EF4-FFF2-40B4-BE49-F238E27FC236}">
                <a16:creationId xmlns:a16="http://schemas.microsoft.com/office/drawing/2014/main" id="{954E0455-0056-4364-B9EF-58CB66425F4B}"/>
              </a:ext>
            </a:extLst>
          </p:cNvPr>
          <p:cNvGrpSpPr/>
          <p:nvPr/>
        </p:nvGrpSpPr>
        <p:grpSpPr>
          <a:xfrm>
            <a:off x="5850739" y="2563988"/>
            <a:ext cx="5139610" cy="711260"/>
            <a:chOff x="5850739" y="2563988"/>
            <a:chExt cx="5139610" cy="711260"/>
          </a:xfrm>
        </p:grpSpPr>
        <p:sp>
          <p:nvSpPr>
            <p:cNvPr id="9" name="文本框 8">
              <a:extLst>
                <a:ext uri="{FF2B5EF4-FFF2-40B4-BE49-F238E27FC236}">
                  <a16:creationId xmlns:a16="http://schemas.microsoft.com/office/drawing/2014/main" id="{2858073C-9FE4-4471-891F-0EF05F804571}"/>
                </a:ext>
              </a:extLst>
            </p:cNvPr>
            <p:cNvSpPr txBox="1"/>
            <p:nvPr/>
          </p:nvSpPr>
          <p:spPr>
            <a:xfrm>
              <a:off x="5850739" y="2563988"/>
              <a:ext cx="1236239" cy="646331"/>
            </a:xfrm>
            <a:prstGeom prst="rect">
              <a:avLst/>
            </a:prstGeom>
            <a:noFill/>
          </p:spPr>
          <p:txBody>
            <a:bodyPr wrap="square" rtlCol="0">
              <a:spAutoFit/>
            </a:bodyPr>
            <a:lstStyle/>
            <a:p>
              <a:pPr algn="dist"/>
              <a:r>
                <a:rPr lang="en-US" altLang="zh-CN" sz="3600" dirty="0">
                  <a:solidFill>
                    <a:srgbClr val="47372B"/>
                  </a:solidFill>
                  <a:cs typeface="+mn-ea"/>
                  <a:sym typeface="+mn-lt"/>
                </a:rPr>
                <a:t>02/</a:t>
              </a:r>
              <a:endParaRPr lang="zh-CN" altLang="en-US" sz="3600" dirty="0">
                <a:solidFill>
                  <a:srgbClr val="47372B"/>
                </a:solidFill>
                <a:cs typeface="+mn-ea"/>
                <a:sym typeface="+mn-lt"/>
              </a:endParaRPr>
            </a:p>
          </p:txBody>
        </p:sp>
        <p:sp>
          <p:nvSpPr>
            <p:cNvPr id="10" name="文本框 9">
              <a:extLst>
                <a:ext uri="{FF2B5EF4-FFF2-40B4-BE49-F238E27FC236}">
                  <a16:creationId xmlns:a16="http://schemas.microsoft.com/office/drawing/2014/main" id="{9A87F9AF-C4A2-4433-912A-82D0F222745D}"/>
                </a:ext>
              </a:extLst>
            </p:cNvPr>
            <p:cNvSpPr txBox="1"/>
            <p:nvPr/>
          </p:nvSpPr>
          <p:spPr>
            <a:xfrm>
              <a:off x="7022574" y="2630157"/>
              <a:ext cx="3720719" cy="461665"/>
            </a:xfrm>
            <a:prstGeom prst="rect">
              <a:avLst/>
            </a:prstGeom>
            <a:noFill/>
          </p:spPr>
          <p:txBody>
            <a:bodyPr wrap="square" rtlCol="0">
              <a:spAutoFit/>
            </a:bodyPr>
            <a:lstStyle/>
            <a:p>
              <a:pPr algn="dist"/>
              <a:r>
                <a:rPr lang="zh-CN" altLang="en-US" sz="2400" dirty="0">
                  <a:solidFill>
                    <a:srgbClr val="47372B"/>
                  </a:solidFill>
                  <a:cs typeface="+mn-ea"/>
                  <a:sym typeface="+mn-lt"/>
                </a:rPr>
                <a:t>项目背景与市场分析</a:t>
              </a:r>
            </a:p>
          </p:txBody>
        </p:sp>
        <p:sp>
          <p:nvSpPr>
            <p:cNvPr id="11" name="文本框 10">
              <a:extLst>
                <a:ext uri="{FF2B5EF4-FFF2-40B4-BE49-F238E27FC236}">
                  <a16:creationId xmlns:a16="http://schemas.microsoft.com/office/drawing/2014/main" id="{57261CB7-43EC-4711-BDD5-4045584B36C7}"/>
                </a:ext>
              </a:extLst>
            </p:cNvPr>
            <p:cNvSpPr txBox="1"/>
            <p:nvPr/>
          </p:nvSpPr>
          <p:spPr>
            <a:xfrm>
              <a:off x="7019651" y="3029027"/>
              <a:ext cx="3970698" cy="246221"/>
            </a:xfrm>
            <a:prstGeom prst="rect">
              <a:avLst/>
            </a:prstGeom>
            <a:noFill/>
          </p:spPr>
          <p:txBody>
            <a:bodyPr wrap="square">
              <a:spAutoFit/>
            </a:bodyPr>
            <a:lstStyle/>
            <a:p>
              <a:pPr algn="dist"/>
              <a:r>
                <a:rPr lang="en-US" altLang="zh-CN" sz="1000" dirty="0">
                  <a:solidFill>
                    <a:srgbClr val="47372B"/>
                  </a:solidFill>
                  <a:cs typeface="+mn-ea"/>
                  <a:sym typeface="+mn-lt"/>
                </a:rPr>
                <a:t>PROJECT BACKGROUND AND MARKET ANALYSIS</a:t>
              </a:r>
            </a:p>
          </p:txBody>
        </p:sp>
      </p:grpSp>
      <p:grpSp>
        <p:nvGrpSpPr>
          <p:cNvPr id="12" name="组合 11">
            <a:extLst>
              <a:ext uri="{FF2B5EF4-FFF2-40B4-BE49-F238E27FC236}">
                <a16:creationId xmlns:a16="http://schemas.microsoft.com/office/drawing/2014/main" id="{FD829C08-D890-4077-BF98-B0BF70B56689}"/>
              </a:ext>
            </a:extLst>
          </p:cNvPr>
          <p:cNvGrpSpPr/>
          <p:nvPr/>
        </p:nvGrpSpPr>
        <p:grpSpPr>
          <a:xfrm>
            <a:off x="5851929" y="3705862"/>
            <a:ext cx="5135496" cy="705578"/>
            <a:chOff x="5851929" y="3705862"/>
            <a:chExt cx="5135496" cy="705578"/>
          </a:xfrm>
        </p:grpSpPr>
        <p:sp>
          <p:nvSpPr>
            <p:cNvPr id="13" name="文本框 12">
              <a:extLst>
                <a:ext uri="{FF2B5EF4-FFF2-40B4-BE49-F238E27FC236}">
                  <a16:creationId xmlns:a16="http://schemas.microsoft.com/office/drawing/2014/main" id="{F084FAFB-0B9A-45CF-BADC-3548A49A7569}"/>
                </a:ext>
              </a:extLst>
            </p:cNvPr>
            <p:cNvSpPr txBox="1"/>
            <p:nvPr/>
          </p:nvSpPr>
          <p:spPr>
            <a:xfrm>
              <a:off x="5851929" y="3705862"/>
              <a:ext cx="1230239" cy="646331"/>
            </a:xfrm>
            <a:prstGeom prst="rect">
              <a:avLst/>
            </a:prstGeom>
            <a:noFill/>
          </p:spPr>
          <p:txBody>
            <a:bodyPr wrap="square" rtlCol="0">
              <a:spAutoFit/>
            </a:bodyPr>
            <a:lstStyle/>
            <a:p>
              <a:pPr algn="dist"/>
              <a:r>
                <a:rPr lang="en-US" altLang="zh-CN" sz="3600" dirty="0">
                  <a:solidFill>
                    <a:srgbClr val="47372B"/>
                  </a:solidFill>
                  <a:cs typeface="+mn-ea"/>
                  <a:sym typeface="+mn-lt"/>
                </a:rPr>
                <a:t>03/</a:t>
              </a:r>
              <a:endParaRPr lang="zh-CN" altLang="en-US" sz="3600" dirty="0">
                <a:solidFill>
                  <a:srgbClr val="47372B"/>
                </a:solidFill>
                <a:cs typeface="+mn-ea"/>
                <a:sym typeface="+mn-lt"/>
              </a:endParaRPr>
            </a:p>
          </p:txBody>
        </p:sp>
        <p:sp>
          <p:nvSpPr>
            <p:cNvPr id="14" name="文本框 13">
              <a:extLst>
                <a:ext uri="{FF2B5EF4-FFF2-40B4-BE49-F238E27FC236}">
                  <a16:creationId xmlns:a16="http://schemas.microsoft.com/office/drawing/2014/main" id="{7A1319B0-68E9-43C4-AF39-488D3EB86C63}"/>
                </a:ext>
              </a:extLst>
            </p:cNvPr>
            <p:cNvSpPr txBox="1"/>
            <p:nvPr/>
          </p:nvSpPr>
          <p:spPr>
            <a:xfrm>
              <a:off x="7022574" y="3772031"/>
              <a:ext cx="3720719" cy="461665"/>
            </a:xfrm>
            <a:prstGeom prst="rect">
              <a:avLst/>
            </a:prstGeom>
            <a:noFill/>
          </p:spPr>
          <p:txBody>
            <a:bodyPr wrap="square" rtlCol="0">
              <a:spAutoFit/>
            </a:bodyPr>
            <a:lstStyle/>
            <a:p>
              <a:pPr algn="dist"/>
              <a:r>
                <a:rPr lang="zh-CN" altLang="en-US" sz="2400" dirty="0">
                  <a:solidFill>
                    <a:srgbClr val="47372B"/>
                  </a:solidFill>
                  <a:cs typeface="+mn-ea"/>
                  <a:sym typeface="+mn-lt"/>
                </a:rPr>
                <a:t>功能集合及服务产品</a:t>
              </a:r>
            </a:p>
          </p:txBody>
        </p:sp>
        <p:sp>
          <p:nvSpPr>
            <p:cNvPr id="15" name="文本框 14">
              <a:extLst>
                <a:ext uri="{FF2B5EF4-FFF2-40B4-BE49-F238E27FC236}">
                  <a16:creationId xmlns:a16="http://schemas.microsoft.com/office/drawing/2014/main" id="{A1D38D1C-E94E-4B8C-96A6-CC28E5D96FDA}"/>
                </a:ext>
              </a:extLst>
            </p:cNvPr>
            <p:cNvSpPr txBox="1"/>
            <p:nvPr/>
          </p:nvSpPr>
          <p:spPr>
            <a:xfrm>
              <a:off x="7019650" y="4165219"/>
              <a:ext cx="3967775" cy="246221"/>
            </a:xfrm>
            <a:prstGeom prst="rect">
              <a:avLst/>
            </a:prstGeom>
            <a:noFill/>
          </p:spPr>
          <p:txBody>
            <a:bodyPr wrap="square">
              <a:spAutoFit/>
            </a:bodyPr>
            <a:lstStyle/>
            <a:p>
              <a:pPr algn="dist"/>
              <a:r>
                <a:rPr lang="en-US" altLang="zh-CN" sz="1000" dirty="0">
                  <a:solidFill>
                    <a:srgbClr val="47372B"/>
                  </a:solidFill>
                  <a:cs typeface="+mn-ea"/>
                  <a:sym typeface="+mn-lt"/>
                </a:rPr>
                <a:t>FUNCTION COLLECTION AND SERVICE PRODUCTS</a:t>
              </a:r>
            </a:p>
          </p:txBody>
        </p:sp>
      </p:grpSp>
      <p:grpSp>
        <p:nvGrpSpPr>
          <p:cNvPr id="16" name="组合 15">
            <a:extLst>
              <a:ext uri="{FF2B5EF4-FFF2-40B4-BE49-F238E27FC236}">
                <a16:creationId xmlns:a16="http://schemas.microsoft.com/office/drawing/2014/main" id="{42919491-D887-4452-B5C9-A6BC784BC685}"/>
              </a:ext>
            </a:extLst>
          </p:cNvPr>
          <p:cNvGrpSpPr/>
          <p:nvPr/>
        </p:nvGrpSpPr>
        <p:grpSpPr>
          <a:xfrm>
            <a:off x="5845580" y="4847735"/>
            <a:ext cx="5141846" cy="710193"/>
            <a:chOff x="5845580" y="4847735"/>
            <a:chExt cx="5141846" cy="710193"/>
          </a:xfrm>
        </p:grpSpPr>
        <p:sp>
          <p:nvSpPr>
            <p:cNvPr id="17" name="文本框 16">
              <a:extLst>
                <a:ext uri="{FF2B5EF4-FFF2-40B4-BE49-F238E27FC236}">
                  <a16:creationId xmlns:a16="http://schemas.microsoft.com/office/drawing/2014/main" id="{CB91F120-C168-4925-AF63-5C43BFF69D40}"/>
                </a:ext>
              </a:extLst>
            </p:cNvPr>
            <p:cNvSpPr txBox="1"/>
            <p:nvPr/>
          </p:nvSpPr>
          <p:spPr>
            <a:xfrm>
              <a:off x="5845580" y="4847735"/>
              <a:ext cx="1262235" cy="646331"/>
            </a:xfrm>
            <a:prstGeom prst="rect">
              <a:avLst/>
            </a:prstGeom>
            <a:noFill/>
          </p:spPr>
          <p:txBody>
            <a:bodyPr wrap="square" rtlCol="0">
              <a:spAutoFit/>
            </a:bodyPr>
            <a:lstStyle/>
            <a:p>
              <a:pPr algn="dist"/>
              <a:r>
                <a:rPr lang="en-US" altLang="zh-CN" sz="3600" dirty="0">
                  <a:solidFill>
                    <a:srgbClr val="47372B"/>
                  </a:solidFill>
                  <a:cs typeface="+mn-ea"/>
                  <a:sym typeface="+mn-lt"/>
                </a:rPr>
                <a:t>04/</a:t>
              </a:r>
              <a:endParaRPr lang="zh-CN" altLang="en-US" sz="3600" dirty="0">
                <a:solidFill>
                  <a:srgbClr val="47372B"/>
                </a:solidFill>
                <a:cs typeface="+mn-ea"/>
                <a:sym typeface="+mn-lt"/>
              </a:endParaRPr>
            </a:p>
          </p:txBody>
        </p:sp>
        <p:sp>
          <p:nvSpPr>
            <p:cNvPr id="18" name="文本框 17">
              <a:extLst>
                <a:ext uri="{FF2B5EF4-FFF2-40B4-BE49-F238E27FC236}">
                  <a16:creationId xmlns:a16="http://schemas.microsoft.com/office/drawing/2014/main" id="{1BDDA013-F977-427F-8D6F-F37D0F144678}"/>
                </a:ext>
              </a:extLst>
            </p:cNvPr>
            <p:cNvSpPr txBox="1"/>
            <p:nvPr/>
          </p:nvSpPr>
          <p:spPr>
            <a:xfrm>
              <a:off x="7022574" y="4913904"/>
              <a:ext cx="3720719" cy="461665"/>
            </a:xfrm>
            <a:prstGeom prst="rect">
              <a:avLst/>
            </a:prstGeom>
            <a:noFill/>
          </p:spPr>
          <p:txBody>
            <a:bodyPr wrap="square" rtlCol="0">
              <a:spAutoFit/>
            </a:bodyPr>
            <a:lstStyle/>
            <a:p>
              <a:pPr algn="dist"/>
              <a:r>
                <a:rPr lang="zh-CN" altLang="en-US" sz="2400" dirty="0">
                  <a:solidFill>
                    <a:srgbClr val="47372B"/>
                  </a:solidFill>
                  <a:cs typeface="+mn-ea"/>
                  <a:sym typeface="+mn-lt"/>
                </a:rPr>
                <a:t>技术创新及项目特色</a:t>
              </a:r>
            </a:p>
          </p:txBody>
        </p:sp>
        <p:sp>
          <p:nvSpPr>
            <p:cNvPr id="19" name="文本框 18">
              <a:extLst>
                <a:ext uri="{FF2B5EF4-FFF2-40B4-BE49-F238E27FC236}">
                  <a16:creationId xmlns:a16="http://schemas.microsoft.com/office/drawing/2014/main" id="{AFC86D97-B467-438E-BDCE-0AE844A4C113}"/>
                </a:ext>
              </a:extLst>
            </p:cNvPr>
            <p:cNvSpPr txBox="1"/>
            <p:nvPr/>
          </p:nvSpPr>
          <p:spPr>
            <a:xfrm>
              <a:off x="7019651" y="5311707"/>
              <a:ext cx="3967775" cy="246221"/>
            </a:xfrm>
            <a:prstGeom prst="rect">
              <a:avLst/>
            </a:prstGeom>
            <a:noFill/>
          </p:spPr>
          <p:txBody>
            <a:bodyPr wrap="square">
              <a:spAutoFit/>
            </a:bodyPr>
            <a:lstStyle/>
            <a:p>
              <a:pPr algn="dist"/>
              <a:r>
                <a:rPr lang="en-US" altLang="zh-CN" sz="1000" dirty="0">
                  <a:solidFill>
                    <a:srgbClr val="47372B"/>
                  </a:solidFill>
                  <a:cs typeface="+mn-ea"/>
                  <a:sym typeface="+mn-lt"/>
                </a:rPr>
                <a:t>TECNOLOGICAL INNOVATION AND PROJECT FEATURES</a:t>
              </a:r>
            </a:p>
          </p:txBody>
        </p:sp>
      </p:grpSp>
      <p:grpSp>
        <p:nvGrpSpPr>
          <p:cNvPr id="20" name="组合 19">
            <a:extLst>
              <a:ext uri="{FF2B5EF4-FFF2-40B4-BE49-F238E27FC236}">
                <a16:creationId xmlns:a16="http://schemas.microsoft.com/office/drawing/2014/main" id="{B6A540BF-A0A0-40A4-9545-C11186E310A6}"/>
              </a:ext>
            </a:extLst>
          </p:cNvPr>
          <p:cNvGrpSpPr/>
          <p:nvPr/>
        </p:nvGrpSpPr>
        <p:grpSpPr>
          <a:xfrm>
            <a:off x="1918605" y="1348992"/>
            <a:ext cx="2892623" cy="2316093"/>
            <a:chOff x="870855" y="2190580"/>
            <a:chExt cx="2892623" cy="2316093"/>
          </a:xfrm>
        </p:grpSpPr>
        <p:sp>
          <p:nvSpPr>
            <p:cNvPr id="21" name="文本框 20">
              <a:extLst>
                <a:ext uri="{FF2B5EF4-FFF2-40B4-BE49-F238E27FC236}">
                  <a16:creationId xmlns:a16="http://schemas.microsoft.com/office/drawing/2014/main" id="{02BD9F77-B80E-4394-A552-91B32DAB1EF9}"/>
                </a:ext>
              </a:extLst>
            </p:cNvPr>
            <p:cNvSpPr txBox="1"/>
            <p:nvPr/>
          </p:nvSpPr>
          <p:spPr>
            <a:xfrm>
              <a:off x="1615683" y="2190580"/>
              <a:ext cx="1210644" cy="1446550"/>
            </a:xfrm>
            <a:prstGeom prst="rect">
              <a:avLst/>
            </a:prstGeom>
            <a:noFill/>
          </p:spPr>
          <p:txBody>
            <a:bodyPr wrap="square" rtlCol="0">
              <a:spAutoFit/>
            </a:bodyPr>
            <a:lstStyle/>
            <a:p>
              <a:pPr algn="dist"/>
              <a:r>
                <a:rPr lang="zh-CN" altLang="en-US" sz="8800" dirty="0">
                  <a:solidFill>
                    <a:schemeClr val="bg1"/>
                  </a:solidFill>
                  <a:cs typeface="+mn-ea"/>
                  <a:sym typeface="+mn-lt"/>
                </a:rPr>
                <a:t>目</a:t>
              </a:r>
              <a:endParaRPr lang="en-US" altLang="zh-CN" sz="8800" dirty="0">
                <a:solidFill>
                  <a:schemeClr val="bg1"/>
                </a:solidFill>
                <a:cs typeface="+mn-ea"/>
                <a:sym typeface="+mn-lt"/>
              </a:endParaRPr>
            </a:p>
          </p:txBody>
        </p:sp>
        <p:sp>
          <p:nvSpPr>
            <p:cNvPr id="22" name="文本框 21">
              <a:extLst>
                <a:ext uri="{FF2B5EF4-FFF2-40B4-BE49-F238E27FC236}">
                  <a16:creationId xmlns:a16="http://schemas.microsoft.com/office/drawing/2014/main" id="{8E0972DF-6DB1-4EDA-BA5C-6F6887ADB0D7}"/>
                </a:ext>
              </a:extLst>
            </p:cNvPr>
            <p:cNvSpPr txBox="1"/>
            <p:nvPr/>
          </p:nvSpPr>
          <p:spPr>
            <a:xfrm>
              <a:off x="2552834" y="3060123"/>
              <a:ext cx="1210644" cy="1446550"/>
            </a:xfrm>
            <a:prstGeom prst="rect">
              <a:avLst/>
            </a:prstGeom>
            <a:noFill/>
          </p:spPr>
          <p:txBody>
            <a:bodyPr wrap="square" rtlCol="0">
              <a:spAutoFit/>
            </a:bodyPr>
            <a:lstStyle/>
            <a:p>
              <a:pPr algn="dist"/>
              <a:r>
                <a:rPr lang="zh-CN" altLang="en-US" sz="8800" dirty="0">
                  <a:solidFill>
                    <a:srgbClr val="47372B"/>
                  </a:solidFill>
                  <a:cs typeface="+mn-ea"/>
                  <a:sym typeface="+mn-lt"/>
                </a:rPr>
                <a:t>录</a:t>
              </a:r>
              <a:endParaRPr lang="en-US" altLang="zh-CN" sz="8800" dirty="0">
                <a:solidFill>
                  <a:srgbClr val="47372B"/>
                </a:solidFill>
                <a:cs typeface="+mn-ea"/>
                <a:sym typeface="+mn-lt"/>
              </a:endParaRPr>
            </a:p>
          </p:txBody>
        </p:sp>
        <p:sp>
          <p:nvSpPr>
            <p:cNvPr id="23" name="文本框 22">
              <a:extLst>
                <a:ext uri="{FF2B5EF4-FFF2-40B4-BE49-F238E27FC236}">
                  <a16:creationId xmlns:a16="http://schemas.microsoft.com/office/drawing/2014/main" id="{B54B9BD3-09F4-4650-9ABD-1D85E71A80FB}"/>
                </a:ext>
              </a:extLst>
            </p:cNvPr>
            <p:cNvSpPr txBox="1"/>
            <p:nvPr/>
          </p:nvSpPr>
          <p:spPr>
            <a:xfrm>
              <a:off x="870855" y="3675084"/>
              <a:ext cx="1770745" cy="707886"/>
            </a:xfrm>
            <a:prstGeom prst="rect">
              <a:avLst/>
            </a:prstGeom>
            <a:noFill/>
          </p:spPr>
          <p:txBody>
            <a:bodyPr wrap="square" rtlCol="0">
              <a:spAutoFit/>
            </a:bodyPr>
            <a:lstStyle/>
            <a:p>
              <a:pPr algn="r"/>
              <a:r>
                <a:rPr lang="en-US" altLang="zh-CN" sz="2000" dirty="0">
                  <a:solidFill>
                    <a:srgbClr val="47372B"/>
                  </a:solidFill>
                  <a:cs typeface="+mn-ea"/>
                  <a:sym typeface="+mn-lt"/>
                </a:rPr>
                <a:t>WORK</a:t>
              </a:r>
            </a:p>
            <a:p>
              <a:pPr algn="r"/>
              <a:r>
                <a:rPr lang="en-US" altLang="zh-CN" sz="2000" dirty="0">
                  <a:solidFill>
                    <a:srgbClr val="47372B"/>
                  </a:solidFill>
                  <a:cs typeface="+mn-ea"/>
                  <a:sym typeface="+mn-lt"/>
                </a:rPr>
                <a:t>CONTENTS</a:t>
              </a:r>
            </a:p>
          </p:txBody>
        </p:sp>
      </p:grpSp>
      <p:sp>
        <p:nvSpPr>
          <p:cNvPr id="24" name="文本框 23">
            <a:extLst>
              <a:ext uri="{FF2B5EF4-FFF2-40B4-BE49-F238E27FC236}">
                <a16:creationId xmlns:a16="http://schemas.microsoft.com/office/drawing/2014/main" id="{7BBAB61E-F2E4-4809-9FB4-8B2E0E097173}"/>
              </a:ext>
            </a:extLst>
          </p:cNvPr>
          <p:cNvSpPr txBox="1"/>
          <p:nvPr/>
        </p:nvSpPr>
        <p:spPr>
          <a:xfrm>
            <a:off x="11520748" y="289118"/>
            <a:ext cx="461665" cy="1562114"/>
          </a:xfrm>
          <a:prstGeom prst="rect">
            <a:avLst/>
          </a:prstGeom>
          <a:noFill/>
        </p:spPr>
        <p:txBody>
          <a:bodyPr vert="eaVert" wrap="square" rtlCol="0">
            <a:spAutoFit/>
          </a:bodyPr>
          <a:lstStyle/>
          <a:p>
            <a:pPr algn="dist"/>
            <a:r>
              <a:rPr lang="zh-CN" altLang="en-US" dirty="0">
                <a:solidFill>
                  <a:srgbClr val="47372B"/>
                </a:solidFill>
                <a:cs typeface="+mn-ea"/>
                <a:sym typeface="+mn-lt"/>
              </a:rPr>
              <a:t>国货正当红</a:t>
            </a:r>
          </a:p>
        </p:txBody>
      </p:sp>
      <p:sp>
        <p:nvSpPr>
          <p:cNvPr id="25" name="文本框 24">
            <a:extLst>
              <a:ext uri="{FF2B5EF4-FFF2-40B4-BE49-F238E27FC236}">
                <a16:creationId xmlns:a16="http://schemas.microsoft.com/office/drawing/2014/main" id="{83C0B594-03A9-43DF-A6F3-9B1BDE9A7C57}"/>
              </a:ext>
            </a:extLst>
          </p:cNvPr>
          <p:cNvSpPr txBox="1"/>
          <p:nvPr/>
        </p:nvSpPr>
        <p:spPr>
          <a:xfrm>
            <a:off x="11356137" y="289118"/>
            <a:ext cx="338554" cy="2216922"/>
          </a:xfrm>
          <a:prstGeom prst="rect">
            <a:avLst/>
          </a:prstGeom>
          <a:noFill/>
        </p:spPr>
        <p:txBody>
          <a:bodyPr vert="eaVert" wrap="square" rtlCol="0">
            <a:spAutoFit/>
          </a:bodyPr>
          <a:lstStyle/>
          <a:p>
            <a:pPr algn="dist"/>
            <a:r>
              <a:rPr lang="en-US" altLang="zh-CN" sz="1000" dirty="0">
                <a:solidFill>
                  <a:srgbClr val="47372B"/>
                </a:solidFill>
                <a:cs typeface="+mn-ea"/>
                <a:sym typeface="+mn-lt"/>
              </a:rPr>
              <a:t>GUO HUO ZHENG DANG HONG</a:t>
            </a:r>
            <a:endParaRPr lang="zh-CN" altLang="en-US" sz="1000" dirty="0">
              <a:solidFill>
                <a:srgbClr val="47372B"/>
              </a:solidFill>
              <a:cs typeface="+mn-ea"/>
              <a:sym typeface="+mn-lt"/>
            </a:endParaRPr>
          </a:p>
        </p:txBody>
      </p:sp>
    </p:spTree>
    <p:extLst>
      <p:ext uri="{BB962C8B-B14F-4D97-AF65-F5344CB8AC3E}">
        <p14:creationId xmlns:p14="http://schemas.microsoft.com/office/powerpoint/2010/main" val="233707155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1000" fill="hold"/>
                                        <p:tgtEl>
                                          <p:spTgt spid="20"/>
                                        </p:tgtEl>
                                        <p:attrNameLst>
                                          <p:attrName>ppt_x</p:attrName>
                                        </p:attrNameLst>
                                      </p:cBhvr>
                                      <p:tavLst>
                                        <p:tav tm="0">
                                          <p:val>
                                            <p:strVal val="0-#ppt_w/2"/>
                                          </p:val>
                                        </p:tav>
                                        <p:tav tm="100000">
                                          <p:val>
                                            <p:strVal val="#ppt_x"/>
                                          </p:val>
                                        </p:tav>
                                      </p:tavLst>
                                    </p:anim>
                                    <p:anim calcmode="lin" valueType="num">
                                      <p:cBhvr additive="base">
                                        <p:cTn id="8" dur="1000" fill="hold"/>
                                        <p:tgtEl>
                                          <p:spTgt spid="20"/>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1000" fill="hold"/>
                                        <p:tgtEl>
                                          <p:spTgt spid="4"/>
                                        </p:tgtEl>
                                        <p:attrNameLst>
                                          <p:attrName>ppt_x</p:attrName>
                                        </p:attrNameLst>
                                      </p:cBhvr>
                                      <p:tavLst>
                                        <p:tav tm="0">
                                          <p:val>
                                            <p:strVal val="1+#ppt_w/2"/>
                                          </p:val>
                                        </p:tav>
                                        <p:tav tm="100000">
                                          <p:val>
                                            <p:strVal val="#ppt_x"/>
                                          </p:val>
                                        </p:tav>
                                      </p:tavLst>
                                    </p:anim>
                                    <p:anim calcmode="lin" valueType="num">
                                      <p:cBhvr additive="base">
                                        <p:cTn id="12" dur="1000" fill="hold"/>
                                        <p:tgtEl>
                                          <p:spTgt spid="4"/>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1000" fill="hold"/>
                                        <p:tgtEl>
                                          <p:spTgt spid="8"/>
                                        </p:tgtEl>
                                        <p:attrNameLst>
                                          <p:attrName>ppt_x</p:attrName>
                                        </p:attrNameLst>
                                      </p:cBhvr>
                                      <p:tavLst>
                                        <p:tav tm="0">
                                          <p:val>
                                            <p:strVal val="1+#ppt_w/2"/>
                                          </p:val>
                                        </p:tav>
                                        <p:tav tm="100000">
                                          <p:val>
                                            <p:strVal val="#ppt_x"/>
                                          </p:val>
                                        </p:tav>
                                      </p:tavLst>
                                    </p:anim>
                                    <p:anim calcmode="lin" valueType="num">
                                      <p:cBhvr additive="base">
                                        <p:cTn id="16" dur="1000" fill="hold"/>
                                        <p:tgtEl>
                                          <p:spTgt spid="8"/>
                                        </p:tgtEl>
                                        <p:attrNameLst>
                                          <p:attrName>ppt_y</p:attrName>
                                        </p:attrNameLst>
                                      </p:cBhvr>
                                      <p:tavLst>
                                        <p:tav tm="0">
                                          <p:val>
                                            <p:strVal val="#ppt_y"/>
                                          </p:val>
                                        </p:tav>
                                        <p:tav tm="100000">
                                          <p:val>
                                            <p:strVal val="#ppt_y"/>
                                          </p:val>
                                        </p:tav>
                                      </p:tavLst>
                                    </p:anim>
                                  </p:childTnLst>
                                </p:cTn>
                              </p:par>
                              <p:par>
                                <p:cTn id="17" presetID="2" presetClass="entr" presetSubtype="2" fill="hold" nodeType="with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1000" fill="hold"/>
                                        <p:tgtEl>
                                          <p:spTgt spid="12"/>
                                        </p:tgtEl>
                                        <p:attrNameLst>
                                          <p:attrName>ppt_x</p:attrName>
                                        </p:attrNameLst>
                                      </p:cBhvr>
                                      <p:tavLst>
                                        <p:tav tm="0">
                                          <p:val>
                                            <p:strVal val="1+#ppt_w/2"/>
                                          </p:val>
                                        </p:tav>
                                        <p:tav tm="100000">
                                          <p:val>
                                            <p:strVal val="#ppt_x"/>
                                          </p:val>
                                        </p:tav>
                                      </p:tavLst>
                                    </p:anim>
                                    <p:anim calcmode="lin" valueType="num">
                                      <p:cBhvr additive="base">
                                        <p:cTn id="20" dur="1000" fill="hold"/>
                                        <p:tgtEl>
                                          <p:spTgt spid="12"/>
                                        </p:tgtEl>
                                        <p:attrNameLst>
                                          <p:attrName>ppt_y</p:attrName>
                                        </p:attrNameLst>
                                      </p:cBhvr>
                                      <p:tavLst>
                                        <p:tav tm="0">
                                          <p:val>
                                            <p:strVal val="#ppt_y"/>
                                          </p:val>
                                        </p:tav>
                                        <p:tav tm="100000">
                                          <p:val>
                                            <p:strVal val="#ppt_y"/>
                                          </p:val>
                                        </p:tav>
                                      </p:tavLst>
                                    </p:anim>
                                  </p:childTnLst>
                                </p:cTn>
                              </p:par>
                              <p:par>
                                <p:cTn id="21" presetID="2" presetClass="entr" presetSubtype="2" fill="hold" nodeType="withEffect">
                                  <p:stCondLst>
                                    <p:cond delay="0"/>
                                  </p:stCondLst>
                                  <p:childTnLst>
                                    <p:set>
                                      <p:cBhvr>
                                        <p:cTn id="22" dur="1" fill="hold">
                                          <p:stCondLst>
                                            <p:cond delay="0"/>
                                          </p:stCondLst>
                                        </p:cTn>
                                        <p:tgtEl>
                                          <p:spTgt spid="16"/>
                                        </p:tgtEl>
                                        <p:attrNameLst>
                                          <p:attrName>style.visibility</p:attrName>
                                        </p:attrNameLst>
                                      </p:cBhvr>
                                      <p:to>
                                        <p:strVal val="visible"/>
                                      </p:to>
                                    </p:set>
                                    <p:anim calcmode="lin" valueType="num">
                                      <p:cBhvr additive="base">
                                        <p:cTn id="23" dur="1000" fill="hold"/>
                                        <p:tgtEl>
                                          <p:spTgt spid="16"/>
                                        </p:tgtEl>
                                        <p:attrNameLst>
                                          <p:attrName>ppt_x</p:attrName>
                                        </p:attrNameLst>
                                      </p:cBhvr>
                                      <p:tavLst>
                                        <p:tav tm="0">
                                          <p:val>
                                            <p:strVal val="1+#ppt_w/2"/>
                                          </p:val>
                                        </p:tav>
                                        <p:tav tm="100000">
                                          <p:val>
                                            <p:strVal val="#ppt_x"/>
                                          </p:val>
                                        </p:tav>
                                      </p:tavLst>
                                    </p:anim>
                                    <p:anim calcmode="lin" valueType="num">
                                      <p:cBhvr additive="base">
                                        <p:cTn id="24" dur="1000" fill="hold"/>
                                        <p:tgtEl>
                                          <p:spTgt spid="1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87" name="文本框 86">
            <a:extLst>
              <a:ext uri="{FF2B5EF4-FFF2-40B4-BE49-F238E27FC236}">
                <a16:creationId xmlns:a16="http://schemas.microsoft.com/office/drawing/2014/main" id="{A7B26BAD-8357-4FF0-86EB-7057EA111592}"/>
              </a:ext>
            </a:extLst>
          </p:cNvPr>
          <p:cNvSpPr txBox="1"/>
          <p:nvPr/>
        </p:nvSpPr>
        <p:spPr>
          <a:xfrm>
            <a:off x="11520748" y="289118"/>
            <a:ext cx="461665" cy="1562114"/>
          </a:xfrm>
          <a:prstGeom prst="rect">
            <a:avLst/>
          </a:prstGeom>
          <a:noFill/>
        </p:spPr>
        <p:txBody>
          <a:bodyPr vert="eaVert" wrap="square" rtlCol="0">
            <a:spAutoFit/>
          </a:bodyPr>
          <a:lstStyle/>
          <a:p>
            <a:pPr algn="dist"/>
            <a:r>
              <a:rPr lang="zh-CN" altLang="en-US" dirty="0">
                <a:solidFill>
                  <a:srgbClr val="47372B"/>
                </a:solidFill>
                <a:cs typeface="+mn-ea"/>
                <a:sym typeface="+mn-lt"/>
              </a:rPr>
              <a:t>国货正当红</a:t>
            </a:r>
          </a:p>
        </p:txBody>
      </p:sp>
      <p:sp>
        <p:nvSpPr>
          <p:cNvPr id="88" name="文本框 87">
            <a:extLst>
              <a:ext uri="{FF2B5EF4-FFF2-40B4-BE49-F238E27FC236}">
                <a16:creationId xmlns:a16="http://schemas.microsoft.com/office/drawing/2014/main" id="{7DF15EE0-1CFB-4809-AF7A-5D7807C256A6}"/>
              </a:ext>
            </a:extLst>
          </p:cNvPr>
          <p:cNvSpPr txBox="1"/>
          <p:nvPr/>
        </p:nvSpPr>
        <p:spPr>
          <a:xfrm>
            <a:off x="11356137" y="289118"/>
            <a:ext cx="338554" cy="2216922"/>
          </a:xfrm>
          <a:prstGeom prst="rect">
            <a:avLst/>
          </a:prstGeom>
          <a:noFill/>
        </p:spPr>
        <p:txBody>
          <a:bodyPr vert="eaVert" wrap="square" rtlCol="0">
            <a:spAutoFit/>
          </a:bodyPr>
          <a:lstStyle/>
          <a:p>
            <a:pPr algn="dist"/>
            <a:r>
              <a:rPr lang="en-US" altLang="zh-CN" sz="1000" dirty="0">
                <a:solidFill>
                  <a:srgbClr val="47372B"/>
                </a:solidFill>
                <a:cs typeface="+mn-ea"/>
                <a:sym typeface="+mn-lt"/>
              </a:rPr>
              <a:t>GUO HUO ZHENG DANG HONG</a:t>
            </a:r>
            <a:endParaRPr lang="zh-CN" altLang="en-US" sz="1000" dirty="0">
              <a:solidFill>
                <a:srgbClr val="47372B"/>
              </a:solidFill>
              <a:cs typeface="+mn-ea"/>
              <a:sym typeface="+mn-lt"/>
            </a:endParaRPr>
          </a:p>
        </p:txBody>
      </p:sp>
      <p:pic>
        <p:nvPicPr>
          <p:cNvPr id="3" name="图片 2">
            <a:extLst>
              <a:ext uri="{FF2B5EF4-FFF2-40B4-BE49-F238E27FC236}">
                <a16:creationId xmlns:a16="http://schemas.microsoft.com/office/drawing/2014/main" id="{E69156A8-19D9-49FD-8215-2CC74681C17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827617" y="1070175"/>
            <a:ext cx="2448950" cy="886944"/>
          </a:xfrm>
          <a:prstGeom prst="rect">
            <a:avLst/>
          </a:prstGeom>
        </p:spPr>
      </p:pic>
      <p:grpSp>
        <p:nvGrpSpPr>
          <p:cNvPr id="4" name="组合 3">
            <a:extLst>
              <a:ext uri="{FF2B5EF4-FFF2-40B4-BE49-F238E27FC236}">
                <a16:creationId xmlns:a16="http://schemas.microsoft.com/office/drawing/2014/main" id="{C67FF08C-A23E-41AC-AD82-345267040578}"/>
              </a:ext>
            </a:extLst>
          </p:cNvPr>
          <p:cNvGrpSpPr/>
          <p:nvPr/>
        </p:nvGrpSpPr>
        <p:grpSpPr>
          <a:xfrm>
            <a:off x="3259217" y="2119701"/>
            <a:ext cx="5502801" cy="939636"/>
            <a:chOff x="3831699" y="1948316"/>
            <a:chExt cx="3720719" cy="939636"/>
          </a:xfrm>
        </p:grpSpPr>
        <p:sp>
          <p:nvSpPr>
            <p:cNvPr id="32" name="文本框 31">
              <a:extLst>
                <a:ext uri="{FF2B5EF4-FFF2-40B4-BE49-F238E27FC236}">
                  <a16:creationId xmlns:a16="http://schemas.microsoft.com/office/drawing/2014/main" id="{96BAEB96-2FFF-4B43-B878-9836AFC4E7BA}"/>
                </a:ext>
              </a:extLst>
            </p:cNvPr>
            <p:cNvSpPr txBox="1"/>
            <p:nvPr/>
          </p:nvSpPr>
          <p:spPr>
            <a:xfrm>
              <a:off x="3831699" y="1948316"/>
              <a:ext cx="3720719" cy="707886"/>
            </a:xfrm>
            <a:prstGeom prst="rect">
              <a:avLst/>
            </a:prstGeom>
            <a:noFill/>
          </p:spPr>
          <p:txBody>
            <a:bodyPr wrap="square" rtlCol="0">
              <a:spAutoFit/>
            </a:bodyPr>
            <a:lstStyle/>
            <a:p>
              <a:pPr algn="dist"/>
              <a:r>
                <a:rPr lang="en-US" altLang="zh-CN" sz="4000" dirty="0">
                  <a:solidFill>
                    <a:srgbClr val="47372B"/>
                  </a:solidFill>
                  <a:cs typeface="+mn-ea"/>
                  <a:sym typeface="+mn-lt"/>
                </a:rPr>
                <a:t>01/</a:t>
              </a:r>
              <a:r>
                <a:rPr lang="zh-CN" altLang="en-US" sz="4000" dirty="0">
                  <a:solidFill>
                    <a:srgbClr val="47372B"/>
                  </a:solidFill>
                  <a:cs typeface="+mn-ea"/>
                  <a:sym typeface="+mn-lt"/>
                </a:rPr>
                <a:t>团队介绍</a:t>
              </a:r>
            </a:p>
          </p:txBody>
        </p:sp>
        <p:sp>
          <p:nvSpPr>
            <p:cNvPr id="33" name="文本框 32">
              <a:extLst>
                <a:ext uri="{FF2B5EF4-FFF2-40B4-BE49-F238E27FC236}">
                  <a16:creationId xmlns:a16="http://schemas.microsoft.com/office/drawing/2014/main" id="{32E1A990-07D9-4C79-A96F-79EBEFA3580A}"/>
                </a:ext>
              </a:extLst>
            </p:cNvPr>
            <p:cNvSpPr txBox="1"/>
            <p:nvPr/>
          </p:nvSpPr>
          <p:spPr>
            <a:xfrm>
              <a:off x="3831699" y="2626342"/>
              <a:ext cx="3720719" cy="261610"/>
            </a:xfrm>
            <a:prstGeom prst="rect">
              <a:avLst/>
            </a:prstGeom>
            <a:noFill/>
          </p:spPr>
          <p:txBody>
            <a:bodyPr wrap="square">
              <a:spAutoFit/>
            </a:bodyPr>
            <a:lstStyle/>
            <a:p>
              <a:pPr algn="dist"/>
              <a:r>
                <a:rPr lang="en-US" altLang="zh-CN" sz="1100" dirty="0">
                  <a:solidFill>
                    <a:srgbClr val="47372B"/>
                  </a:solidFill>
                  <a:cs typeface="+mn-ea"/>
                  <a:sym typeface="+mn-lt"/>
                </a:rPr>
                <a:t>TEAM INTRODUCTION</a:t>
              </a:r>
            </a:p>
          </p:txBody>
        </p:sp>
      </p:grpSp>
    </p:spTree>
    <p:extLst>
      <p:ext uri="{BB962C8B-B14F-4D97-AF65-F5344CB8AC3E}">
        <p14:creationId xmlns:p14="http://schemas.microsoft.com/office/powerpoint/2010/main" val="372214200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outVertical)">
                                      <p:cBhvr>
                                        <p:cTn id="7" dur="1000"/>
                                        <p:tgtEl>
                                          <p:spTgt spid="3"/>
                                        </p:tgtEl>
                                      </p:cBhvr>
                                    </p:animEffect>
                                  </p:childTnLst>
                                </p:cTn>
                              </p:par>
                              <p:par>
                                <p:cTn id="8" presetID="16" presetClass="entr" presetSubtype="37"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arn(outVertical)">
                                      <p:cBhvr>
                                        <p:cTn id="10" dur="1000"/>
                                        <p:tgtEl>
                                          <p:spTgt spid="4"/>
                                        </p:tgtEl>
                                      </p:cBhvr>
                                    </p:animEffect>
                                  </p:childTnLst>
                                </p:cTn>
                              </p:par>
                              <p:par>
                                <p:cTn id="11" presetID="2" presetClass="entr" presetSubtype="1" fill="hold" grpId="0" nodeType="withEffect">
                                  <p:stCondLst>
                                    <p:cond delay="0"/>
                                  </p:stCondLst>
                                  <p:childTnLst>
                                    <p:set>
                                      <p:cBhvr>
                                        <p:cTn id="12" dur="1" fill="hold">
                                          <p:stCondLst>
                                            <p:cond delay="0"/>
                                          </p:stCondLst>
                                        </p:cTn>
                                        <p:tgtEl>
                                          <p:spTgt spid="88"/>
                                        </p:tgtEl>
                                        <p:attrNameLst>
                                          <p:attrName>style.visibility</p:attrName>
                                        </p:attrNameLst>
                                      </p:cBhvr>
                                      <p:to>
                                        <p:strVal val="visible"/>
                                      </p:to>
                                    </p:set>
                                    <p:anim calcmode="lin" valueType="num">
                                      <p:cBhvr additive="base">
                                        <p:cTn id="13" dur="1000" fill="hold"/>
                                        <p:tgtEl>
                                          <p:spTgt spid="88"/>
                                        </p:tgtEl>
                                        <p:attrNameLst>
                                          <p:attrName>ppt_x</p:attrName>
                                        </p:attrNameLst>
                                      </p:cBhvr>
                                      <p:tavLst>
                                        <p:tav tm="0">
                                          <p:val>
                                            <p:strVal val="#ppt_x"/>
                                          </p:val>
                                        </p:tav>
                                        <p:tav tm="100000">
                                          <p:val>
                                            <p:strVal val="#ppt_x"/>
                                          </p:val>
                                        </p:tav>
                                      </p:tavLst>
                                    </p:anim>
                                    <p:anim calcmode="lin" valueType="num">
                                      <p:cBhvr additive="base">
                                        <p:cTn id="14" dur="1000" fill="hold"/>
                                        <p:tgtEl>
                                          <p:spTgt spid="88"/>
                                        </p:tgtEl>
                                        <p:attrNameLst>
                                          <p:attrName>ppt_y</p:attrName>
                                        </p:attrNameLst>
                                      </p:cBhvr>
                                      <p:tavLst>
                                        <p:tav tm="0">
                                          <p:val>
                                            <p:strVal val="0-#ppt_h/2"/>
                                          </p:val>
                                        </p:tav>
                                        <p:tav tm="100000">
                                          <p:val>
                                            <p:strVal val="#ppt_y"/>
                                          </p:val>
                                        </p:tav>
                                      </p:tavLst>
                                    </p:anim>
                                  </p:childTnLst>
                                </p:cTn>
                              </p:par>
                              <p:par>
                                <p:cTn id="15" presetID="2" presetClass="entr" presetSubtype="1" fill="hold" grpId="0" nodeType="withEffect">
                                  <p:stCondLst>
                                    <p:cond delay="0"/>
                                  </p:stCondLst>
                                  <p:childTnLst>
                                    <p:set>
                                      <p:cBhvr>
                                        <p:cTn id="16" dur="1" fill="hold">
                                          <p:stCondLst>
                                            <p:cond delay="0"/>
                                          </p:stCondLst>
                                        </p:cTn>
                                        <p:tgtEl>
                                          <p:spTgt spid="87"/>
                                        </p:tgtEl>
                                        <p:attrNameLst>
                                          <p:attrName>style.visibility</p:attrName>
                                        </p:attrNameLst>
                                      </p:cBhvr>
                                      <p:to>
                                        <p:strVal val="visible"/>
                                      </p:to>
                                    </p:set>
                                    <p:anim calcmode="lin" valueType="num">
                                      <p:cBhvr additive="base">
                                        <p:cTn id="17" dur="1000" fill="hold"/>
                                        <p:tgtEl>
                                          <p:spTgt spid="87"/>
                                        </p:tgtEl>
                                        <p:attrNameLst>
                                          <p:attrName>ppt_x</p:attrName>
                                        </p:attrNameLst>
                                      </p:cBhvr>
                                      <p:tavLst>
                                        <p:tav tm="0">
                                          <p:val>
                                            <p:strVal val="#ppt_x"/>
                                          </p:val>
                                        </p:tav>
                                        <p:tav tm="100000">
                                          <p:val>
                                            <p:strVal val="#ppt_x"/>
                                          </p:val>
                                        </p:tav>
                                      </p:tavLst>
                                    </p:anim>
                                    <p:anim calcmode="lin" valueType="num">
                                      <p:cBhvr additive="base">
                                        <p:cTn id="18" dur="1000" fill="hold"/>
                                        <p:tgtEl>
                                          <p:spTgt spid="8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 grpId="0"/>
      <p:bldP spid="88"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86E6A10C-07B5-4A96-8267-7C29B66B8BA5}"/>
              </a:ext>
            </a:extLst>
          </p:cNvPr>
          <p:cNvSpPr txBox="1"/>
          <p:nvPr/>
        </p:nvSpPr>
        <p:spPr>
          <a:xfrm>
            <a:off x="4330002" y="221224"/>
            <a:ext cx="3458972" cy="523220"/>
          </a:xfrm>
          <a:prstGeom prst="rect">
            <a:avLst/>
          </a:prstGeom>
          <a:noFill/>
        </p:spPr>
        <p:txBody>
          <a:bodyPr wrap="square" rtlCol="0">
            <a:spAutoFit/>
          </a:bodyPr>
          <a:lstStyle/>
          <a:p>
            <a:pPr algn="dist"/>
            <a:r>
              <a:rPr lang="en-US" altLang="zh-CN" sz="2800" dirty="0">
                <a:solidFill>
                  <a:srgbClr val="47372B"/>
                </a:solidFill>
                <a:cs typeface="+mn-ea"/>
                <a:sym typeface="+mn-lt"/>
              </a:rPr>
              <a:t>01/</a:t>
            </a:r>
            <a:r>
              <a:rPr lang="zh-CN" altLang="en-US" sz="2800" dirty="0">
                <a:solidFill>
                  <a:srgbClr val="47372B"/>
                </a:solidFill>
                <a:cs typeface="+mn-ea"/>
                <a:sym typeface="+mn-lt"/>
              </a:rPr>
              <a:t>团队成员</a:t>
            </a:r>
          </a:p>
        </p:txBody>
      </p:sp>
      <p:sp>
        <p:nvSpPr>
          <p:cNvPr id="9" name="文本框 8">
            <a:extLst>
              <a:ext uri="{FF2B5EF4-FFF2-40B4-BE49-F238E27FC236}">
                <a16:creationId xmlns:a16="http://schemas.microsoft.com/office/drawing/2014/main" id="{1B3B486E-C822-4546-B123-D8F7BD968F2A}"/>
              </a:ext>
            </a:extLst>
          </p:cNvPr>
          <p:cNvSpPr txBox="1"/>
          <p:nvPr/>
        </p:nvSpPr>
        <p:spPr>
          <a:xfrm>
            <a:off x="4330002" y="668009"/>
            <a:ext cx="3458972" cy="253916"/>
          </a:xfrm>
          <a:prstGeom prst="rect">
            <a:avLst/>
          </a:prstGeom>
          <a:noFill/>
        </p:spPr>
        <p:txBody>
          <a:bodyPr wrap="square">
            <a:spAutoFit/>
          </a:bodyPr>
          <a:lstStyle/>
          <a:p>
            <a:pPr algn="dist"/>
            <a:r>
              <a:rPr lang="en-US" altLang="zh-CN" sz="1050" dirty="0">
                <a:solidFill>
                  <a:srgbClr val="47372B"/>
                </a:solidFill>
                <a:cs typeface="+mn-ea"/>
                <a:sym typeface="+mn-lt"/>
              </a:rPr>
              <a:t>TEAM MEMBERS</a:t>
            </a:r>
          </a:p>
        </p:txBody>
      </p:sp>
      <p:grpSp>
        <p:nvGrpSpPr>
          <p:cNvPr id="12" name="组合 11">
            <a:extLst>
              <a:ext uri="{FF2B5EF4-FFF2-40B4-BE49-F238E27FC236}">
                <a16:creationId xmlns:a16="http://schemas.microsoft.com/office/drawing/2014/main" id="{90314A0A-6B6D-428D-BA16-8068468F1339}"/>
              </a:ext>
            </a:extLst>
          </p:cNvPr>
          <p:cNvGrpSpPr/>
          <p:nvPr/>
        </p:nvGrpSpPr>
        <p:grpSpPr>
          <a:xfrm>
            <a:off x="5434055" y="1298204"/>
            <a:ext cx="3458972" cy="752072"/>
            <a:chOff x="5059521" y="1383806"/>
            <a:chExt cx="4541415" cy="752072"/>
          </a:xfrm>
        </p:grpSpPr>
        <p:sp>
          <p:nvSpPr>
            <p:cNvPr id="10" name="文本框 9">
              <a:extLst>
                <a:ext uri="{FF2B5EF4-FFF2-40B4-BE49-F238E27FC236}">
                  <a16:creationId xmlns:a16="http://schemas.microsoft.com/office/drawing/2014/main" id="{2B901102-97AA-4F74-97C4-B92A80DDCDA9}"/>
                </a:ext>
              </a:extLst>
            </p:cNvPr>
            <p:cNvSpPr txBox="1"/>
            <p:nvPr/>
          </p:nvSpPr>
          <p:spPr>
            <a:xfrm>
              <a:off x="5059521" y="1383806"/>
              <a:ext cx="4541415" cy="461665"/>
            </a:xfrm>
            <a:prstGeom prst="rect">
              <a:avLst/>
            </a:prstGeom>
            <a:noFill/>
          </p:spPr>
          <p:txBody>
            <a:bodyPr wrap="square" rtlCol="0">
              <a:spAutoFit/>
            </a:bodyPr>
            <a:lstStyle/>
            <a:p>
              <a:pPr algn="dist"/>
              <a:r>
                <a:rPr lang="zh-CN" altLang="en-US" sz="2400" dirty="0">
                  <a:solidFill>
                    <a:srgbClr val="47372B"/>
                  </a:solidFill>
                  <a:cs typeface="+mn-ea"/>
                  <a:sym typeface="+mn-lt"/>
                </a:rPr>
                <a:t>团队负责人：马永航</a:t>
              </a:r>
            </a:p>
          </p:txBody>
        </p:sp>
        <p:sp>
          <p:nvSpPr>
            <p:cNvPr id="11" name="文本框 10">
              <a:extLst>
                <a:ext uri="{FF2B5EF4-FFF2-40B4-BE49-F238E27FC236}">
                  <a16:creationId xmlns:a16="http://schemas.microsoft.com/office/drawing/2014/main" id="{06E2B748-021E-4E0C-BDA2-0931FABD260D}"/>
                </a:ext>
              </a:extLst>
            </p:cNvPr>
            <p:cNvSpPr txBox="1"/>
            <p:nvPr/>
          </p:nvSpPr>
          <p:spPr>
            <a:xfrm>
              <a:off x="5081527" y="1889657"/>
              <a:ext cx="2986785" cy="246221"/>
            </a:xfrm>
            <a:prstGeom prst="rect">
              <a:avLst/>
            </a:prstGeom>
            <a:noFill/>
          </p:spPr>
          <p:txBody>
            <a:bodyPr wrap="square">
              <a:spAutoFit/>
            </a:bodyPr>
            <a:lstStyle/>
            <a:p>
              <a:pPr algn="dist"/>
              <a:r>
                <a:rPr lang="en-US" altLang="zh-CN" sz="1000" dirty="0">
                  <a:solidFill>
                    <a:srgbClr val="47372B"/>
                  </a:solidFill>
                  <a:cs typeface="+mn-ea"/>
                  <a:sym typeface="+mn-lt"/>
                </a:rPr>
                <a:t>TEAM DIRECTOR</a:t>
              </a:r>
            </a:p>
          </p:txBody>
        </p:sp>
      </p:grpSp>
      <p:grpSp>
        <p:nvGrpSpPr>
          <p:cNvPr id="16" name="组合 15">
            <a:extLst>
              <a:ext uri="{FF2B5EF4-FFF2-40B4-BE49-F238E27FC236}">
                <a16:creationId xmlns:a16="http://schemas.microsoft.com/office/drawing/2014/main" id="{937A557A-1BD2-4401-9036-F2A1A10297B9}"/>
              </a:ext>
            </a:extLst>
          </p:cNvPr>
          <p:cNvGrpSpPr/>
          <p:nvPr/>
        </p:nvGrpSpPr>
        <p:grpSpPr>
          <a:xfrm>
            <a:off x="914399" y="1604962"/>
            <a:ext cx="4552950" cy="3511704"/>
            <a:chOff x="1142999" y="1624012"/>
            <a:chExt cx="4552950" cy="3511704"/>
          </a:xfrm>
        </p:grpSpPr>
        <p:pic>
          <p:nvPicPr>
            <p:cNvPr id="14" name="图片 13">
              <a:extLst>
                <a:ext uri="{FF2B5EF4-FFF2-40B4-BE49-F238E27FC236}">
                  <a16:creationId xmlns:a16="http://schemas.microsoft.com/office/drawing/2014/main" id="{DF045CD7-42FB-4B45-B5AC-347B79B70E9D}"/>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2006" t="27120" r="39619" b="3312"/>
            <a:stretch/>
          </p:blipFill>
          <p:spPr>
            <a:xfrm>
              <a:off x="1142999" y="1624012"/>
              <a:ext cx="3686175" cy="2981325"/>
            </a:xfrm>
            <a:prstGeom prst="rect">
              <a:avLst/>
            </a:prstGeom>
            <a:effectLst>
              <a:outerShdw blurRad="63500" sx="102000" sy="102000" algn="ctr" rotWithShape="0">
                <a:prstClr val="black">
                  <a:alpha val="40000"/>
                </a:prstClr>
              </a:outerShdw>
            </a:effectLst>
          </p:spPr>
        </p:pic>
        <p:pic>
          <p:nvPicPr>
            <p:cNvPr id="15" name="图片 14">
              <a:extLst>
                <a:ext uri="{FF2B5EF4-FFF2-40B4-BE49-F238E27FC236}">
                  <a16:creationId xmlns:a16="http://schemas.microsoft.com/office/drawing/2014/main" id="{C350E448-61DC-488E-A195-A67DA4723B1E}"/>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2006" t="27120" r="39619" b="3312"/>
            <a:stretch/>
          </p:blipFill>
          <p:spPr>
            <a:xfrm rot="777819" flipH="1">
              <a:off x="2009774" y="2154391"/>
              <a:ext cx="3686175" cy="2981325"/>
            </a:xfrm>
            <a:prstGeom prst="rect">
              <a:avLst/>
            </a:prstGeom>
            <a:effectLst>
              <a:outerShdw blurRad="63500" sx="102000" sy="102000" algn="ctr" rotWithShape="0">
                <a:prstClr val="black">
                  <a:alpha val="40000"/>
                </a:prstClr>
              </a:outerShdw>
            </a:effectLst>
          </p:spPr>
        </p:pic>
      </p:grpSp>
      <p:sp>
        <p:nvSpPr>
          <p:cNvPr id="17" name="文本框 16">
            <a:extLst>
              <a:ext uri="{FF2B5EF4-FFF2-40B4-BE49-F238E27FC236}">
                <a16:creationId xmlns:a16="http://schemas.microsoft.com/office/drawing/2014/main" id="{6E45D2BA-B062-4FAC-9013-6511CDB369F4}"/>
              </a:ext>
            </a:extLst>
          </p:cNvPr>
          <p:cNvSpPr txBox="1"/>
          <p:nvPr/>
        </p:nvSpPr>
        <p:spPr>
          <a:xfrm>
            <a:off x="5434055" y="2050276"/>
            <a:ext cx="6437221" cy="3886770"/>
          </a:xfrm>
          <a:prstGeom prst="rect">
            <a:avLst/>
          </a:prstGeom>
          <a:noFill/>
        </p:spPr>
        <p:txBody>
          <a:bodyPr wrap="square" rtlCol="0">
            <a:spAutoFit/>
          </a:bodyPr>
          <a:lstStyle/>
          <a:p>
            <a:pPr algn="dist">
              <a:lnSpc>
                <a:spcPct val="200000"/>
              </a:lnSpc>
            </a:pPr>
            <a:r>
              <a:rPr lang="zh-CN" altLang="en-US" dirty="0">
                <a:solidFill>
                  <a:schemeClr val="tx1">
                    <a:lumMod val="75000"/>
                    <a:lumOff val="25000"/>
                  </a:schemeClr>
                </a:solidFill>
                <a:cs typeface="+mn-ea"/>
                <a:sym typeface="+mn-lt"/>
              </a:rPr>
              <a:t>软件</a:t>
            </a:r>
            <a:r>
              <a:rPr lang="en-US" altLang="zh-CN" dirty="0">
                <a:solidFill>
                  <a:schemeClr val="tx1">
                    <a:lumMod val="75000"/>
                    <a:lumOff val="25000"/>
                  </a:schemeClr>
                </a:solidFill>
                <a:cs typeface="+mn-ea"/>
                <a:sym typeface="+mn-lt"/>
              </a:rPr>
              <a:t>20-1</a:t>
            </a:r>
            <a:r>
              <a:rPr lang="zh-CN" altLang="en-US" dirty="0">
                <a:solidFill>
                  <a:schemeClr val="tx1">
                    <a:lumMod val="75000"/>
                    <a:lumOff val="25000"/>
                  </a:schemeClr>
                </a:solidFill>
                <a:cs typeface="+mn-ea"/>
                <a:sym typeface="+mn-lt"/>
              </a:rPr>
              <a:t>团支书，被推选为第一批入党积极分子，思想政治素质过硬；曾通过学校学业成绩审查，主持“掌上校园微服务”项目开发，获得了丰富的项目经验；提前参与</a:t>
            </a:r>
            <a:r>
              <a:rPr lang="en-US" altLang="zh-CN" dirty="0">
                <a:solidFill>
                  <a:schemeClr val="tx1">
                    <a:lumMod val="75000"/>
                    <a:lumOff val="25000"/>
                  </a:schemeClr>
                </a:solidFill>
                <a:cs typeface="+mn-ea"/>
                <a:sym typeface="+mn-lt"/>
              </a:rPr>
              <a:t>CET4</a:t>
            </a:r>
            <a:r>
              <a:rPr lang="zh-CN" altLang="en-US" dirty="0">
                <a:solidFill>
                  <a:schemeClr val="tx1">
                    <a:lumMod val="75000"/>
                    <a:lumOff val="25000"/>
                  </a:schemeClr>
                </a:solidFill>
                <a:cs typeface="+mn-ea"/>
                <a:sym typeface="+mn-lt"/>
              </a:rPr>
              <a:t>测试且得分</a:t>
            </a:r>
            <a:r>
              <a:rPr lang="en-US" altLang="zh-CN" dirty="0">
                <a:solidFill>
                  <a:schemeClr val="tx1">
                    <a:lumMod val="75000"/>
                    <a:lumOff val="25000"/>
                  </a:schemeClr>
                </a:solidFill>
                <a:cs typeface="+mn-ea"/>
                <a:sym typeface="+mn-lt"/>
              </a:rPr>
              <a:t>600+</a:t>
            </a:r>
            <a:r>
              <a:rPr lang="zh-CN" altLang="en-US" dirty="0">
                <a:solidFill>
                  <a:schemeClr val="tx1">
                    <a:lumMod val="75000"/>
                    <a:lumOff val="25000"/>
                  </a:schemeClr>
                </a:solidFill>
                <a:cs typeface="+mn-ea"/>
                <a:sym typeface="+mn-lt"/>
              </a:rPr>
              <a:t>，能无障碍阅读相关外文文献；熟练掌握</a:t>
            </a:r>
            <a:r>
              <a:rPr lang="en-US" altLang="zh-CN" dirty="0">
                <a:solidFill>
                  <a:schemeClr val="tx1">
                    <a:lumMod val="75000"/>
                    <a:lumOff val="25000"/>
                  </a:schemeClr>
                </a:solidFill>
                <a:cs typeface="+mn-ea"/>
                <a:sym typeface="+mn-lt"/>
              </a:rPr>
              <a:t>HTML/CSS/JavaScript</a:t>
            </a:r>
            <a:r>
              <a:rPr lang="zh-CN" altLang="en-US" dirty="0">
                <a:solidFill>
                  <a:schemeClr val="tx1">
                    <a:lumMod val="75000"/>
                    <a:lumOff val="25000"/>
                  </a:schemeClr>
                </a:solidFill>
                <a:cs typeface="+mn-ea"/>
                <a:sym typeface="+mn-lt"/>
              </a:rPr>
              <a:t>前端开发，基于</a:t>
            </a:r>
            <a:r>
              <a:rPr lang="en-US" altLang="zh-CN" dirty="0">
                <a:solidFill>
                  <a:schemeClr val="tx1">
                    <a:lumMod val="75000"/>
                    <a:lumOff val="25000"/>
                  </a:schemeClr>
                </a:solidFill>
                <a:cs typeface="+mn-ea"/>
                <a:sym typeface="+mn-lt"/>
              </a:rPr>
              <a:t>Unbuntu18.01 LTS Linux</a:t>
            </a:r>
            <a:r>
              <a:rPr lang="zh-CN" altLang="en-US" dirty="0">
                <a:solidFill>
                  <a:schemeClr val="tx1">
                    <a:lumMod val="75000"/>
                    <a:lumOff val="25000"/>
                  </a:schemeClr>
                </a:solidFill>
                <a:cs typeface="+mn-ea"/>
                <a:sym typeface="+mn-lt"/>
              </a:rPr>
              <a:t>服务器的</a:t>
            </a:r>
            <a:r>
              <a:rPr lang="en-US" altLang="zh-CN" dirty="0" err="1">
                <a:solidFill>
                  <a:schemeClr val="tx1">
                    <a:lumMod val="75000"/>
                    <a:lumOff val="25000"/>
                  </a:schemeClr>
                </a:solidFill>
                <a:cs typeface="+mn-ea"/>
                <a:sym typeface="+mn-lt"/>
              </a:rPr>
              <a:t>MySql</a:t>
            </a:r>
            <a:r>
              <a:rPr lang="zh-CN" altLang="en-US" dirty="0">
                <a:solidFill>
                  <a:schemeClr val="tx1">
                    <a:lumMod val="75000"/>
                    <a:lumOff val="25000"/>
                  </a:schemeClr>
                </a:solidFill>
                <a:cs typeface="+mn-ea"/>
                <a:sym typeface="+mn-lt"/>
              </a:rPr>
              <a:t>运维；能使用</a:t>
            </a:r>
            <a:r>
              <a:rPr lang="en-US" altLang="zh-CN" dirty="0">
                <a:solidFill>
                  <a:schemeClr val="tx1">
                    <a:lumMod val="75000"/>
                    <a:lumOff val="25000"/>
                  </a:schemeClr>
                </a:solidFill>
                <a:cs typeface="+mn-ea"/>
                <a:sym typeface="+mn-lt"/>
              </a:rPr>
              <a:t>Python</a:t>
            </a:r>
            <a:r>
              <a:rPr lang="zh-CN" altLang="en-US" dirty="0">
                <a:solidFill>
                  <a:schemeClr val="tx1">
                    <a:lumMod val="75000"/>
                    <a:lumOff val="25000"/>
                  </a:schemeClr>
                </a:solidFill>
                <a:cs typeface="+mn-ea"/>
                <a:sym typeface="+mn-lt"/>
              </a:rPr>
              <a:t>（</a:t>
            </a:r>
            <a:r>
              <a:rPr lang="en-US" altLang="zh-CN" dirty="0">
                <a:solidFill>
                  <a:schemeClr val="tx1">
                    <a:lumMod val="75000"/>
                    <a:lumOff val="25000"/>
                  </a:schemeClr>
                </a:solidFill>
                <a:cs typeface="+mn-ea"/>
                <a:sym typeface="+mn-lt"/>
              </a:rPr>
              <a:t>R</a:t>
            </a:r>
            <a:r>
              <a:rPr lang="zh-CN" altLang="en-US" dirty="0">
                <a:solidFill>
                  <a:schemeClr val="tx1">
                    <a:lumMod val="75000"/>
                    <a:lumOff val="25000"/>
                  </a:schemeClr>
                </a:solidFill>
                <a:cs typeface="+mn-ea"/>
                <a:sym typeface="+mn-lt"/>
              </a:rPr>
              <a:t>）开发训练机器学习模型，并使用</a:t>
            </a:r>
            <a:r>
              <a:rPr lang="en-US" altLang="zh-CN" dirty="0" err="1">
                <a:solidFill>
                  <a:schemeClr val="tx1">
                    <a:lumMod val="75000"/>
                    <a:lumOff val="25000"/>
                  </a:schemeClr>
                </a:solidFill>
                <a:cs typeface="+mn-ea"/>
                <a:sym typeface="+mn-lt"/>
              </a:rPr>
              <a:t>Matlab</a:t>
            </a:r>
            <a:r>
              <a:rPr lang="zh-CN" altLang="en-US" dirty="0">
                <a:solidFill>
                  <a:schemeClr val="tx1">
                    <a:lumMod val="75000"/>
                    <a:lumOff val="25000"/>
                  </a:schemeClr>
                </a:solidFill>
                <a:cs typeface="+mn-ea"/>
                <a:sym typeface="+mn-lt"/>
              </a:rPr>
              <a:t>进行辅助工作，撰写</a:t>
            </a:r>
            <a:r>
              <a:rPr lang="en-US" altLang="zh-CN" dirty="0">
                <a:solidFill>
                  <a:schemeClr val="tx1">
                    <a:lumMod val="75000"/>
                    <a:lumOff val="25000"/>
                  </a:schemeClr>
                </a:solidFill>
                <a:cs typeface="+mn-ea"/>
                <a:sym typeface="+mn-lt"/>
              </a:rPr>
              <a:t>Latex</a:t>
            </a:r>
            <a:r>
              <a:rPr lang="zh-CN" altLang="en-US" dirty="0">
                <a:solidFill>
                  <a:schemeClr val="tx1">
                    <a:lumMod val="75000"/>
                    <a:lumOff val="25000"/>
                  </a:schemeClr>
                </a:solidFill>
                <a:cs typeface="+mn-ea"/>
                <a:sym typeface="+mn-lt"/>
              </a:rPr>
              <a:t>文档。</a:t>
            </a:r>
          </a:p>
        </p:txBody>
      </p:sp>
    </p:spTree>
    <p:extLst>
      <p:ext uri="{BB962C8B-B14F-4D97-AF65-F5344CB8AC3E}">
        <p14:creationId xmlns:p14="http://schemas.microsoft.com/office/powerpoint/2010/main" val="95789340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1000" fill="hold"/>
                                        <p:tgtEl>
                                          <p:spTgt spid="16"/>
                                        </p:tgtEl>
                                        <p:attrNameLst>
                                          <p:attrName>ppt_x</p:attrName>
                                        </p:attrNameLst>
                                      </p:cBhvr>
                                      <p:tavLst>
                                        <p:tav tm="0">
                                          <p:val>
                                            <p:strVal val="0-#ppt_w/2"/>
                                          </p:val>
                                        </p:tav>
                                        <p:tav tm="100000">
                                          <p:val>
                                            <p:strVal val="#ppt_x"/>
                                          </p:val>
                                        </p:tav>
                                      </p:tavLst>
                                    </p:anim>
                                    <p:anim calcmode="lin" valueType="num">
                                      <p:cBhvr additive="base">
                                        <p:cTn id="8" dur="1000" fill="hold"/>
                                        <p:tgtEl>
                                          <p:spTgt spid="16"/>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1000" fill="hold"/>
                                        <p:tgtEl>
                                          <p:spTgt spid="12"/>
                                        </p:tgtEl>
                                        <p:attrNameLst>
                                          <p:attrName>ppt_x</p:attrName>
                                        </p:attrNameLst>
                                      </p:cBhvr>
                                      <p:tavLst>
                                        <p:tav tm="0">
                                          <p:val>
                                            <p:strVal val="1+#ppt_w/2"/>
                                          </p:val>
                                        </p:tav>
                                        <p:tav tm="100000">
                                          <p:val>
                                            <p:strVal val="#ppt_x"/>
                                          </p:val>
                                        </p:tav>
                                      </p:tavLst>
                                    </p:anim>
                                    <p:anim calcmode="lin" valueType="num">
                                      <p:cBhvr additive="base">
                                        <p:cTn id="12" dur="1000" fill="hold"/>
                                        <p:tgtEl>
                                          <p:spTgt spid="12"/>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anim calcmode="lin" valueType="num">
                                      <p:cBhvr additive="base">
                                        <p:cTn id="15" dur="1000" fill="hold"/>
                                        <p:tgtEl>
                                          <p:spTgt spid="17"/>
                                        </p:tgtEl>
                                        <p:attrNameLst>
                                          <p:attrName>ppt_x</p:attrName>
                                        </p:attrNameLst>
                                      </p:cBhvr>
                                      <p:tavLst>
                                        <p:tav tm="0">
                                          <p:val>
                                            <p:strVal val="1+#ppt_w/2"/>
                                          </p:val>
                                        </p:tav>
                                        <p:tav tm="100000">
                                          <p:val>
                                            <p:strVal val="#ppt_x"/>
                                          </p:val>
                                        </p:tav>
                                      </p:tavLst>
                                    </p:anim>
                                    <p:anim calcmode="lin" valueType="num">
                                      <p:cBhvr additive="base">
                                        <p:cTn id="16" dur="1000" fill="hold"/>
                                        <p:tgtEl>
                                          <p:spTgt spid="1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86E6A10C-07B5-4A96-8267-7C29B66B8BA5}"/>
              </a:ext>
            </a:extLst>
          </p:cNvPr>
          <p:cNvSpPr txBox="1"/>
          <p:nvPr/>
        </p:nvSpPr>
        <p:spPr>
          <a:xfrm>
            <a:off x="4330002" y="221224"/>
            <a:ext cx="3458972" cy="523220"/>
          </a:xfrm>
          <a:prstGeom prst="rect">
            <a:avLst/>
          </a:prstGeom>
          <a:noFill/>
        </p:spPr>
        <p:txBody>
          <a:bodyPr wrap="square" rtlCol="0">
            <a:spAutoFit/>
          </a:bodyPr>
          <a:lstStyle/>
          <a:p>
            <a:pPr algn="dist"/>
            <a:r>
              <a:rPr lang="en-US" altLang="zh-CN" sz="2800" dirty="0">
                <a:solidFill>
                  <a:srgbClr val="47372B"/>
                </a:solidFill>
                <a:cs typeface="+mn-ea"/>
                <a:sym typeface="+mn-lt"/>
              </a:rPr>
              <a:t>01/</a:t>
            </a:r>
            <a:r>
              <a:rPr lang="zh-CN" altLang="en-US" sz="2800" dirty="0">
                <a:solidFill>
                  <a:srgbClr val="47372B"/>
                </a:solidFill>
                <a:cs typeface="+mn-ea"/>
                <a:sym typeface="+mn-lt"/>
              </a:rPr>
              <a:t>团队成员</a:t>
            </a:r>
          </a:p>
        </p:txBody>
      </p:sp>
      <p:sp>
        <p:nvSpPr>
          <p:cNvPr id="9" name="文本框 8">
            <a:extLst>
              <a:ext uri="{FF2B5EF4-FFF2-40B4-BE49-F238E27FC236}">
                <a16:creationId xmlns:a16="http://schemas.microsoft.com/office/drawing/2014/main" id="{1B3B486E-C822-4546-B123-D8F7BD968F2A}"/>
              </a:ext>
            </a:extLst>
          </p:cNvPr>
          <p:cNvSpPr txBox="1"/>
          <p:nvPr/>
        </p:nvSpPr>
        <p:spPr>
          <a:xfrm>
            <a:off x="4330002" y="668009"/>
            <a:ext cx="3458972" cy="253916"/>
          </a:xfrm>
          <a:prstGeom prst="rect">
            <a:avLst/>
          </a:prstGeom>
          <a:noFill/>
        </p:spPr>
        <p:txBody>
          <a:bodyPr wrap="square">
            <a:spAutoFit/>
          </a:bodyPr>
          <a:lstStyle/>
          <a:p>
            <a:pPr algn="dist"/>
            <a:r>
              <a:rPr lang="en-US" altLang="zh-CN" sz="1050" dirty="0">
                <a:solidFill>
                  <a:srgbClr val="47372B"/>
                </a:solidFill>
                <a:cs typeface="+mn-ea"/>
                <a:sym typeface="+mn-lt"/>
              </a:rPr>
              <a:t>TEAM MEMBERS</a:t>
            </a:r>
          </a:p>
        </p:txBody>
      </p:sp>
      <p:grpSp>
        <p:nvGrpSpPr>
          <p:cNvPr id="13" name="组合 12">
            <a:extLst>
              <a:ext uri="{FF2B5EF4-FFF2-40B4-BE49-F238E27FC236}">
                <a16:creationId xmlns:a16="http://schemas.microsoft.com/office/drawing/2014/main" id="{737D2137-8FEE-4A59-B8AE-2FEF743480C3}"/>
              </a:ext>
            </a:extLst>
          </p:cNvPr>
          <p:cNvGrpSpPr/>
          <p:nvPr/>
        </p:nvGrpSpPr>
        <p:grpSpPr>
          <a:xfrm rot="20953919">
            <a:off x="2460149" y="3253358"/>
            <a:ext cx="6830295" cy="4357958"/>
            <a:chOff x="1142999" y="1624012"/>
            <a:chExt cx="5091597" cy="3248610"/>
          </a:xfrm>
        </p:grpSpPr>
        <p:pic>
          <p:nvPicPr>
            <p:cNvPr id="18" name="图片 17">
              <a:extLst>
                <a:ext uri="{FF2B5EF4-FFF2-40B4-BE49-F238E27FC236}">
                  <a16:creationId xmlns:a16="http://schemas.microsoft.com/office/drawing/2014/main" id="{85FC3649-215E-491A-BA6D-BFA8B4583FF0}"/>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12006" t="27120" r="39619" b="3312"/>
            <a:stretch/>
          </p:blipFill>
          <p:spPr>
            <a:xfrm>
              <a:off x="1142999" y="1624012"/>
              <a:ext cx="3686175" cy="2981325"/>
            </a:xfrm>
            <a:prstGeom prst="rect">
              <a:avLst/>
            </a:prstGeom>
            <a:effectLst>
              <a:outerShdw blurRad="63500" sx="102000" sy="102000" algn="ctr" rotWithShape="0">
                <a:prstClr val="black">
                  <a:alpha val="40000"/>
                </a:prstClr>
              </a:outerShdw>
            </a:effectLst>
          </p:spPr>
        </p:pic>
        <p:pic>
          <p:nvPicPr>
            <p:cNvPr id="19" name="图片 18">
              <a:extLst>
                <a:ext uri="{FF2B5EF4-FFF2-40B4-BE49-F238E27FC236}">
                  <a16:creationId xmlns:a16="http://schemas.microsoft.com/office/drawing/2014/main" id="{49873101-9E18-42E8-BA10-8E64E204D001}"/>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12006" t="27120" r="39619" b="3312"/>
            <a:stretch/>
          </p:blipFill>
          <p:spPr>
            <a:xfrm rot="777819" flipH="1">
              <a:off x="2548421" y="1891297"/>
              <a:ext cx="3686175" cy="2981325"/>
            </a:xfrm>
            <a:prstGeom prst="rect">
              <a:avLst/>
            </a:prstGeom>
            <a:effectLst>
              <a:outerShdw blurRad="63500" sx="102000" sy="102000" algn="ctr" rotWithShape="0">
                <a:prstClr val="black">
                  <a:alpha val="40000"/>
                </a:prstClr>
              </a:outerShdw>
            </a:effectLst>
          </p:spPr>
        </p:pic>
      </p:grpSp>
      <p:sp>
        <p:nvSpPr>
          <p:cNvPr id="20" name="文本框 19">
            <a:extLst>
              <a:ext uri="{FF2B5EF4-FFF2-40B4-BE49-F238E27FC236}">
                <a16:creationId xmlns:a16="http://schemas.microsoft.com/office/drawing/2014/main" id="{1A44DF0A-C930-43D7-8708-A04211B6C5D3}"/>
              </a:ext>
            </a:extLst>
          </p:cNvPr>
          <p:cNvSpPr txBox="1"/>
          <p:nvPr/>
        </p:nvSpPr>
        <p:spPr>
          <a:xfrm>
            <a:off x="514047" y="1849241"/>
            <a:ext cx="3060195" cy="890693"/>
          </a:xfrm>
          <a:prstGeom prst="rect">
            <a:avLst/>
          </a:prstGeom>
          <a:noFill/>
        </p:spPr>
        <p:txBody>
          <a:bodyPr wrap="square" rtlCol="0">
            <a:spAutoFit/>
          </a:bodyPr>
          <a:lstStyle/>
          <a:p>
            <a:pPr algn="just">
              <a:lnSpc>
                <a:spcPct val="150000"/>
              </a:lnSpc>
            </a:pPr>
            <a:r>
              <a:rPr lang="zh-CN" altLang="en-US" sz="1200" spc="100" dirty="0">
                <a:solidFill>
                  <a:schemeClr val="tx1">
                    <a:lumMod val="75000"/>
                    <a:lumOff val="25000"/>
                  </a:schemeClr>
                </a:solidFill>
                <a:cs typeface="+mn-ea"/>
                <a:sym typeface="+mn-lt"/>
              </a:rPr>
              <a:t>熟练掌握基础</a:t>
            </a:r>
            <a:r>
              <a:rPr lang="en-US" altLang="zh-CN" sz="1200" spc="100" dirty="0">
                <a:solidFill>
                  <a:schemeClr val="tx1">
                    <a:lumMod val="75000"/>
                    <a:lumOff val="25000"/>
                  </a:schemeClr>
                </a:solidFill>
                <a:cs typeface="+mn-ea"/>
                <a:sym typeface="+mn-lt"/>
              </a:rPr>
              <a:t>HTML/CSS/JavaScript</a:t>
            </a:r>
            <a:r>
              <a:rPr lang="zh-CN" altLang="en-US" sz="1200" spc="100" dirty="0">
                <a:solidFill>
                  <a:schemeClr val="tx1">
                    <a:lumMod val="75000"/>
                    <a:lumOff val="25000"/>
                  </a:schemeClr>
                </a:solidFill>
                <a:cs typeface="+mn-ea"/>
                <a:sym typeface="+mn-lt"/>
              </a:rPr>
              <a:t>知识，熟悉</a:t>
            </a:r>
            <a:r>
              <a:rPr lang="en-US" altLang="zh-CN" sz="1200" spc="100" dirty="0">
                <a:solidFill>
                  <a:schemeClr val="tx1">
                    <a:lumMod val="75000"/>
                    <a:lumOff val="25000"/>
                  </a:schemeClr>
                </a:solidFill>
                <a:cs typeface="+mn-ea"/>
                <a:sym typeface="+mn-lt"/>
              </a:rPr>
              <a:t>Vue</a:t>
            </a:r>
            <a:r>
              <a:rPr lang="zh-CN" altLang="en-US" sz="1200" spc="100" dirty="0">
                <a:solidFill>
                  <a:schemeClr val="tx1">
                    <a:lumMod val="75000"/>
                    <a:lumOff val="25000"/>
                  </a:schemeClr>
                </a:solidFill>
                <a:cs typeface="+mn-ea"/>
                <a:sym typeface="+mn-lt"/>
              </a:rPr>
              <a:t>，</a:t>
            </a:r>
            <a:r>
              <a:rPr lang="en-US" altLang="zh-CN" sz="1200" spc="100" dirty="0" err="1">
                <a:solidFill>
                  <a:schemeClr val="tx1">
                    <a:lumMod val="75000"/>
                    <a:lumOff val="25000"/>
                  </a:schemeClr>
                </a:solidFill>
                <a:cs typeface="+mn-ea"/>
                <a:sym typeface="+mn-lt"/>
              </a:rPr>
              <a:t>Layui</a:t>
            </a:r>
            <a:r>
              <a:rPr lang="zh-CN" altLang="en-US" sz="1200" spc="100" dirty="0">
                <a:solidFill>
                  <a:schemeClr val="tx1">
                    <a:lumMod val="75000"/>
                    <a:lumOff val="25000"/>
                  </a:schemeClr>
                </a:solidFill>
                <a:cs typeface="+mn-ea"/>
                <a:sym typeface="+mn-lt"/>
              </a:rPr>
              <a:t>等主流框架，同时</a:t>
            </a:r>
            <a:r>
              <a:rPr lang="en-US" altLang="zh-CN" sz="1200" spc="100" dirty="0">
                <a:solidFill>
                  <a:schemeClr val="tx1">
                    <a:lumMod val="75000"/>
                    <a:lumOff val="25000"/>
                  </a:schemeClr>
                </a:solidFill>
                <a:cs typeface="+mn-ea"/>
                <a:sym typeface="+mn-lt"/>
              </a:rPr>
              <a:t>Java</a:t>
            </a:r>
            <a:r>
              <a:rPr lang="zh-CN" altLang="en-US" sz="1200" spc="100" dirty="0">
                <a:solidFill>
                  <a:schemeClr val="tx1">
                    <a:lumMod val="75000"/>
                    <a:lumOff val="25000"/>
                  </a:schemeClr>
                </a:solidFill>
                <a:cs typeface="+mn-ea"/>
                <a:sym typeface="+mn-lt"/>
              </a:rPr>
              <a:t>、</a:t>
            </a:r>
            <a:r>
              <a:rPr lang="en-US" altLang="zh-CN" sz="1200" spc="100" dirty="0">
                <a:solidFill>
                  <a:schemeClr val="tx1">
                    <a:lumMod val="75000"/>
                    <a:lumOff val="25000"/>
                  </a:schemeClr>
                </a:solidFill>
                <a:cs typeface="+mn-ea"/>
                <a:sym typeface="+mn-lt"/>
              </a:rPr>
              <a:t>C++</a:t>
            </a:r>
            <a:r>
              <a:rPr lang="zh-CN" altLang="en-US" sz="1200" spc="100" dirty="0">
                <a:solidFill>
                  <a:schemeClr val="tx1">
                    <a:lumMod val="75000"/>
                    <a:lumOff val="25000"/>
                  </a:schemeClr>
                </a:solidFill>
                <a:cs typeface="+mn-ea"/>
                <a:sym typeface="+mn-lt"/>
              </a:rPr>
              <a:t>开发能力优秀。</a:t>
            </a:r>
          </a:p>
        </p:txBody>
      </p:sp>
      <p:sp>
        <p:nvSpPr>
          <p:cNvPr id="21" name="文本框 20">
            <a:extLst>
              <a:ext uri="{FF2B5EF4-FFF2-40B4-BE49-F238E27FC236}">
                <a16:creationId xmlns:a16="http://schemas.microsoft.com/office/drawing/2014/main" id="{EBEC4FFD-B1AF-4ABE-A3DD-115F157CA1B8}"/>
              </a:ext>
            </a:extLst>
          </p:cNvPr>
          <p:cNvSpPr txBox="1"/>
          <p:nvPr/>
        </p:nvSpPr>
        <p:spPr>
          <a:xfrm>
            <a:off x="417217" y="1269968"/>
            <a:ext cx="3157025" cy="461665"/>
          </a:xfrm>
          <a:prstGeom prst="rect">
            <a:avLst/>
          </a:prstGeom>
          <a:noFill/>
        </p:spPr>
        <p:txBody>
          <a:bodyPr wrap="square" rtlCol="0">
            <a:spAutoFit/>
          </a:bodyPr>
          <a:lstStyle/>
          <a:p>
            <a:pPr algn="dist"/>
            <a:r>
              <a:rPr lang="zh-CN" altLang="en-US" sz="2400" dirty="0">
                <a:solidFill>
                  <a:srgbClr val="47372B"/>
                </a:solidFill>
                <a:cs typeface="+mn-ea"/>
                <a:sym typeface="+mn-lt"/>
              </a:rPr>
              <a:t>前端设计师：彭天啸</a:t>
            </a:r>
          </a:p>
        </p:txBody>
      </p:sp>
      <p:sp>
        <p:nvSpPr>
          <p:cNvPr id="22" name="文本框 21">
            <a:extLst>
              <a:ext uri="{FF2B5EF4-FFF2-40B4-BE49-F238E27FC236}">
                <a16:creationId xmlns:a16="http://schemas.microsoft.com/office/drawing/2014/main" id="{D1DCD973-8BA3-4F15-B98C-379B61347C86}"/>
              </a:ext>
            </a:extLst>
          </p:cNvPr>
          <p:cNvSpPr txBox="1"/>
          <p:nvPr/>
        </p:nvSpPr>
        <p:spPr>
          <a:xfrm>
            <a:off x="9233586" y="4016102"/>
            <a:ext cx="2564903" cy="1998689"/>
          </a:xfrm>
          <a:prstGeom prst="rect">
            <a:avLst/>
          </a:prstGeom>
          <a:noFill/>
        </p:spPr>
        <p:txBody>
          <a:bodyPr wrap="square" rtlCol="0">
            <a:spAutoFit/>
          </a:bodyPr>
          <a:lstStyle/>
          <a:p>
            <a:pPr algn="just">
              <a:lnSpc>
                <a:spcPct val="150000"/>
              </a:lnSpc>
            </a:pPr>
            <a:r>
              <a:rPr lang="zh-CN" altLang="en-US" sz="1200" spc="100" dirty="0">
                <a:solidFill>
                  <a:schemeClr val="tx1">
                    <a:lumMod val="75000"/>
                    <a:lumOff val="25000"/>
                  </a:schemeClr>
                </a:solidFill>
                <a:cs typeface="+mn-ea"/>
                <a:sym typeface="+mn-lt"/>
              </a:rPr>
              <a:t>担任软件</a:t>
            </a:r>
            <a:r>
              <a:rPr lang="en-US" altLang="zh-CN" sz="1200" spc="100" dirty="0">
                <a:solidFill>
                  <a:schemeClr val="tx1">
                    <a:lumMod val="75000"/>
                    <a:lumOff val="25000"/>
                  </a:schemeClr>
                </a:solidFill>
                <a:cs typeface="+mn-ea"/>
                <a:sym typeface="+mn-lt"/>
              </a:rPr>
              <a:t>19-11</a:t>
            </a:r>
            <a:r>
              <a:rPr lang="zh-CN" altLang="en-US" sz="1200" spc="100" dirty="0">
                <a:solidFill>
                  <a:schemeClr val="tx1">
                    <a:lumMod val="75000"/>
                    <a:lumOff val="25000"/>
                  </a:schemeClr>
                </a:solidFill>
                <a:cs typeface="+mn-ea"/>
                <a:sym typeface="+mn-lt"/>
              </a:rPr>
              <a:t>班团支书，协调组织能力强；多次参加学校举办的</a:t>
            </a:r>
            <a:r>
              <a:rPr lang="en-US" altLang="zh-CN" sz="1200" spc="100" dirty="0" err="1">
                <a:solidFill>
                  <a:schemeClr val="tx1">
                    <a:lumMod val="75000"/>
                    <a:lumOff val="25000"/>
                  </a:schemeClr>
                </a:solidFill>
                <a:cs typeface="+mn-ea"/>
                <a:sym typeface="+mn-lt"/>
              </a:rPr>
              <a:t>acm</a:t>
            </a:r>
            <a:r>
              <a:rPr lang="zh-CN" altLang="en-US" sz="1200" spc="100" dirty="0">
                <a:solidFill>
                  <a:schemeClr val="tx1">
                    <a:lumMod val="75000"/>
                    <a:lumOff val="25000"/>
                  </a:schemeClr>
                </a:solidFill>
                <a:cs typeface="+mn-ea"/>
                <a:sym typeface="+mn-lt"/>
              </a:rPr>
              <a:t>比赛和蓝桥杯比赛，</a:t>
            </a:r>
            <a:r>
              <a:rPr lang="en-US" altLang="zh-CN" sz="1200" spc="100" dirty="0">
                <a:solidFill>
                  <a:schemeClr val="tx1">
                    <a:lumMod val="75000"/>
                    <a:lumOff val="25000"/>
                  </a:schemeClr>
                </a:solidFill>
                <a:cs typeface="+mn-ea"/>
                <a:sym typeface="+mn-lt"/>
              </a:rPr>
              <a:t>PHP</a:t>
            </a:r>
            <a:r>
              <a:rPr lang="zh-CN" altLang="en-US" sz="1200" spc="100" dirty="0">
                <a:solidFill>
                  <a:schemeClr val="tx1">
                    <a:lumMod val="75000"/>
                    <a:lumOff val="25000"/>
                  </a:schemeClr>
                </a:solidFill>
                <a:cs typeface="+mn-ea"/>
                <a:sym typeface="+mn-lt"/>
              </a:rPr>
              <a:t>、</a:t>
            </a:r>
            <a:r>
              <a:rPr lang="en-US" altLang="zh-CN" sz="1200" spc="100" dirty="0">
                <a:solidFill>
                  <a:schemeClr val="tx1">
                    <a:lumMod val="75000"/>
                    <a:lumOff val="25000"/>
                  </a:schemeClr>
                </a:solidFill>
                <a:cs typeface="+mn-ea"/>
                <a:sym typeface="+mn-lt"/>
              </a:rPr>
              <a:t>Python</a:t>
            </a:r>
            <a:r>
              <a:rPr lang="zh-CN" altLang="en-US" sz="1200" spc="100" dirty="0">
                <a:solidFill>
                  <a:schemeClr val="tx1">
                    <a:lumMod val="75000"/>
                    <a:lumOff val="25000"/>
                  </a:schemeClr>
                </a:solidFill>
                <a:cs typeface="+mn-ea"/>
                <a:sym typeface="+mn-lt"/>
              </a:rPr>
              <a:t>等后端语言使用熟练；熟悉</a:t>
            </a:r>
            <a:r>
              <a:rPr lang="en-US" altLang="zh-CN" sz="1200" spc="100" dirty="0" err="1">
                <a:solidFill>
                  <a:schemeClr val="tx1">
                    <a:lumMod val="75000"/>
                    <a:lumOff val="25000"/>
                  </a:schemeClr>
                </a:solidFill>
                <a:cs typeface="+mn-ea"/>
                <a:sym typeface="+mn-lt"/>
              </a:rPr>
              <a:t>Mysql</a:t>
            </a:r>
            <a:r>
              <a:rPr lang="zh-CN" altLang="en-US" sz="1200" spc="100" dirty="0">
                <a:solidFill>
                  <a:schemeClr val="tx1">
                    <a:lumMod val="75000"/>
                    <a:lumOff val="25000"/>
                  </a:schemeClr>
                </a:solidFill>
                <a:cs typeface="+mn-ea"/>
                <a:sym typeface="+mn-lt"/>
              </a:rPr>
              <a:t>与</a:t>
            </a:r>
            <a:r>
              <a:rPr lang="en-US" altLang="zh-CN" sz="1200" spc="100" dirty="0" err="1">
                <a:solidFill>
                  <a:schemeClr val="tx1">
                    <a:lumMod val="75000"/>
                    <a:lumOff val="25000"/>
                  </a:schemeClr>
                </a:solidFill>
                <a:cs typeface="+mn-ea"/>
                <a:sym typeface="+mn-lt"/>
              </a:rPr>
              <a:t>SQLSever</a:t>
            </a:r>
            <a:r>
              <a:rPr lang="zh-CN" altLang="en-US" sz="1200" spc="100" dirty="0">
                <a:solidFill>
                  <a:schemeClr val="tx1">
                    <a:lumMod val="75000"/>
                    <a:lumOff val="25000"/>
                  </a:schemeClr>
                </a:solidFill>
                <a:cs typeface="+mn-ea"/>
                <a:sym typeface="+mn-lt"/>
              </a:rPr>
              <a:t>操作，有基于</a:t>
            </a:r>
            <a:r>
              <a:rPr lang="en-US" altLang="zh-CN" sz="1200" spc="100" dirty="0">
                <a:solidFill>
                  <a:schemeClr val="tx1">
                    <a:lumMod val="75000"/>
                    <a:lumOff val="25000"/>
                  </a:schemeClr>
                </a:solidFill>
                <a:cs typeface="+mn-ea"/>
                <a:sym typeface="+mn-lt"/>
              </a:rPr>
              <a:t>Linux</a:t>
            </a:r>
            <a:r>
              <a:rPr lang="zh-CN" altLang="en-US" sz="1200" spc="100" dirty="0">
                <a:solidFill>
                  <a:schemeClr val="tx1">
                    <a:lumMod val="75000"/>
                    <a:lumOff val="25000"/>
                  </a:schemeClr>
                </a:solidFill>
                <a:cs typeface="+mn-ea"/>
                <a:sym typeface="+mn-lt"/>
              </a:rPr>
              <a:t>服务器的</a:t>
            </a:r>
            <a:r>
              <a:rPr lang="en-US" altLang="zh-CN" sz="1200" spc="100" dirty="0" err="1">
                <a:solidFill>
                  <a:schemeClr val="tx1">
                    <a:lumMod val="75000"/>
                    <a:lumOff val="25000"/>
                  </a:schemeClr>
                </a:solidFill>
                <a:cs typeface="+mn-ea"/>
                <a:sym typeface="+mn-lt"/>
              </a:rPr>
              <a:t>mysql</a:t>
            </a:r>
            <a:r>
              <a:rPr lang="zh-CN" altLang="en-US" sz="1200" spc="100" dirty="0">
                <a:solidFill>
                  <a:schemeClr val="tx1">
                    <a:lumMod val="75000"/>
                    <a:lumOff val="25000"/>
                  </a:schemeClr>
                </a:solidFill>
                <a:cs typeface="+mn-ea"/>
                <a:sym typeface="+mn-lt"/>
              </a:rPr>
              <a:t>数据库设计与搭建工作经历。</a:t>
            </a:r>
          </a:p>
        </p:txBody>
      </p:sp>
      <p:sp>
        <p:nvSpPr>
          <p:cNvPr id="23" name="文本框 22">
            <a:extLst>
              <a:ext uri="{FF2B5EF4-FFF2-40B4-BE49-F238E27FC236}">
                <a16:creationId xmlns:a16="http://schemas.microsoft.com/office/drawing/2014/main" id="{CE81181E-DAD4-4C33-B03E-550BCFB486C0}"/>
              </a:ext>
            </a:extLst>
          </p:cNvPr>
          <p:cNvSpPr txBox="1"/>
          <p:nvPr/>
        </p:nvSpPr>
        <p:spPr>
          <a:xfrm>
            <a:off x="8358711" y="3429000"/>
            <a:ext cx="3526278" cy="461665"/>
          </a:xfrm>
          <a:prstGeom prst="rect">
            <a:avLst/>
          </a:prstGeom>
          <a:noFill/>
        </p:spPr>
        <p:txBody>
          <a:bodyPr wrap="square" rtlCol="0">
            <a:spAutoFit/>
          </a:bodyPr>
          <a:lstStyle/>
          <a:p>
            <a:pPr algn="dist"/>
            <a:r>
              <a:rPr lang="zh-CN" altLang="en-US" sz="2400" dirty="0">
                <a:solidFill>
                  <a:srgbClr val="47372B"/>
                </a:solidFill>
                <a:cs typeface="+mn-ea"/>
                <a:sym typeface="+mn-lt"/>
              </a:rPr>
              <a:t>数据库架构师：刘若寒</a:t>
            </a:r>
          </a:p>
        </p:txBody>
      </p:sp>
      <p:sp>
        <p:nvSpPr>
          <p:cNvPr id="24" name="文本框 23">
            <a:extLst>
              <a:ext uri="{FF2B5EF4-FFF2-40B4-BE49-F238E27FC236}">
                <a16:creationId xmlns:a16="http://schemas.microsoft.com/office/drawing/2014/main" id="{7B32402D-7849-4169-A15A-C440506D0B89}"/>
              </a:ext>
            </a:extLst>
          </p:cNvPr>
          <p:cNvSpPr txBox="1"/>
          <p:nvPr/>
        </p:nvSpPr>
        <p:spPr>
          <a:xfrm>
            <a:off x="8547774" y="1731633"/>
            <a:ext cx="2950933" cy="1444691"/>
          </a:xfrm>
          <a:prstGeom prst="rect">
            <a:avLst/>
          </a:prstGeom>
          <a:noFill/>
        </p:spPr>
        <p:txBody>
          <a:bodyPr wrap="square" rtlCol="0">
            <a:spAutoFit/>
          </a:bodyPr>
          <a:lstStyle/>
          <a:p>
            <a:pPr algn="just">
              <a:lnSpc>
                <a:spcPct val="150000"/>
              </a:lnSpc>
            </a:pPr>
            <a:r>
              <a:rPr lang="zh-CN" altLang="en-US" sz="1200" spc="100" dirty="0">
                <a:solidFill>
                  <a:schemeClr val="tx1">
                    <a:lumMod val="75000"/>
                    <a:lumOff val="25000"/>
                  </a:schemeClr>
                </a:solidFill>
                <a:cs typeface="+mn-ea"/>
                <a:sym typeface="+mn-lt"/>
              </a:rPr>
              <a:t>有</a:t>
            </a:r>
            <a:r>
              <a:rPr lang="en-US" altLang="zh-CN" sz="1200" spc="100" dirty="0">
                <a:solidFill>
                  <a:schemeClr val="tx1">
                    <a:lumMod val="75000"/>
                    <a:lumOff val="25000"/>
                  </a:schemeClr>
                </a:solidFill>
                <a:cs typeface="+mn-ea"/>
                <a:sym typeface="+mn-lt"/>
              </a:rPr>
              <a:t>ASP.NET/Java/java web/Qt</a:t>
            </a:r>
            <a:r>
              <a:rPr lang="zh-CN" altLang="en-US" sz="1200" spc="100" dirty="0">
                <a:solidFill>
                  <a:schemeClr val="tx1">
                    <a:lumMod val="75000"/>
                    <a:lumOff val="25000"/>
                  </a:schemeClr>
                </a:solidFill>
                <a:cs typeface="+mn-ea"/>
                <a:sym typeface="+mn-lt"/>
              </a:rPr>
              <a:t>以及</a:t>
            </a:r>
            <a:r>
              <a:rPr lang="en-US" altLang="zh-CN" sz="1200" spc="100" dirty="0">
                <a:solidFill>
                  <a:schemeClr val="tx1">
                    <a:lumMod val="75000"/>
                    <a:lumOff val="25000"/>
                  </a:schemeClr>
                </a:solidFill>
                <a:cs typeface="+mn-ea"/>
                <a:sym typeface="+mn-lt"/>
              </a:rPr>
              <a:t>AL/AEAL</a:t>
            </a:r>
            <a:r>
              <a:rPr lang="zh-CN" altLang="en-US" sz="1200" spc="100" dirty="0">
                <a:solidFill>
                  <a:schemeClr val="tx1">
                    <a:lumMod val="75000"/>
                    <a:lumOff val="25000"/>
                  </a:schemeClr>
                </a:solidFill>
                <a:cs typeface="+mn-ea"/>
                <a:sym typeface="+mn-lt"/>
              </a:rPr>
              <a:t>等制作技术使用经验。公认有良好的编码能力、自觉的规范意识和团队精神、认识和运用数据库的能力。</a:t>
            </a:r>
          </a:p>
        </p:txBody>
      </p:sp>
      <p:sp>
        <p:nvSpPr>
          <p:cNvPr id="25" name="文本框 24">
            <a:extLst>
              <a:ext uri="{FF2B5EF4-FFF2-40B4-BE49-F238E27FC236}">
                <a16:creationId xmlns:a16="http://schemas.microsoft.com/office/drawing/2014/main" id="{9A1DCDC9-0278-4556-AD04-8D314339530A}"/>
              </a:ext>
            </a:extLst>
          </p:cNvPr>
          <p:cNvSpPr txBox="1"/>
          <p:nvPr/>
        </p:nvSpPr>
        <p:spPr>
          <a:xfrm>
            <a:off x="8358711" y="1225011"/>
            <a:ext cx="3329061" cy="461665"/>
          </a:xfrm>
          <a:prstGeom prst="rect">
            <a:avLst/>
          </a:prstGeom>
          <a:noFill/>
        </p:spPr>
        <p:txBody>
          <a:bodyPr wrap="square" rtlCol="0">
            <a:spAutoFit/>
          </a:bodyPr>
          <a:lstStyle/>
          <a:p>
            <a:pPr algn="dist"/>
            <a:r>
              <a:rPr lang="zh-CN" altLang="en-US" sz="2400" dirty="0">
                <a:solidFill>
                  <a:srgbClr val="47372B"/>
                </a:solidFill>
                <a:cs typeface="+mn-ea"/>
                <a:sym typeface="+mn-lt"/>
              </a:rPr>
              <a:t>后端工程师：马相阳</a:t>
            </a:r>
          </a:p>
        </p:txBody>
      </p:sp>
      <p:sp>
        <p:nvSpPr>
          <p:cNvPr id="26" name="文本框 25">
            <a:extLst>
              <a:ext uri="{FF2B5EF4-FFF2-40B4-BE49-F238E27FC236}">
                <a16:creationId xmlns:a16="http://schemas.microsoft.com/office/drawing/2014/main" id="{CAED203A-6175-4CA1-BAE5-21F2B29094D9}"/>
              </a:ext>
            </a:extLst>
          </p:cNvPr>
          <p:cNvSpPr txBox="1"/>
          <p:nvPr/>
        </p:nvSpPr>
        <p:spPr>
          <a:xfrm>
            <a:off x="365497" y="4016102"/>
            <a:ext cx="2258236" cy="1721690"/>
          </a:xfrm>
          <a:prstGeom prst="rect">
            <a:avLst/>
          </a:prstGeom>
          <a:noFill/>
        </p:spPr>
        <p:txBody>
          <a:bodyPr wrap="square" rtlCol="0">
            <a:spAutoFit/>
          </a:bodyPr>
          <a:lstStyle/>
          <a:p>
            <a:pPr algn="just">
              <a:lnSpc>
                <a:spcPct val="150000"/>
              </a:lnSpc>
            </a:pPr>
            <a:r>
              <a:rPr lang="zh-CN" altLang="en-US" sz="1200" spc="100" dirty="0">
                <a:solidFill>
                  <a:schemeClr val="tx1">
                    <a:lumMod val="75000"/>
                    <a:lumOff val="25000"/>
                  </a:schemeClr>
                </a:solidFill>
                <a:cs typeface="+mn-ea"/>
                <a:sym typeface="+mn-lt"/>
              </a:rPr>
              <a:t>掌握</a:t>
            </a:r>
            <a:r>
              <a:rPr lang="en-US" altLang="zh-CN" sz="1200" spc="100" dirty="0">
                <a:solidFill>
                  <a:schemeClr val="tx1">
                    <a:lumMod val="75000"/>
                    <a:lumOff val="25000"/>
                  </a:schemeClr>
                </a:solidFill>
                <a:cs typeface="+mn-ea"/>
                <a:sym typeface="+mn-lt"/>
              </a:rPr>
              <a:t>C/C++</a:t>
            </a:r>
            <a:r>
              <a:rPr lang="zh-CN" altLang="en-US" sz="1200" spc="100" dirty="0">
                <a:solidFill>
                  <a:schemeClr val="tx1">
                    <a:lumMod val="75000"/>
                    <a:lumOff val="25000"/>
                  </a:schemeClr>
                </a:solidFill>
                <a:cs typeface="+mn-ea"/>
                <a:sym typeface="+mn-lt"/>
              </a:rPr>
              <a:t>语言，能够熟练应用</a:t>
            </a:r>
            <a:r>
              <a:rPr lang="en-US" altLang="zh-CN" sz="1200" spc="100" dirty="0">
                <a:solidFill>
                  <a:schemeClr val="tx1">
                    <a:lumMod val="75000"/>
                    <a:lumOff val="25000"/>
                  </a:schemeClr>
                </a:solidFill>
                <a:cs typeface="+mn-ea"/>
                <a:sym typeface="+mn-lt"/>
              </a:rPr>
              <a:t>PS</a:t>
            </a:r>
            <a:r>
              <a:rPr lang="zh-CN" altLang="en-US" sz="1200" spc="100" dirty="0">
                <a:solidFill>
                  <a:schemeClr val="tx1">
                    <a:lumMod val="75000"/>
                    <a:lumOff val="25000"/>
                  </a:schemeClr>
                </a:solidFill>
                <a:cs typeface="+mn-ea"/>
                <a:sym typeface="+mn-lt"/>
              </a:rPr>
              <a:t>、</a:t>
            </a:r>
            <a:r>
              <a:rPr lang="en-US" altLang="zh-CN" sz="1200" spc="100" dirty="0">
                <a:solidFill>
                  <a:schemeClr val="tx1">
                    <a:lumMod val="75000"/>
                    <a:lumOff val="25000"/>
                  </a:schemeClr>
                </a:solidFill>
                <a:cs typeface="+mn-ea"/>
                <a:sym typeface="+mn-lt"/>
              </a:rPr>
              <a:t>AL</a:t>
            </a:r>
            <a:r>
              <a:rPr lang="zh-CN" altLang="en-US" sz="1200" spc="100" dirty="0">
                <a:solidFill>
                  <a:schemeClr val="tx1">
                    <a:lumMod val="75000"/>
                    <a:lumOff val="25000"/>
                  </a:schemeClr>
                </a:solidFill>
                <a:cs typeface="+mn-ea"/>
                <a:sym typeface="+mn-lt"/>
              </a:rPr>
              <a:t>与</a:t>
            </a:r>
            <a:r>
              <a:rPr lang="en-US" altLang="zh-CN" sz="1200" spc="100" dirty="0">
                <a:solidFill>
                  <a:schemeClr val="tx1">
                    <a:lumMod val="75000"/>
                    <a:lumOff val="25000"/>
                  </a:schemeClr>
                </a:solidFill>
                <a:cs typeface="+mn-ea"/>
                <a:sym typeface="+mn-lt"/>
              </a:rPr>
              <a:t>Axure RP</a:t>
            </a:r>
            <a:r>
              <a:rPr lang="zh-CN" altLang="en-US" sz="1200" spc="100" dirty="0">
                <a:solidFill>
                  <a:schemeClr val="tx1">
                    <a:lumMod val="75000"/>
                    <a:lumOff val="25000"/>
                  </a:schemeClr>
                </a:solidFill>
                <a:cs typeface="+mn-ea"/>
                <a:sym typeface="+mn-lt"/>
              </a:rPr>
              <a:t>等工具进行</a:t>
            </a:r>
            <a:r>
              <a:rPr lang="en-US" altLang="zh-CN" sz="1200" spc="100" dirty="0">
                <a:solidFill>
                  <a:schemeClr val="tx1">
                    <a:lumMod val="75000"/>
                    <a:lumOff val="25000"/>
                  </a:schemeClr>
                </a:solidFill>
                <a:cs typeface="+mn-ea"/>
                <a:sym typeface="+mn-lt"/>
              </a:rPr>
              <a:t>UI</a:t>
            </a:r>
            <a:r>
              <a:rPr lang="zh-CN" altLang="en-US" sz="1200" spc="100" dirty="0">
                <a:solidFill>
                  <a:schemeClr val="tx1">
                    <a:lumMod val="75000"/>
                    <a:lumOff val="25000"/>
                  </a:schemeClr>
                </a:solidFill>
                <a:cs typeface="+mn-ea"/>
                <a:sym typeface="+mn-lt"/>
              </a:rPr>
              <a:t>设计，并在课余时间自学</a:t>
            </a:r>
            <a:r>
              <a:rPr lang="en-US" altLang="zh-CN" sz="1200" spc="100" dirty="0">
                <a:solidFill>
                  <a:schemeClr val="tx1">
                    <a:lumMod val="75000"/>
                    <a:lumOff val="25000"/>
                  </a:schemeClr>
                </a:solidFill>
                <a:cs typeface="+mn-ea"/>
                <a:sym typeface="+mn-lt"/>
              </a:rPr>
              <a:t>python</a:t>
            </a:r>
            <a:r>
              <a:rPr lang="zh-CN" altLang="en-US" sz="1200" spc="100" dirty="0">
                <a:solidFill>
                  <a:schemeClr val="tx1">
                    <a:lumMod val="75000"/>
                    <a:lumOff val="25000"/>
                  </a:schemeClr>
                </a:solidFill>
                <a:cs typeface="+mn-ea"/>
                <a:sym typeface="+mn-lt"/>
              </a:rPr>
              <a:t>，具有良好的团队沟通能力和交接经验。</a:t>
            </a:r>
          </a:p>
        </p:txBody>
      </p:sp>
      <p:sp>
        <p:nvSpPr>
          <p:cNvPr id="27" name="文本框 26">
            <a:extLst>
              <a:ext uri="{FF2B5EF4-FFF2-40B4-BE49-F238E27FC236}">
                <a16:creationId xmlns:a16="http://schemas.microsoft.com/office/drawing/2014/main" id="{4E4D4D31-9435-4842-97DD-3F68BC8F85AD}"/>
              </a:ext>
            </a:extLst>
          </p:cNvPr>
          <p:cNvSpPr txBox="1"/>
          <p:nvPr/>
        </p:nvSpPr>
        <p:spPr>
          <a:xfrm>
            <a:off x="201704" y="3429000"/>
            <a:ext cx="3114462" cy="461665"/>
          </a:xfrm>
          <a:prstGeom prst="rect">
            <a:avLst/>
          </a:prstGeom>
          <a:noFill/>
        </p:spPr>
        <p:txBody>
          <a:bodyPr wrap="square" rtlCol="0">
            <a:spAutoFit/>
          </a:bodyPr>
          <a:lstStyle/>
          <a:p>
            <a:pPr algn="dist"/>
            <a:r>
              <a:rPr lang="en-US" altLang="zh-CN" sz="2400" dirty="0">
                <a:solidFill>
                  <a:srgbClr val="47372B"/>
                </a:solidFill>
                <a:cs typeface="+mn-ea"/>
                <a:sym typeface="+mn-lt"/>
              </a:rPr>
              <a:t>UI</a:t>
            </a:r>
            <a:r>
              <a:rPr lang="zh-CN" altLang="en-US" sz="2400" dirty="0">
                <a:solidFill>
                  <a:srgbClr val="47372B"/>
                </a:solidFill>
                <a:cs typeface="+mn-ea"/>
                <a:sym typeface="+mn-lt"/>
              </a:rPr>
              <a:t>设计师：陈婉颖</a:t>
            </a:r>
          </a:p>
        </p:txBody>
      </p:sp>
      <p:sp>
        <p:nvSpPr>
          <p:cNvPr id="3" name="文本框 2">
            <a:extLst>
              <a:ext uri="{FF2B5EF4-FFF2-40B4-BE49-F238E27FC236}">
                <a16:creationId xmlns:a16="http://schemas.microsoft.com/office/drawing/2014/main" id="{67D9E9F6-DFD2-49A7-8526-9876606AB909}"/>
              </a:ext>
            </a:extLst>
          </p:cNvPr>
          <p:cNvSpPr txBox="1"/>
          <p:nvPr/>
        </p:nvSpPr>
        <p:spPr>
          <a:xfrm>
            <a:off x="4389210" y="1676680"/>
            <a:ext cx="3329061" cy="1721690"/>
          </a:xfrm>
          <a:prstGeom prst="rect">
            <a:avLst/>
          </a:prstGeom>
          <a:noFill/>
        </p:spPr>
        <p:txBody>
          <a:bodyPr wrap="square" rtlCol="0">
            <a:spAutoFit/>
          </a:bodyPr>
          <a:lstStyle/>
          <a:p>
            <a:pPr>
              <a:lnSpc>
                <a:spcPct val="150000"/>
              </a:lnSpc>
            </a:pPr>
            <a:r>
              <a:rPr lang="zh-CN" altLang="zh-CN" sz="1200" spc="100" dirty="0">
                <a:solidFill>
                  <a:schemeClr val="tx1">
                    <a:lumMod val="75000"/>
                    <a:lumOff val="25000"/>
                  </a:schemeClr>
                </a:solidFill>
                <a:cs typeface="+mn-ea"/>
              </a:rPr>
              <a:t>精通</a:t>
            </a:r>
            <a:r>
              <a:rPr lang="en-US" altLang="zh-CN" sz="1200" spc="100" dirty="0">
                <a:solidFill>
                  <a:schemeClr val="tx1">
                    <a:lumMod val="75000"/>
                    <a:lumOff val="25000"/>
                  </a:schemeClr>
                </a:solidFill>
                <a:cs typeface="+mn-ea"/>
              </a:rPr>
              <a:t>C/C++/JAVA/QT</a:t>
            </a:r>
            <a:r>
              <a:rPr lang="zh-CN" altLang="zh-CN" sz="1200" spc="100" dirty="0">
                <a:solidFill>
                  <a:schemeClr val="tx1">
                    <a:lumMod val="75000"/>
                    <a:lumOff val="25000"/>
                  </a:schemeClr>
                </a:solidFill>
                <a:cs typeface="+mn-ea"/>
              </a:rPr>
              <a:t>编程语言，在课外积极学习其他编程语言，掌握</a:t>
            </a:r>
            <a:r>
              <a:rPr lang="en-US" altLang="zh-CN" sz="1200" spc="100" dirty="0">
                <a:solidFill>
                  <a:schemeClr val="tx1">
                    <a:lumMod val="75000"/>
                    <a:lumOff val="25000"/>
                  </a:schemeClr>
                </a:solidFill>
                <a:cs typeface="+mn-ea"/>
              </a:rPr>
              <a:t>HTML/CSS</a:t>
            </a:r>
            <a:r>
              <a:rPr lang="zh-CN" altLang="zh-CN" sz="1200" spc="100" dirty="0">
                <a:solidFill>
                  <a:schemeClr val="tx1">
                    <a:lumMod val="75000"/>
                    <a:lumOff val="25000"/>
                  </a:schemeClr>
                </a:solidFill>
                <a:cs typeface="+mn-ea"/>
              </a:rPr>
              <a:t>等前端开发技术；有跨平台开发经验；熟悉移动端</a:t>
            </a:r>
            <a:r>
              <a:rPr lang="en-US" altLang="zh-CN" sz="1200" spc="100" dirty="0">
                <a:solidFill>
                  <a:schemeClr val="tx1">
                    <a:lumMod val="75000"/>
                    <a:lumOff val="25000"/>
                  </a:schemeClr>
                </a:solidFill>
                <a:cs typeface="+mn-ea"/>
              </a:rPr>
              <a:t>app</a:t>
            </a:r>
            <a:r>
              <a:rPr lang="zh-CN" altLang="zh-CN" sz="1200" spc="100" dirty="0">
                <a:solidFill>
                  <a:schemeClr val="tx1">
                    <a:lumMod val="75000"/>
                    <a:lumOff val="25000"/>
                  </a:schemeClr>
                </a:solidFill>
                <a:cs typeface="+mn-ea"/>
              </a:rPr>
              <a:t>开发流程</a:t>
            </a:r>
            <a:r>
              <a:rPr lang="zh-CN" altLang="en-US" sz="1200" spc="100" dirty="0">
                <a:solidFill>
                  <a:schemeClr val="tx1">
                    <a:lumMod val="75000"/>
                    <a:lumOff val="25000"/>
                  </a:schemeClr>
                </a:solidFill>
                <a:cs typeface="+mn-ea"/>
              </a:rPr>
              <a:t>；</a:t>
            </a:r>
            <a:endParaRPr lang="en-US" altLang="zh-CN" sz="1200" spc="100" dirty="0">
              <a:solidFill>
                <a:schemeClr val="tx1">
                  <a:lumMod val="75000"/>
                  <a:lumOff val="25000"/>
                </a:schemeClr>
              </a:solidFill>
              <a:cs typeface="+mn-ea"/>
            </a:endParaRPr>
          </a:p>
          <a:p>
            <a:pPr>
              <a:lnSpc>
                <a:spcPct val="150000"/>
              </a:lnSpc>
            </a:pPr>
            <a:r>
              <a:rPr lang="zh-CN" altLang="en-US" sz="1200" spc="100" dirty="0">
                <a:solidFill>
                  <a:schemeClr val="tx1">
                    <a:lumMod val="75000"/>
                    <a:lumOff val="25000"/>
                  </a:schemeClr>
                </a:solidFill>
                <a:cs typeface="+mn-ea"/>
              </a:rPr>
              <a:t>具备良好的团队协作精神，且对前端技术有持续的热情。</a:t>
            </a:r>
          </a:p>
        </p:txBody>
      </p:sp>
      <p:sp>
        <p:nvSpPr>
          <p:cNvPr id="4" name="文本框 3">
            <a:extLst>
              <a:ext uri="{FF2B5EF4-FFF2-40B4-BE49-F238E27FC236}">
                <a16:creationId xmlns:a16="http://schemas.microsoft.com/office/drawing/2014/main" id="{A7D4F9FE-D39E-4DEF-93AF-C6125663FDE7}"/>
              </a:ext>
            </a:extLst>
          </p:cNvPr>
          <p:cNvSpPr txBox="1"/>
          <p:nvPr/>
        </p:nvSpPr>
        <p:spPr>
          <a:xfrm>
            <a:off x="4226509" y="1058519"/>
            <a:ext cx="3738981" cy="738664"/>
          </a:xfrm>
          <a:prstGeom prst="rect">
            <a:avLst/>
          </a:prstGeom>
          <a:noFill/>
        </p:spPr>
        <p:txBody>
          <a:bodyPr wrap="square" rtlCol="0">
            <a:spAutoFit/>
          </a:bodyPr>
          <a:lstStyle/>
          <a:p>
            <a:r>
              <a:rPr lang="zh-CN" altLang="en-US" sz="2400" dirty="0">
                <a:solidFill>
                  <a:srgbClr val="47372B"/>
                </a:solidFill>
                <a:cs typeface="+mn-ea"/>
              </a:rPr>
              <a:t>后端开发工程师：曹品硕</a:t>
            </a:r>
            <a:endParaRPr lang="en-US" altLang="zh-CN" sz="2400" dirty="0">
              <a:solidFill>
                <a:srgbClr val="47372B"/>
              </a:solidFill>
              <a:cs typeface="+mn-ea"/>
            </a:endParaRPr>
          </a:p>
          <a:p>
            <a:endParaRPr lang="zh-CN" altLang="en-US" dirty="0"/>
          </a:p>
        </p:txBody>
      </p:sp>
    </p:spTree>
    <p:extLst>
      <p:ext uri="{BB962C8B-B14F-4D97-AF65-F5344CB8AC3E}">
        <p14:creationId xmlns:p14="http://schemas.microsoft.com/office/powerpoint/2010/main" val="359744850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1000" fill="hold"/>
                                        <p:tgtEl>
                                          <p:spTgt spid="20"/>
                                        </p:tgtEl>
                                        <p:attrNameLst>
                                          <p:attrName>ppt_x</p:attrName>
                                        </p:attrNameLst>
                                      </p:cBhvr>
                                      <p:tavLst>
                                        <p:tav tm="0">
                                          <p:val>
                                            <p:strVal val="#ppt_x"/>
                                          </p:val>
                                        </p:tav>
                                        <p:tav tm="100000">
                                          <p:val>
                                            <p:strVal val="#ppt_x"/>
                                          </p:val>
                                        </p:tav>
                                      </p:tavLst>
                                    </p:anim>
                                    <p:anim calcmode="lin" valueType="num">
                                      <p:cBhvr additive="base">
                                        <p:cTn id="8" dur="1000" fill="hold"/>
                                        <p:tgtEl>
                                          <p:spTgt spid="20"/>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anim calcmode="lin" valueType="num">
                                      <p:cBhvr additive="base">
                                        <p:cTn id="11" dur="1000" fill="hold"/>
                                        <p:tgtEl>
                                          <p:spTgt spid="21"/>
                                        </p:tgtEl>
                                        <p:attrNameLst>
                                          <p:attrName>ppt_x</p:attrName>
                                        </p:attrNameLst>
                                      </p:cBhvr>
                                      <p:tavLst>
                                        <p:tav tm="0">
                                          <p:val>
                                            <p:strVal val="#ppt_x"/>
                                          </p:val>
                                        </p:tav>
                                        <p:tav tm="100000">
                                          <p:val>
                                            <p:strVal val="#ppt_x"/>
                                          </p:val>
                                        </p:tav>
                                      </p:tavLst>
                                    </p:anim>
                                    <p:anim calcmode="lin" valueType="num">
                                      <p:cBhvr additive="base">
                                        <p:cTn id="12" dur="1000" fill="hold"/>
                                        <p:tgtEl>
                                          <p:spTgt spid="21"/>
                                        </p:tgtEl>
                                        <p:attrNameLst>
                                          <p:attrName>ppt_y</p:attrName>
                                        </p:attrNameLst>
                                      </p:cBhvr>
                                      <p:tavLst>
                                        <p:tav tm="0">
                                          <p:val>
                                            <p:strVal val="0-#ppt_h/2"/>
                                          </p:val>
                                        </p:tav>
                                        <p:tav tm="100000">
                                          <p:val>
                                            <p:strVal val="#ppt_y"/>
                                          </p:val>
                                        </p:tav>
                                      </p:tavLst>
                                    </p:anim>
                                  </p:childTnLst>
                                </p:cTn>
                              </p:par>
                              <p:par>
                                <p:cTn id="13" presetID="2" presetClass="entr" presetSubtype="1" fill="hold" grpId="0" nodeType="withEffect">
                                  <p:stCondLst>
                                    <p:cond delay="0"/>
                                  </p:stCondLst>
                                  <p:childTnLst>
                                    <p:set>
                                      <p:cBhvr>
                                        <p:cTn id="14" dur="1" fill="hold">
                                          <p:stCondLst>
                                            <p:cond delay="0"/>
                                          </p:stCondLst>
                                        </p:cTn>
                                        <p:tgtEl>
                                          <p:spTgt spid="22"/>
                                        </p:tgtEl>
                                        <p:attrNameLst>
                                          <p:attrName>style.visibility</p:attrName>
                                        </p:attrNameLst>
                                      </p:cBhvr>
                                      <p:to>
                                        <p:strVal val="visible"/>
                                      </p:to>
                                    </p:set>
                                    <p:anim calcmode="lin" valueType="num">
                                      <p:cBhvr additive="base">
                                        <p:cTn id="15" dur="1000" fill="hold"/>
                                        <p:tgtEl>
                                          <p:spTgt spid="22"/>
                                        </p:tgtEl>
                                        <p:attrNameLst>
                                          <p:attrName>ppt_x</p:attrName>
                                        </p:attrNameLst>
                                      </p:cBhvr>
                                      <p:tavLst>
                                        <p:tav tm="0">
                                          <p:val>
                                            <p:strVal val="#ppt_x"/>
                                          </p:val>
                                        </p:tav>
                                        <p:tav tm="100000">
                                          <p:val>
                                            <p:strVal val="#ppt_x"/>
                                          </p:val>
                                        </p:tav>
                                      </p:tavLst>
                                    </p:anim>
                                    <p:anim calcmode="lin" valueType="num">
                                      <p:cBhvr additive="base">
                                        <p:cTn id="16" dur="1000" fill="hold"/>
                                        <p:tgtEl>
                                          <p:spTgt spid="22"/>
                                        </p:tgtEl>
                                        <p:attrNameLst>
                                          <p:attrName>ppt_y</p:attrName>
                                        </p:attrNameLst>
                                      </p:cBhvr>
                                      <p:tavLst>
                                        <p:tav tm="0">
                                          <p:val>
                                            <p:strVal val="0-#ppt_h/2"/>
                                          </p:val>
                                        </p:tav>
                                        <p:tav tm="100000">
                                          <p:val>
                                            <p:strVal val="#ppt_y"/>
                                          </p:val>
                                        </p:tav>
                                      </p:tavLst>
                                    </p:anim>
                                  </p:childTnLst>
                                </p:cTn>
                              </p:par>
                              <p:par>
                                <p:cTn id="17" presetID="2" presetClass="entr" presetSubtype="1" fill="hold" grpId="0" nodeType="withEffect">
                                  <p:stCondLst>
                                    <p:cond delay="0"/>
                                  </p:stCondLst>
                                  <p:childTnLst>
                                    <p:set>
                                      <p:cBhvr>
                                        <p:cTn id="18" dur="1" fill="hold">
                                          <p:stCondLst>
                                            <p:cond delay="0"/>
                                          </p:stCondLst>
                                        </p:cTn>
                                        <p:tgtEl>
                                          <p:spTgt spid="23"/>
                                        </p:tgtEl>
                                        <p:attrNameLst>
                                          <p:attrName>style.visibility</p:attrName>
                                        </p:attrNameLst>
                                      </p:cBhvr>
                                      <p:to>
                                        <p:strVal val="visible"/>
                                      </p:to>
                                    </p:set>
                                    <p:anim calcmode="lin" valueType="num">
                                      <p:cBhvr additive="base">
                                        <p:cTn id="19" dur="1000" fill="hold"/>
                                        <p:tgtEl>
                                          <p:spTgt spid="23"/>
                                        </p:tgtEl>
                                        <p:attrNameLst>
                                          <p:attrName>ppt_x</p:attrName>
                                        </p:attrNameLst>
                                      </p:cBhvr>
                                      <p:tavLst>
                                        <p:tav tm="0">
                                          <p:val>
                                            <p:strVal val="#ppt_x"/>
                                          </p:val>
                                        </p:tav>
                                        <p:tav tm="100000">
                                          <p:val>
                                            <p:strVal val="#ppt_x"/>
                                          </p:val>
                                        </p:tav>
                                      </p:tavLst>
                                    </p:anim>
                                    <p:anim calcmode="lin" valueType="num">
                                      <p:cBhvr additive="base">
                                        <p:cTn id="20" dur="1000" fill="hold"/>
                                        <p:tgtEl>
                                          <p:spTgt spid="23"/>
                                        </p:tgtEl>
                                        <p:attrNameLst>
                                          <p:attrName>ppt_y</p:attrName>
                                        </p:attrNameLst>
                                      </p:cBhvr>
                                      <p:tavLst>
                                        <p:tav tm="0">
                                          <p:val>
                                            <p:strVal val="0-#ppt_h/2"/>
                                          </p:val>
                                        </p:tav>
                                        <p:tav tm="100000">
                                          <p:val>
                                            <p:strVal val="#ppt_y"/>
                                          </p:val>
                                        </p:tav>
                                      </p:tavLst>
                                    </p:anim>
                                  </p:childTnLst>
                                </p:cTn>
                              </p:par>
                              <p:par>
                                <p:cTn id="21" presetID="2" presetClass="entr" presetSubtype="1" fill="hold" grpId="0" nodeType="withEffect">
                                  <p:stCondLst>
                                    <p:cond delay="0"/>
                                  </p:stCondLst>
                                  <p:childTnLst>
                                    <p:set>
                                      <p:cBhvr>
                                        <p:cTn id="22" dur="1" fill="hold">
                                          <p:stCondLst>
                                            <p:cond delay="0"/>
                                          </p:stCondLst>
                                        </p:cTn>
                                        <p:tgtEl>
                                          <p:spTgt spid="24"/>
                                        </p:tgtEl>
                                        <p:attrNameLst>
                                          <p:attrName>style.visibility</p:attrName>
                                        </p:attrNameLst>
                                      </p:cBhvr>
                                      <p:to>
                                        <p:strVal val="visible"/>
                                      </p:to>
                                    </p:set>
                                    <p:anim calcmode="lin" valueType="num">
                                      <p:cBhvr additive="base">
                                        <p:cTn id="23" dur="1000" fill="hold"/>
                                        <p:tgtEl>
                                          <p:spTgt spid="24"/>
                                        </p:tgtEl>
                                        <p:attrNameLst>
                                          <p:attrName>ppt_x</p:attrName>
                                        </p:attrNameLst>
                                      </p:cBhvr>
                                      <p:tavLst>
                                        <p:tav tm="0">
                                          <p:val>
                                            <p:strVal val="#ppt_x"/>
                                          </p:val>
                                        </p:tav>
                                        <p:tav tm="100000">
                                          <p:val>
                                            <p:strVal val="#ppt_x"/>
                                          </p:val>
                                        </p:tav>
                                      </p:tavLst>
                                    </p:anim>
                                    <p:anim calcmode="lin" valueType="num">
                                      <p:cBhvr additive="base">
                                        <p:cTn id="24" dur="1000" fill="hold"/>
                                        <p:tgtEl>
                                          <p:spTgt spid="24"/>
                                        </p:tgtEl>
                                        <p:attrNameLst>
                                          <p:attrName>ppt_y</p:attrName>
                                        </p:attrNameLst>
                                      </p:cBhvr>
                                      <p:tavLst>
                                        <p:tav tm="0">
                                          <p:val>
                                            <p:strVal val="0-#ppt_h/2"/>
                                          </p:val>
                                        </p:tav>
                                        <p:tav tm="100000">
                                          <p:val>
                                            <p:strVal val="#ppt_y"/>
                                          </p:val>
                                        </p:tav>
                                      </p:tavLst>
                                    </p:anim>
                                  </p:childTnLst>
                                </p:cTn>
                              </p:par>
                              <p:par>
                                <p:cTn id="25" presetID="2" presetClass="entr" presetSubtype="1" fill="hold" grpId="0" nodeType="withEffect">
                                  <p:stCondLst>
                                    <p:cond delay="0"/>
                                  </p:stCondLst>
                                  <p:childTnLst>
                                    <p:set>
                                      <p:cBhvr>
                                        <p:cTn id="26" dur="1" fill="hold">
                                          <p:stCondLst>
                                            <p:cond delay="0"/>
                                          </p:stCondLst>
                                        </p:cTn>
                                        <p:tgtEl>
                                          <p:spTgt spid="25"/>
                                        </p:tgtEl>
                                        <p:attrNameLst>
                                          <p:attrName>style.visibility</p:attrName>
                                        </p:attrNameLst>
                                      </p:cBhvr>
                                      <p:to>
                                        <p:strVal val="visible"/>
                                      </p:to>
                                    </p:set>
                                    <p:anim calcmode="lin" valueType="num">
                                      <p:cBhvr additive="base">
                                        <p:cTn id="27" dur="1000" fill="hold"/>
                                        <p:tgtEl>
                                          <p:spTgt spid="25"/>
                                        </p:tgtEl>
                                        <p:attrNameLst>
                                          <p:attrName>ppt_x</p:attrName>
                                        </p:attrNameLst>
                                      </p:cBhvr>
                                      <p:tavLst>
                                        <p:tav tm="0">
                                          <p:val>
                                            <p:strVal val="#ppt_x"/>
                                          </p:val>
                                        </p:tav>
                                        <p:tav tm="100000">
                                          <p:val>
                                            <p:strVal val="#ppt_x"/>
                                          </p:val>
                                        </p:tav>
                                      </p:tavLst>
                                    </p:anim>
                                    <p:anim calcmode="lin" valueType="num">
                                      <p:cBhvr additive="base">
                                        <p:cTn id="28" dur="1000" fill="hold"/>
                                        <p:tgtEl>
                                          <p:spTgt spid="25"/>
                                        </p:tgtEl>
                                        <p:attrNameLst>
                                          <p:attrName>ppt_y</p:attrName>
                                        </p:attrNameLst>
                                      </p:cBhvr>
                                      <p:tavLst>
                                        <p:tav tm="0">
                                          <p:val>
                                            <p:strVal val="0-#ppt_h/2"/>
                                          </p:val>
                                        </p:tav>
                                        <p:tav tm="100000">
                                          <p:val>
                                            <p:strVal val="#ppt_y"/>
                                          </p:val>
                                        </p:tav>
                                      </p:tavLst>
                                    </p:anim>
                                  </p:childTnLst>
                                </p:cTn>
                              </p:par>
                              <p:par>
                                <p:cTn id="29" presetID="2" presetClass="entr" presetSubtype="1" fill="hold" grpId="0" nodeType="withEffect">
                                  <p:stCondLst>
                                    <p:cond delay="0"/>
                                  </p:stCondLst>
                                  <p:childTnLst>
                                    <p:set>
                                      <p:cBhvr>
                                        <p:cTn id="30" dur="1" fill="hold">
                                          <p:stCondLst>
                                            <p:cond delay="0"/>
                                          </p:stCondLst>
                                        </p:cTn>
                                        <p:tgtEl>
                                          <p:spTgt spid="26"/>
                                        </p:tgtEl>
                                        <p:attrNameLst>
                                          <p:attrName>style.visibility</p:attrName>
                                        </p:attrNameLst>
                                      </p:cBhvr>
                                      <p:to>
                                        <p:strVal val="visible"/>
                                      </p:to>
                                    </p:set>
                                    <p:anim calcmode="lin" valueType="num">
                                      <p:cBhvr additive="base">
                                        <p:cTn id="31" dur="1000" fill="hold"/>
                                        <p:tgtEl>
                                          <p:spTgt spid="26"/>
                                        </p:tgtEl>
                                        <p:attrNameLst>
                                          <p:attrName>ppt_x</p:attrName>
                                        </p:attrNameLst>
                                      </p:cBhvr>
                                      <p:tavLst>
                                        <p:tav tm="0">
                                          <p:val>
                                            <p:strVal val="#ppt_x"/>
                                          </p:val>
                                        </p:tav>
                                        <p:tav tm="100000">
                                          <p:val>
                                            <p:strVal val="#ppt_x"/>
                                          </p:val>
                                        </p:tav>
                                      </p:tavLst>
                                    </p:anim>
                                    <p:anim calcmode="lin" valueType="num">
                                      <p:cBhvr additive="base">
                                        <p:cTn id="32" dur="1000" fill="hold"/>
                                        <p:tgtEl>
                                          <p:spTgt spid="26"/>
                                        </p:tgtEl>
                                        <p:attrNameLst>
                                          <p:attrName>ppt_y</p:attrName>
                                        </p:attrNameLst>
                                      </p:cBhvr>
                                      <p:tavLst>
                                        <p:tav tm="0">
                                          <p:val>
                                            <p:strVal val="0-#ppt_h/2"/>
                                          </p:val>
                                        </p:tav>
                                        <p:tav tm="100000">
                                          <p:val>
                                            <p:strVal val="#ppt_y"/>
                                          </p:val>
                                        </p:tav>
                                      </p:tavLst>
                                    </p:anim>
                                  </p:childTnLst>
                                </p:cTn>
                              </p:par>
                              <p:par>
                                <p:cTn id="33" presetID="2" presetClass="entr" presetSubtype="1" fill="hold" grpId="0" nodeType="withEffect">
                                  <p:stCondLst>
                                    <p:cond delay="0"/>
                                  </p:stCondLst>
                                  <p:childTnLst>
                                    <p:set>
                                      <p:cBhvr>
                                        <p:cTn id="34" dur="1" fill="hold">
                                          <p:stCondLst>
                                            <p:cond delay="0"/>
                                          </p:stCondLst>
                                        </p:cTn>
                                        <p:tgtEl>
                                          <p:spTgt spid="27"/>
                                        </p:tgtEl>
                                        <p:attrNameLst>
                                          <p:attrName>style.visibility</p:attrName>
                                        </p:attrNameLst>
                                      </p:cBhvr>
                                      <p:to>
                                        <p:strVal val="visible"/>
                                      </p:to>
                                    </p:set>
                                    <p:anim calcmode="lin" valueType="num">
                                      <p:cBhvr additive="base">
                                        <p:cTn id="35" dur="1000" fill="hold"/>
                                        <p:tgtEl>
                                          <p:spTgt spid="27"/>
                                        </p:tgtEl>
                                        <p:attrNameLst>
                                          <p:attrName>ppt_x</p:attrName>
                                        </p:attrNameLst>
                                      </p:cBhvr>
                                      <p:tavLst>
                                        <p:tav tm="0">
                                          <p:val>
                                            <p:strVal val="#ppt_x"/>
                                          </p:val>
                                        </p:tav>
                                        <p:tav tm="100000">
                                          <p:val>
                                            <p:strVal val="#ppt_x"/>
                                          </p:val>
                                        </p:tav>
                                      </p:tavLst>
                                    </p:anim>
                                    <p:anim calcmode="lin" valueType="num">
                                      <p:cBhvr additive="base">
                                        <p:cTn id="36" dur="1000" fill="hold"/>
                                        <p:tgtEl>
                                          <p:spTgt spid="27"/>
                                        </p:tgtEl>
                                        <p:attrNameLst>
                                          <p:attrName>ppt_y</p:attrName>
                                        </p:attrNameLst>
                                      </p:cBhvr>
                                      <p:tavLst>
                                        <p:tav tm="0">
                                          <p:val>
                                            <p:strVal val="0-#ppt_h/2"/>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fade">
                                      <p:cBhvr>
                                        <p:cTn id="39" dur="1000"/>
                                        <p:tgtEl>
                                          <p:spTgt spid="13"/>
                                        </p:tgtEl>
                                      </p:cBhvr>
                                    </p:animEffect>
                                    <p:anim calcmode="lin" valueType="num">
                                      <p:cBhvr>
                                        <p:cTn id="40" dur="1000" fill="hold"/>
                                        <p:tgtEl>
                                          <p:spTgt spid="13"/>
                                        </p:tgtEl>
                                        <p:attrNameLst>
                                          <p:attrName>ppt_x</p:attrName>
                                        </p:attrNameLst>
                                      </p:cBhvr>
                                      <p:tavLst>
                                        <p:tav tm="0">
                                          <p:val>
                                            <p:strVal val="#ppt_x"/>
                                          </p:val>
                                        </p:tav>
                                        <p:tav tm="100000">
                                          <p:val>
                                            <p:strVal val="#ppt_x"/>
                                          </p:val>
                                        </p:tav>
                                      </p:tavLst>
                                    </p:anim>
                                    <p:anim calcmode="lin" valueType="num">
                                      <p:cBhvr>
                                        <p:cTn id="41"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P spid="22" grpId="0"/>
      <p:bldP spid="23" grpId="0"/>
      <p:bldP spid="24" grpId="0"/>
      <p:bldP spid="25" grpId="0"/>
      <p:bldP spid="26" grpId="0"/>
      <p:bldP spid="27"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87" name="文本框 86">
            <a:extLst>
              <a:ext uri="{FF2B5EF4-FFF2-40B4-BE49-F238E27FC236}">
                <a16:creationId xmlns:a16="http://schemas.microsoft.com/office/drawing/2014/main" id="{A7B26BAD-8357-4FF0-86EB-7057EA111592}"/>
              </a:ext>
            </a:extLst>
          </p:cNvPr>
          <p:cNvSpPr txBox="1"/>
          <p:nvPr/>
        </p:nvSpPr>
        <p:spPr>
          <a:xfrm>
            <a:off x="11520748" y="289118"/>
            <a:ext cx="461665" cy="1562114"/>
          </a:xfrm>
          <a:prstGeom prst="rect">
            <a:avLst/>
          </a:prstGeom>
          <a:noFill/>
        </p:spPr>
        <p:txBody>
          <a:bodyPr vert="eaVert"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rgbClr val="47372B"/>
                </a:solidFill>
                <a:effectLst/>
                <a:uLnTx/>
                <a:uFillTx/>
                <a:latin typeface="微软雅黑" panose="020F0502020204030204"/>
                <a:cs typeface="+mn-ea"/>
                <a:sym typeface="+mn-lt"/>
              </a:rPr>
              <a:t>国货正当红</a:t>
            </a:r>
          </a:p>
        </p:txBody>
      </p:sp>
      <p:sp>
        <p:nvSpPr>
          <p:cNvPr id="88" name="文本框 87">
            <a:extLst>
              <a:ext uri="{FF2B5EF4-FFF2-40B4-BE49-F238E27FC236}">
                <a16:creationId xmlns:a16="http://schemas.microsoft.com/office/drawing/2014/main" id="{7DF15EE0-1CFB-4809-AF7A-5D7807C256A6}"/>
              </a:ext>
            </a:extLst>
          </p:cNvPr>
          <p:cNvSpPr txBox="1"/>
          <p:nvPr/>
        </p:nvSpPr>
        <p:spPr>
          <a:xfrm>
            <a:off x="11356137" y="289118"/>
            <a:ext cx="338554" cy="2216922"/>
          </a:xfrm>
          <a:prstGeom prst="rect">
            <a:avLst/>
          </a:prstGeom>
          <a:noFill/>
        </p:spPr>
        <p:txBody>
          <a:bodyPr vert="eaVert"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en-US" altLang="zh-CN" sz="1000" b="0" i="0" u="none" strike="noStrike" kern="1200" cap="none" spc="0" normalizeH="0" baseline="0" noProof="0" dirty="0">
                <a:ln>
                  <a:noFill/>
                </a:ln>
                <a:solidFill>
                  <a:srgbClr val="47372B"/>
                </a:solidFill>
                <a:effectLst/>
                <a:uLnTx/>
                <a:uFillTx/>
                <a:latin typeface="微软雅黑" panose="020F0502020204030204"/>
                <a:cs typeface="+mn-ea"/>
                <a:sym typeface="+mn-lt"/>
              </a:rPr>
              <a:t>GUO HUO ZHENG DANG HONG</a:t>
            </a:r>
            <a:endParaRPr kumimoji="0" lang="zh-CN" altLang="en-US" sz="1000" b="0" i="0" u="none" strike="noStrike" kern="1200" cap="none" spc="0" normalizeH="0" baseline="0" noProof="0" dirty="0">
              <a:ln>
                <a:noFill/>
              </a:ln>
              <a:solidFill>
                <a:srgbClr val="47372B"/>
              </a:solidFill>
              <a:effectLst/>
              <a:uLnTx/>
              <a:uFillTx/>
              <a:latin typeface="微软雅黑" panose="020F0502020204030204"/>
              <a:cs typeface="+mn-ea"/>
              <a:sym typeface="+mn-lt"/>
            </a:endParaRPr>
          </a:p>
        </p:txBody>
      </p:sp>
      <p:pic>
        <p:nvPicPr>
          <p:cNvPr id="3" name="图片 2">
            <a:extLst>
              <a:ext uri="{FF2B5EF4-FFF2-40B4-BE49-F238E27FC236}">
                <a16:creationId xmlns:a16="http://schemas.microsoft.com/office/drawing/2014/main" id="{E69156A8-19D9-49FD-8215-2CC74681C17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827617" y="1070175"/>
            <a:ext cx="2448950" cy="886944"/>
          </a:xfrm>
          <a:prstGeom prst="rect">
            <a:avLst/>
          </a:prstGeom>
        </p:spPr>
      </p:pic>
      <p:grpSp>
        <p:nvGrpSpPr>
          <p:cNvPr id="4" name="组合 3">
            <a:extLst>
              <a:ext uri="{FF2B5EF4-FFF2-40B4-BE49-F238E27FC236}">
                <a16:creationId xmlns:a16="http://schemas.microsoft.com/office/drawing/2014/main" id="{C67FF08C-A23E-41AC-AD82-345267040578}"/>
              </a:ext>
            </a:extLst>
          </p:cNvPr>
          <p:cNvGrpSpPr/>
          <p:nvPr/>
        </p:nvGrpSpPr>
        <p:grpSpPr>
          <a:xfrm>
            <a:off x="2484868" y="2089841"/>
            <a:ext cx="7222265" cy="971413"/>
            <a:chOff x="3308123" y="1918456"/>
            <a:chExt cx="4883335" cy="971413"/>
          </a:xfrm>
        </p:grpSpPr>
        <p:sp>
          <p:nvSpPr>
            <p:cNvPr id="32" name="文本框 31">
              <a:extLst>
                <a:ext uri="{FF2B5EF4-FFF2-40B4-BE49-F238E27FC236}">
                  <a16:creationId xmlns:a16="http://schemas.microsoft.com/office/drawing/2014/main" id="{96BAEB96-2FFF-4B43-B878-9836AFC4E7BA}"/>
                </a:ext>
              </a:extLst>
            </p:cNvPr>
            <p:cNvSpPr txBox="1"/>
            <p:nvPr/>
          </p:nvSpPr>
          <p:spPr>
            <a:xfrm>
              <a:off x="3308123" y="1918456"/>
              <a:ext cx="4883334" cy="707886"/>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en-US" altLang="zh-CN" sz="4000" b="0" i="0" u="none" strike="noStrike" kern="1200" cap="none" spc="0" normalizeH="0" baseline="0" noProof="0" dirty="0">
                  <a:ln>
                    <a:noFill/>
                  </a:ln>
                  <a:solidFill>
                    <a:srgbClr val="47372B"/>
                  </a:solidFill>
                  <a:effectLst/>
                  <a:uLnTx/>
                  <a:uFillTx/>
                  <a:latin typeface="微软雅黑" panose="020F0502020204030204"/>
                  <a:cs typeface="+mn-ea"/>
                  <a:sym typeface="+mn-lt"/>
                </a:rPr>
                <a:t>02/</a:t>
              </a:r>
              <a:r>
                <a:rPr kumimoji="0" lang="zh-CN" altLang="en-US" sz="4000" b="0" i="0" u="none" strike="noStrike" kern="1200" cap="none" spc="0" normalizeH="0" baseline="0" noProof="0" dirty="0">
                  <a:ln>
                    <a:noFill/>
                  </a:ln>
                  <a:solidFill>
                    <a:srgbClr val="47372B"/>
                  </a:solidFill>
                  <a:effectLst/>
                  <a:uLnTx/>
                  <a:uFillTx/>
                  <a:latin typeface="微软雅黑" panose="020F0502020204030204"/>
                  <a:cs typeface="+mn-ea"/>
                  <a:sym typeface="+mn-lt"/>
                </a:rPr>
                <a:t>项目背景与市场分析</a:t>
              </a:r>
            </a:p>
          </p:txBody>
        </p:sp>
        <p:sp>
          <p:nvSpPr>
            <p:cNvPr id="33" name="文本框 32">
              <a:extLst>
                <a:ext uri="{FF2B5EF4-FFF2-40B4-BE49-F238E27FC236}">
                  <a16:creationId xmlns:a16="http://schemas.microsoft.com/office/drawing/2014/main" id="{32E1A990-07D9-4C79-A96F-79EBEFA3580A}"/>
                </a:ext>
              </a:extLst>
            </p:cNvPr>
            <p:cNvSpPr txBox="1"/>
            <p:nvPr/>
          </p:nvSpPr>
          <p:spPr>
            <a:xfrm>
              <a:off x="3308124" y="2626342"/>
              <a:ext cx="4883334" cy="263527"/>
            </a:xfrm>
            <a:prstGeom prst="rect">
              <a:avLst/>
            </a:prstGeom>
            <a:noFill/>
          </p:spPr>
          <p:txBody>
            <a:bodyPr wrap="square">
              <a:spAutoFit/>
            </a:bodyPr>
            <a:lstStyle/>
            <a:p>
              <a:pPr algn="dist"/>
              <a:r>
                <a:rPr lang="en-US" altLang="zh-CN" sz="1100" dirty="0">
                  <a:solidFill>
                    <a:srgbClr val="47372B"/>
                  </a:solidFill>
                  <a:cs typeface="+mn-ea"/>
                  <a:sym typeface="+mn-lt"/>
                </a:rPr>
                <a:t>PROJECT BACKGROUND AND MARKET ANALYSIS</a:t>
              </a:r>
            </a:p>
          </p:txBody>
        </p:sp>
      </p:grpSp>
    </p:spTree>
    <p:extLst>
      <p:ext uri="{BB962C8B-B14F-4D97-AF65-F5344CB8AC3E}">
        <p14:creationId xmlns:p14="http://schemas.microsoft.com/office/powerpoint/2010/main" val="105966629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outVertical)">
                                      <p:cBhvr>
                                        <p:cTn id="7" dur="1000"/>
                                        <p:tgtEl>
                                          <p:spTgt spid="3"/>
                                        </p:tgtEl>
                                      </p:cBhvr>
                                    </p:animEffect>
                                  </p:childTnLst>
                                </p:cTn>
                              </p:par>
                              <p:par>
                                <p:cTn id="8" presetID="16" presetClass="entr" presetSubtype="37"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arn(outVertical)">
                                      <p:cBhvr>
                                        <p:cTn id="10" dur="1000"/>
                                        <p:tgtEl>
                                          <p:spTgt spid="4"/>
                                        </p:tgtEl>
                                      </p:cBhvr>
                                    </p:animEffect>
                                  </p:childTnLst>
                                </p:cTn>
                              </p:par>
                              <p:par>
                                <p:cTn id="11" presetID="2" presetClass="entr" presetSubtype="1" fill="hold" grpId="0" nodeType="withEffect">
                                  <p:stCondLst>
                                    <p:cond delay="0"/>
                                  </p:stCondLst>
                                  <p:childTnLst>
                                    <p:set>
                                      <p:cBhvr>
                                        <p:cTn id="12" dur="1" fill="hold">
                                          <p:stCondLst>
                                            <p:cond delay="0"/>
                                          </p:stCondLst>
                                        </p:cTn>
                                        <p:tgtEl>
                                          <p:spTgt spid="88"/>
                                        </p:tgtEl>
                                        <p:attrNameLst>
                                          <p:attrName>style.visibility</p:attrName>
                                        </p:attrNameLst>
                                      </p:cBhvr>
                                      <p:to>
                                        <p:strVal val="visible"/>
                                      </p:to>
                                    </p:set>
                                    <p:anim calcmode="lin" valueType="num">
                                      <p:cBhvr additive="base">
                                        <p:cTn id="13" dur="1000" fill="hold"/>
                                        <p:tgtEl>
                                          <p:spTgt spid="88"/>
                                        </p:tgtEl>
                                        <p:attrNameLst>
                                          <p:attrName>ppt_x</p:attrName>
                                        </p:attrNameLst>
                                      </p:cBhvr>
                                      <p:tavLst>
                                        <p:tav tm="0">
                                          <p:val>
                                            <p:strVal val="#ppt_x"/>
                                          </p:val>
                                        </p:tav>
                                        <p:tav tm="100000">
                                          <p:val>
                                            <p:strVal val="#ppt_x"/>
                                          </p:val>
                                        </p:tav>
                                      </p:tavLst>
                                    </p:anim>
                                    <p:anim calcmode="lin" valueType="num">
                                      <p:cBhvr additive="base">
                                        <p:cTn id="14" dur="1000" fill="hold"/>
                                        <p:tgtEl>
                                          <p:spTgt spid="88"/>
                                        </p:tgtEl>
                                        <p:attrNameLst>
                                          <p:attrName>ppt_y</p:attrName>
                                        </p:attrNameLst>
                                      </p:cBhvr>
                                      <p:tavLst>
                                        <p:tav tm="0">
                                          <p:val>
                                            <p:strVal val="0-#ppt_h/2"/>
                                          </p:val>
                                        </p:tav>
                                        <p:tav tm="100000">
                                          <p:val>
                                            <p:strVal val="#ppt_y"/>
                                          </p:val>
                                        </p:tav>
                                      </p:tavLst>
                                    </p:anim>
                                  </p:childTnLst>
                                </p:cTn>
                              </p:par>
                              <p:par>
                                <p:cTn id="15" presetID="2" presetClass="entr" presetSubtype="1" fill="hold" grpId="0" nodeType="withEffect">
                                  <p:stCondLst>
                                    <p:cond delay="0"/>
                                  </p:stCondLst>
                                  <p:childTnLst>
                                    <p:set>
                                      <p:cBhvr>
                                        <p:cTn id="16" dur="1" fill="hold">
                                          <p:stCondLst>
                                            <p:cond delay="0"/>
                                          </p:stCondLst>
                                        </p:cTn>
                                        <p:tgtEl>
                                          <p:spTgt spid="87"/>
                                        </p:tgtEl>
                                        <p:attrNameLst>
                                          <p:attrName>style.visibility</p:attrName>
                                        </p:attrNameLst>
                                      </p:cBhvr>
                                      <p:to>
                                        <p:strVal val="visible"/>
                                      </p:to>
                                    </p:set>
                                    <p:anim calcmode="lin" valueType="num">
                                      <p:cBhvr additive="base">
                                        <p:cTn id="17" dur="1000" fill="hold"/>
                                        <p:tgtEl>
                                          <p:spTgt spid="87"/>
                                        </p:tgtEl>
                                        <p:attrNameLst>
                                          <p:attrName>ppt_x</p:attrName>
                                        </p:attrNameLst>
                                      </p:cBhvr>
                                      <p:tavLst>
                                        <p:tav tm="0">
                                          <p:val>
                                            <p:strVal val="#ppt_x"/>
                                          </p:val>
                                        </p:tav>
                                        <p:tav tm="100000">
                                          <p:val>
                                            <p:strVal val="#ppt_x"/>
                                          </p:val>
                                        </p:tav>
                                      </p:tavLst>
                                    </p:anim>
                                    <p:anim calcmode="lin" valueType="num">
                                      <p:cBhvr additive="base">
                                        <p:cTn id="18" dur="1000" fill="hold"/>
                                        <p:tgtEl>
                                          <p:spTgt spid="8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 grpId="0"/>
      <p:bldP spid="88"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86E6A10C-07B5-4A96-8267-7C29B66B8BA5}"/>
              </a:ext>
            </a:extLst>
          </p:cNvPr>
          <p:cNvSpPr txBox="1"/>
          <p:nvPr/>
        </p:nvSpPr>
        <p:spPr>
          <a:xfrm>
            <a:off x="4330002" y="312436"/>
            <a:ext cx="3458972" cy="523220"/>
          </a:xfrm>
          <a:prstGeom prst="rect">
            <a:avLst/>
          </a:prstGeom>
          <a:noFill/>
        </p:spPr>
        <p:txBody>
          <a:bodyPr wrap="square" rtlCol="0">
            <a:spAutoFit/>
          </a:bodyPr>
          <a:lstStyle/>
          <a:p>
            <a:pPr algn="dist"/>
            <a:r>
              <a:rPr lang="en-US" altLang="zh-CN" sz="2800" dirty="0">
                <a:solidFill>
                  <a:srgbClr val="47372B"/>
                </a:solidFill>
                <a:cs typeface="+mn-ea"/>
                <a:sym typeface="+mn-lt"/>
              </a:rPr>
              <a:t>02/</a:t>
            </a:r>
            <a:r>
              <a:rPr lang="zh-CN" altLang="en-US" sz="2800" dirty="0">
                <a:solidFill>
                  <a:srgbClr val="47372B"/>
                </a:solidFill>
                <a:cs typeface="+mn-ea"/>
                <a:sym typeface="+mn-lt"/>
              </a:rPr>
              <a:t>市场分析</a:t>
            </a:r>
          </a:p>
        </p:txBody>
      </p:sp>
      <p:sp>
        <p:nvSpPr>
          <p:cNvPr id="9" name="文本框 8">
            <a:extLst>
              <a:ext uri="{FF2B5EF4-FFF2-40B4-BE49-F238E27FC236}">
                <a16:creationId xmlns:a16="http://schemas.microsoft.com/office/drawing/2014/main" id="{1B3B486E-C822-4546-B123-D8F7BD968F2A}"/>
              </a:ext>
            </a:extLst>
          </p:cNvPr>
          <p:cNvSpPr txBox="1"/>
          <p:nvPr/>
        </p:nvSpPr>
        <p:spPr>
          <a:xfrm>
            <a:off x="4330002" y="835656"/>
            <a:ext cx="3458972" cy="253916"/>
          </a:xfrm>
          <a:prstGeom prst="rect">
            <a:avLst/>
          </a:prstGeom>
          <a:noFill/>
        </p:spPr>
        <p:txBody>
          <a:bodyPr wrap="square">
            <a:spAutoFit/>
          </a:bodyPr>
          <a:lstStyle/>
          <a:p>
            <a:pPr algn="dist"/>
            <a:r>
              <a:rPr lang="en-US" altLang="zh-CN" sz="1050" dirty="0">
                <a:solidFill>
                  <a:srgbClr val="47372B"/>
                </a:solidFill>
                <a:cs typeface="+mn-ea"/>
                <a:sym typeface="+mn-lt"/>
              </a:rPr>
              <a:t>MARKET ANALYSIS</a:t>
            </a:r>
          </a:p>
        </p:txBody>
      </p:sp>
      <p:grpSp>
        <p:nvGrpSpPr>
          <p:cNvPr id="4" name="组合 3">
            <a:extLst>
              <a:ext uri="{FF2B5EF4-FFF2-40B4-BE49-F238E27FC236}">
                <a16:creationId xmlns:a16="http://schemas.microsoft.com/office/drawing/2014/main" id="{89687642-F361-4BB5-9250-251A2195F6D5}"/>
              </a:ext>
            </a:extLst>
          </p:cNvPr>
          <p:cNvGrpSpPr/>
          <p:nvPr/>
        </p:nvGrpSpPr>
        <p:grpSpPr>
          <a:xfrm>
            <a:off x="1329140" y="1235122"/>
            <a:ext cx="10467407" cy="4796006"/>
            <a:chOff x="1329140" y="1235122"/>
            <a:chExt cx="10467407" cy="4796006"/>
          </a:xfrm>
        </p:grpSpPr>
        <p:grpSp>
          <p:nvGrpSpPr>
            <p:cNvPr id="3" name="组合 2">
              <a:extLst>
                <a:ext uri="{FF2B5EF4-FFF2-40B4-BE49-F238E27FC236}">
                  <a16:creationId xmlns:a16="http://schemas.microsoft.com/office/drawing/2014/main" id="{B93CA587-258B-4A6B-815F-6BE53E1D1465}"/>
                </a:ext>
              </a:extLst>
            </p:cNvPr>
            <p:cNvGrpSpPr/>
            <p:nvPr/>
          </p:nvGrpSpPr>
          <p:grpSpPr>
            <a:xfrm>
              <a:off x="1329140" y="1235122"/>
              <a:ext cx="9075821" cy="4578823"/>
              <a:chOff x="1329140" y="1235122"/>
              <a:chExt cx="9075821" cy="4578823"/>
            </a:xfrm>
          </p:grpSpPr>
          <p:grpSp>
            <p:nvGrpSpPr>
              <p:cNvPr id="15" name="组合 14">
                <a:extLst>
                  <a:ext uri="{FF2B5EF4-FFF2-40B4-BE49-F238E27FC236}">
                    <a16:creationId xmlns:a16="http://schemas.microsoft.com/office/drawing/2014/main" id="{10FDEB91-1E8D-4916-8603-A91923AA887A}"/>
                  </a:ext>
                </a:extLst>
              </p:cNvPr>
              <p:cNvGrpSpPr/>
              <p:nvPr/>
            </p:nvGrpSpPr>
            <p:grpSpPr>
              <a:xfrm>
                <a:off x="1633940" y="1350222"/>
                <a:ext cx="4476750" cy="765435"/>
                <a:chOff x="5928614" y="972028"/>
                <a:chExt cx="5877695" cy="765435"/>
              </a:xfrm>
            </p:grpSpPr>
            <p:sp>
              <p:nvSpPr>
                <p:cNvPr id="16" name="文本框 15">
                  <a:extLst>
                    <a:ext uri="{FF2B5EF4-FFF2-40B4-BE49-F238E27FC236}">
                      <a16:creationId xmlns:a16="http://schemas.microsoft.com/office/drawing/2014/main" id="{19EDA1FD-7B4D-41BE-90F3-3C48D7E2BD73}"/>
                    </a:ext>
                  </a:extLst>
                </p:cNvPr>
                <p:cNvSpPr txBox="1"/>
                <p:nvPr/>
              </p:nvSpPr>
              <p:spPr>
                <a:xfrm>
                  <a:off x="5928614" y="972028"/>
                  <a:ext cx="4777190" cy="461665"/>
                </a:xfrm>
                <a:prstGeom prst="rect">
                  <a:avLst/>
                </a:prstGeom>
                <a:noFill/>
              </p:spPr>
              <p:txBody>
                <a:bodyPr wrap="square" rtlCol="0">
                  <a:spAutoFit/>
                </a:bodyPr>
                <a:lstStyle/>
                <a:p>
                  <a:pPr algn="dist"/>
                  <a:r>
                    <a:rPr lang="zh-CN" altLang="en-US" sz="2400" dirty="0">
                      <a:solidFill>
                        <a:srgbClr val="47372B"/>
                      </a:solidFill>
                      <a:cs typeface="+mn-ea"/>
                      <a:sym typeface="+mn-lt"/>
                    </a:rPr>
                    <a:t>新疆长绒棉常年供不应求</a:t>
                  </a:r>
                </a:p>
              </p:txBody>
            </p:sp>
            <p:sp>
              <p:nvSpPr>
                <p:cNvPr id="17" name="文本框 16">
                  <a:extLst>
                    <a:ext uri="{FF2B5EF4-FFF2-40B4-BE49-F238E27FC236}">
                      <a16:creationId xmlns:a16="http://schemas.microsoft.com/office/drawing/2014/main" id="{3F83A6C7-200C-4D84-B9C1-E863F0694656}"/>
                    </a:ext>
                  </a:extLst>
                </p:cNvPr>
                <p:cNvSpPr txBox="1"/>
                <p:nvPr/>
              </p:nvSpPr>
              <p:spPr>
                <a:xfrm>
                  <a:off x="5928614" y="1491242"/>
                  <a:ext cx="5877695" cy="246221"/>
                </a:xfrm>
                <a:prstGeom prst="rect">
                  <a:avLst/>
                </a:prstGeom>
                <a:noFill/>
              </p:spPr>
              <p:txBody>
                <a:bodyPr wrap="square">
                  <a:spAutoFit/>
                </a:bodyPr>
                <a:lstStyle/>
                <a:p>
                  <a:pPr algn="dist"/>
                  <a:r>
                    <a:rPr lang="en-US" altLang="zh-CN" sz="1000" dirty="0">
                      <a:solidFill>
                        <a:srgbClr val="47372B"/>
                      </a:solidFill>
                      <a:cs typeface="+mn-ea"/>
                      <a:sym typeface="+mn-lt"/>
                    </a:rPr>
                    <a:t>XIN JIANG CHANG RONG MIAN CHANG NIAN GONG BU YING QIU</a:t>
                  </a:r>
                </a:p>
              </p:txBody>
            </p:sp>
          </p:grpSp>
          <p:sp>
            <p:nvSpPr>
              <p:cNvPr id="28" name="矩形: 圆角 27">
                <a:extLst>
                  <a:ext uri="{FF2B5EF4-FFF2-40B4-BE49-F238E27FC236}">
                    <a16:creationId xmlns:a16="http://schemas.microsoft.com/office/drawing/2014/main" id="{D15BDC6D-C752-46B1-B06C-943CE93F504A}"/>
                  </a:ext>
                </a:extLst>
              </p:cNvPr>
              <p:cNvSpPr/>
              <p:nvPr/>
            </p:nvSpPr>
            <p:spPr>
              <a:xfrm>
                <a:off x="1329140" y="1235122"/>
                <a:ext cx="9075821" cy="4578823"/>
              </a:xfrm>
              <a:prstGeom prst="roundRect">
                <a:avLst>
                  <a:gd name="adj" fmla="val 0"/>
                </a:avLst>
              </a:prstGeom>
              <a:noFill/>
              <a:ln>
                <a:solidFill>
                  <a:srgbClr val="47372B"/>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33" name="文本框 32">
                <a:extLst>
                  <a:ext uri="{FF2B5EF4-FFF2-40B4-BE49-F238E27FC236}">
                    <a16:creationId xmlns:a16="http://schemas.microsoft.com/office/drawing/2014/main" id="{D08363EA-842C-43ED-8AF6-76A219EB5621}"/>
                  </a:ext>
                </a:extLst>
              </p:cNvPr>
              <p:cNvSpPr txBox="1"/>
              <p:nvPr/>
            </p:nvSpPr>
            <p:spPr>
              <a:xfrm>
                <a:off x="1633940" y="2115657"/>
                <a:ext cx="6947736" cy="3474413"/>
              </a:xfrm>
              <a:prstGeom prst="rect">
                <a:avLst/>
              </a:prstGeom>
              <a:noFill/>
            </p:spPr>
            <p:txBody>
              <a:bodyPr wrap="square" rtlCol="0">
                <a:spAutoFit/>
              </a:bodyPr>
              <a:lstStyle/>
              <a:p>
                <a:pPr algn="just">
                  <a:lnSpc>
                    <a:spcPct val="200000"/>
                  </a:lnSpc>
                </a:pPr>
                <a:r>
                  <a:rPr lang="zh-CN" altLang="en-US" sz="1400" dirty="0">
                    <a:solidFill>
                      <a:schemeClr val="tx1">
                        <a:lumMod val="75000"/>
                        <a:lumOff val="25000"/>
                      </a:schemeClr>
                    </a:solidFill>
                    <a:cs typeface="+mn-ea"/>
                    <a:sym typeface="+mn-lt"/>
                  </a:rPr>
                  <a:t>据中国储备粮管理集团数据，作为世界最大棉花消费国、第二大棉花生产国，我国</a:t>
                </a:r>
                <a:r>
                  <a:rPr lang="en-US" altLang="zh-CN" sz="1400" dirty="0">
                    <a:solidFill>
                      <a:schemeClr val="tx1">
                        <a:lumMod val="75000"/>
                        <a:lumOff val="25000"/>
                      </a:schemeClr>
                    </a:solidFill>
                    <a:cs typeface="+mn-ea"/>
                    <a:sym typeface="+mn-lt"/>
                  </a:rPr>
                  <a:t>2020/2021</a:t>
                </a:r>
                <a:r>
                  <a:rPr lang="zh-CN" altLang="en-US" sz="1400" dirty="0">
                    <a:solidFill>
                      <a:schemeClr val="tx1">
                        <a:lumMod val="75000"/>
                        <a:lumOff val="25000"/>
                      </a:schemeClr>
                    </a:solidFill>
                    <a:cs typeface="+mn-ea"/>
                    <a:sym typeface="+mn-lt"/>
                  </a:rPr>
                  <a:t>年度棉花产量约</a:t>
                </a:r>
                <a:r>
                  <a:rPr lang="en-US" altLang="zh-CN" sz="1400" dirty="0">
                    <a:solidFill>
                      <a:schemeClr val="tx1">
                        <a:lumMod val="75000"/>
                        <a:lumOff val="25000"/>
                      </a:schemeClr>
                    </a:solidFill>
                    <a:cs typeface="+mn-ea"/>
                    <a:sym typeface="+mn-lt"/>
                  </a:rPr>
                  <a:t>595</a:t>
                </a:r>
                <a:r>
                  <a:rPr lang="zh-CN" altLang="en-US" sz="1400" dirty="0">
                    <a:solidFill>
                      <a:schemeClr val="tx1">
                        <a:lumMod val="75000"/>
                        <a:lumOff val="25000"/>
                      </a:schemeClr>
                    </a:solidFill>
                    <a:cs typeface="+mn-ea"/>
                    <a:sym typeface="+mn-lt"/>
                  </a:rPr>
                  <a:t>万吨，总需求量约</a:t>
                </a:r>
                <a:r>
                  <a:rPr lang="en-US" altLang="zh-CN" sz="1400" dirty="0">
                    <a:solidFill>
                      <a:schemeClr val="tx1">
                        <a:lumMod val="75000"/>
                        <a:lumOff val="25000"/>
                      </a:schemeClr>
                    </a:solidFill>
                    <a:cs typeface="+mn-ea"/>
                    <a:sym typeface="+mn-lt"/>
                  </a:rPr>
                  <a:t>780</a:t>
                </a:r>
                <a:r>
                  <a:rPr lang="zh-CN" altLang="en-US" sz="1400" dirty="0">
                    <a:solidFill>
                      <a:schemeClr val="tx1">
                        <a:lumMod val="75000"/>
                        <a:lumOff val="25000"/>
                      </a:schemeClr>
                    </a:solidFill>
                    <a:cs typeface="+mn-ea"/>
                    <a:sym typeface="+mn-lt"/>
                  </a:rPr>
                  <a:t>万吨，年度缺口约</a:t>
                </a:r>
                <a:r>
                  <a:rPr lang="en-US" altLang="zh-CN" sz="1400" dirty="0">
                    <a:solidFill>
                      <a:schemeClr val="tx1">
                        <a:lumMod val="75000"/>
                        <a:lumOff val="25000"/>
                      </a:schemeClr>
                    </a:solidFill>
                    <a:cs typeface="+mn-ea"/>
                    <a:sym typeface="+mn-lt"/>
                  </a:rPr>
                  <a:t>185</a:t>
                </a:r>
                <a:r>
                  <a:rPr lang="zh-CN" altLang="en-US" sz="1400" dirty="0">
                    <a:solidFill>
                      <a:schemeClr val="tx1">
                        <a:lumMod val="75000"/>
                        <a:lumOff val="25000"/>
                      </a:schemeClr>
                    </a:solidFill>
                    <a:cs typeface="+mn-ea"/>
                    <a:sym typeface="+mn-lt"/>
                  </a:rPr>
                  <a:t>万吨。其中，新疆棉产量</a:t>
                </a:r>
                <a:r>
                  <a:rPr lang="en-US" altLang="zh-CN" sz="1400" dirty="0">
                    <a:solidFill>
                      <a:schemeClr val="tx1">
                        <a:lumMod val="75000"/>
                        <a:lumOff val="25000"/>
                      </a:schemeClr>
                    </a:solidFill>
                    <a:cs typeface="+mn-ea"/>
                    <a:sym typeface="+mn-lt"/>
                  </a:rPr>
                  <a:t>520</a:t>
                </a:r>
                <a:r>
                  <a:rPr lang="zh-CN" altLang="en-US" sz="1400" dirty="0">
                    <a:solidFill>
                      <a:schemeClr val="tx1">
                        <a:lumMod val="75000"/>
                        <a:lumOff val="25000"/>
                      </a:schemeClr>
                    </a:solidFill>
                    <a:cs typeface="+mn-ea"/>
                    <a:sym typeface="+mn-lt"/>
                  </a:rPr>
                  <a:t>万吨，占国内产量比重约</a:t>
                </a:r>
                <a:r>
                  <a:rPr lang="en-US" altLang="zh-CN" sz="1400" dirty="0">
                    <a:solidFill>
                      <a:schemeClr val="tx1">
                        <a:lumMod val="75000"/>
                        <a:lumOff val="25000"/>
                      </a:schemeClr>
                    </a:solidFill>
                    <a:cs typeface="+mn-ea"/>
                    <a:sym typeface="+mn-lt"/>
                  </a:rPr>
                  <a:t>87%</a:t>
                </a:r>
                <a:r>
                  <a:rPr lang="zh-CN" altLang="en-US" sz="1400" dirty="0">
                    <a:solidFill>
                      <a:schemeClr val="tx1">
                        <a:lumMod val="75000"/>
                        <a:lumOff val="25000"/>
                      </a:schemeClr>
                    </a:solidFill>
                    <a:cs typeface="+mn-ea"/>
                    <a:sym typeface="+mn-lt"/>
                  </a:rPr>
                  <a:t>，占国内消费比重约</a:t>
                </a:r>
                <a:r>
                  <a:rPr lang="en-US" altLang="zh-CN" sz="1400" dirty="0">
                    <a:solidFill>
                      <a:schemeClr val="tx1">
                        <a:lumMod val="75000"/>
                        <a:lumOff val="25000"/>
                      </a:schemeClr>
                    </a:solidFill>
                    <a:cs typeface="+mn-ea"/>
                    <a:sym typeface="+mn-lt"/>
                  </a:rPr>
                  <a:t>67%</a:t>
                </a:r>
                <a:r>
                  <a:rPr lang="zh-CN" altLang="en-US" sz="1400" dirty="0">
                    <a:solidFill>
                      <a:schemeClr val="tx1">
                        <a:lumMod val="75000"/>
                        <a:lumOff val="25000"/>
                      </a:schemeClr>
                    </a:solidFill>
                    <a:cs typeface="+mn-ea"/>
                    <a:sym typeface="+mn-lt"/>
                  </a:rPr>
                  <a:t>。新疆长绒棉，世界顶级，暖和、透气、舒适，其品牌效应增进了对于“新疆长绒棉”的品牌认可度，常年供不应求。尤其伴随着</a:t>
                </a:r>
                <a:r>
                  <a:rPr lang="en-US" altLang="zh-CN" sz="1400" dirty="0">
                    <a:solidFill>
                      <a:schemeClr val="tx1">
                        <a:lumMod val="75000"/>
                        <a:lumOff val="25000"/>
                      </a:schemeClr>
                    </a:solidFill>
                    <a:cs typeface="+mn-ea"/>
                    <a:sym typeface="+mn-lt"/>
                  </a:rPr>
                  <a:t>z</a:t>
                </a:r>
                <a:r>
                  <a:rPr lang="zh-CN" altLang="en-US" sz="1400" dirty="0">
                    <a:solidFill>
                      <a:schemeClr val="tx1">
                        <a:lumMod val="75000"/>
                        <a:lumOff val="25000"/>
                      </a:schemeClr>
                    </a:solidFill>
                    <a:cs typeface="+mn-ea"/>
                    <a:sym typeface="+mn-lt"/>
                  </a:rPr>
                  <a:t>世代人群追逐潮流服装的集体特征和疫情大背景下其他主要棉产国的大幅减产，上游纺织业对新疆棉的需求供应和国内外订单总量只增不减。</a:t>
                </a:r>
                <a:endParaRPr lang="en-US" altLang="zh-CN" sz="1400" dirty="0">
                  <a:solidFill>
                    <a:schemeClr val="tx1">
                      <a:lumMod val="75000"/>
                      <a:lumOff val="25000"/>
                    </a:schemeClr>
                  </a:solidFill>
                  <a:cs typeface="+mn-ea"/>
                  <a:sym typeface="+mn-lt"/>
                </a:endParaRPr>
              </a:p>
              <a:p>
                <a:pPr algn="just">
                  <a:lnSpc>
                    <a:spcPct val="200000"/>
                  </a:lnSpc>
                </a:pPr>
                <a:r>
                  <a:rPr lang="zh-CN" altLang="en-US" sz="1400" dirty="0">
                    <a:solidFill>
                      <a:schemeClr val="tx1">
                        <a:lumMod val="75000"/>
                        <a:lumOff val="25000"/>
                      </a:schemeClr>
                    </a:solidFill>
                    <a:cs typeface="+mn-ea"/>
                    <a:sym typeface="+mn-lt"/>
                  </a:rPr>
                  <a:t>在此背景下，发展棉花种植全流程监测分析预测系统，成为提高新疆棉产质量的关键技术解决方案，具有巨大的市场潜力和发展前景。</a:t>
                </a:r>
              </a:p>
            </p:txBody>
          </p:sp>
        </p:grpSp>
        <p:pic>
          <p:nvPicPr>
            <p:cNvPr id="30" name="图片 29">
              <a:extLst>
                <a:ext uri="{FF2B5EF4-FFF2-40B4-BE49-F238E27FC236}">
                  <a16:creationId xmlns:a16="http://schemas.microsoft.com/office/drawing/2014/main" id="{647DF53D-6CCA-41CB-9413-5AC53A52CD5B}"/>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12006" t="27120" r="39619" b="3312"/>
            <a:stretch/>
          </p:blipFill>
          <p:spPr>
            <a:xfrm rot="20482695">
              <a:off x="7955478" y="2924528"/>
              <a:ext cx="3841069" cy="3106600"/>
            </a:xfrm>
            <a:prstGeom prst="rect">
              <a:avLst/>
            </a:prstGeom>
            <a:effectLst>
              <a:outerShdw blurRad="63500" sx="102000" sy="102000" algn="ctr" rotWithShape="0">
                <a:prstClr val="black">
                  <a:alpha val="40000"/>
                </a:prstClr>
              </a:outerShdw>
            </a:effectLst>
          </p:spPr>
        </p:pic>
      </p:grpSp>
    </p:spTree>
    <p:extLst>
      <p:ext uri="{BB962C8B-B14F-4D97-AF65-F5344CB8AC3E}">
        <p14:creationId xmlns:p14="http://schemas.microsoft.com/office/powerpoint/2010/main" val="317156223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right)">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86E6A10C-07B5-4A96-8267-7C29B66B8BA5}"/>
              </a:ext>
            </a:extLst>
          </p:cNvPr>
          <p:cNvSpPr txBox="1"/>
          <p:nvPr/>
        </p:nvSpPr>
        <p:spPr>
          <a:xfrm>
            <a:off x="2588717" y="265698"/>
            <a:ext cx="7014564" cy="523220"/>
          </a:xfrm>
          <a:prstGeom prst="rect">
            <a:avLst/>
          </a:prstGeom>
          <a:noFill/>
        </p:spPr>
        <p:txBody>
          <a:bodyPr wrap="square" rtlCol="0">
            <a:spAutoFit/>
          </a:bodyPr>
          <a:lstStyle/>
          <a:p>
            <a:pPr algn="dist"/>
            <a:r>
              <a:rPr lang="en-US" altLang="zh-CN" sz="2800" dirty="0">
                <a:solidFill>
                  <a:srgbClr val="47372B"/>
                </a:solidFill>
                <a:cs typeface="+mn-ea"/>
                <a:sym typeface="+mn-lt"/>
              </a:rPr>
              <a:t>02/</a:t>
            </a:r>
            <a:r>
              <a:rPr lang="zh-CN" altLang="en-US" sz="2800" dirty="0">
                <a:solidFill>
                  <a:srgbClr val="47372B"/>
                </a:solidFill>
                <a:cs typeface="+mn-ea"/>
                <a:sym typeface="+mn-lt"/>
              </a:rPr>
              <a:t>当前种植全流程中存在的问题</a:t>
            </a:r>
          </a:p>
        </p:txBody>
      </p:sp>
      <p:sp>
        <p:nvSpPr>
          <p:cNvPr id="9" name="文本框 8">
            <a:extLst>
              <a:ext uri="{FF2B5EF4-FFF2-40B4-BE49-F238E27FC236}">
                <a16:creationId xmlns:a16="http://schemas.microsoft.com/office/drawing/2014/main" id="{1B3B486E-C822-4546-B123-D8F7BD968F2A}"/>
              </a:ext>
            </a:extLst>
          </p:cNvPr>
          <p:cNvSpPr txBox="1"/>
          <p:nvPr/>
        </p:nvSpPr>
        <p:spPr>
          <a:xfrm>
            <a:off x="2588717" y="824078"/>
            <a:ext cx="7014564" cy="246221"/>
          </a:xfrm>
          <a:prstGeom prst="rect">
            <a:avLst/>
          </a:prstGeom>
          <a:noFill/>
        </p:spPr>
        <p:txBody>
          <a:bodyPr wrap="square">
            <a:spAutoFit/>
          </a:bodyPr>
          <a:lstStyle/>
          <a:p>
            <a:pPr algn="dist"/>
            <a:r>
              <a:rPr lang="en-US" altLang="zh-CN" sz="1000" dirty="0">
                <a:solidFill>
                  <a:srgbClr val="47372B"/>
                </a:solidFill>
                <a:cs typeface="+mn-ea"/>
                <a:sym typeface="+mn-lt"/>
              </a:rPr>
              <a:t>PROBLEM EXISTES IN THE PLANTING PROCESS</a:t>
            </a:r>
          </a:p>
        </p:txBody>
      </p:sp>
      <p:grpSp>
        <p:nvGrpSpPr>
          <p:cNvPr id="3" name="组合 2">
            <a:extLst>
              <a:ext uri="{FF2B5EF4-FFF2-40B4-BE49-F238E27FC236}">
                <a16:creationId xmlns:a16="http://schemas.microsoft.com/office/drawing/2014/main" id="{61B70BA7-C564-48F0-AFA7-49EB51E23EDE}"/>
              </a:ext>
            </a:extLst>
          </p:cNvPr>
          <p:cNvGrpSpPr/>
          <p:nvPr/>
        </p:nvGrpSpPr>
        <p:grpSpPr>
          <a:xfrm>
            <a:off x="1211178" y="1580950"/>
            <a:ext cx="10219709" cy="1235566"/>
            <a:chOff x="1211178" y="1752400"/>
            <a:chExt cx="10219709" cy="1235566"/>
          </a:xfrm>
        </p:grpSpPr>
        <p:grpSp>
          <p:nvGrpSpPr>
            <p:cNvPr id="2" name="组合 1">
              <a:extLst>
                <a:ext uri="{FF2B5EF4-FFF2-40B4-BE49-F238E27FC236}">
                  <a16:creationId xmlns:a16="http://schemas.microsoft.com/office/drawing/2014/main" id="{8E953943-327B-4577-ABD4-5A0FC67E6640}"/>
                </a:ext>
              </a:extLst>
            </p:cNvPr>
            <p:cNvGrpSpPr/>
            <p:nvPr/>
          </p:nvGrpSpPr>
          <p:grpSpPr>
            <a:xfrm>
              <a:off x="1211178" y="1752400"/>
              <a:ext cx="9636889" cy="1095575"/>
              <a:chOff x="1211178" y="1752400"/>
              <a:chExt cx="9636889" cy="1095575"/>
            </a:xfrm>
          </p:grpSpPr>
          <p:sp>
            <p:nvSpPr>
              <p:cNvPr id="5" name="文本框 4">
                <a:extLst>
                  <a:ext uri="{FF2B5EF4-FFF2-40B4-BE49-F238E27FC236}">
                    <a16:creationId xmlns:a16="http://schemas.microsoft.com/office/drawing/2014/main" id="{891180C1-36BB-4551-A677-A7C59B2EF961}"/>
                  </a:ext>
                </a:extLst>
              </p:cNvPr>
              <p:cNvSpPr txBox="1"/>
              <p:nvPr/>
            </p:nvSpPr>
            <p:spPr>
              <a:xfrm>
                <a:off x="1343932" y="2085695"/>
                <a:ext cx="8743044" cy="700576"/>
              </a:xfrm>
              <a:prstGeom prst="rect">
                <a:avLst/>
              </a:prstGeom>
              <a:noFill/>
            </p:spPr>
            <p:txBody>
              <a:bodyPr wrap="square" rtlCol="0">
                <a:spAutoFit/>
              </a:bodyPr>
              <a:lstStyle/>
              <a:p>
                <a:pPr algn="just">
                  <a:lnSpc>
                    <a:spcPct val="150000"/>
                  </a:lnSpc>
                </a:pPr>
                <a:r>
                  <a:rPr lang="zh-CN" altLang="en-US" sz="1400" spc="100" dirty="0">
                    <a:solidFill>
                      <a:schemeClr val="tx1">
                        <a:lumMod val="75000"/>
                        <a:lumOff val="25000"/>
                      </a:schemeClr>
                    </a:solidFill>
                    <a:cs typeface="+mn-ea"/>
                    <a:sym typeface="+mn-lt"/>
                  </a:rPr>
                  <a:t>基于新疆的特殊地方因素，个体种植户普遍缺乏系统的农业专业知识指导，在以不同品种的遗传学特征为依据的良种挑选方面面临着选择困境，趋需系统化、科学化的选种指导手段。</a:t>
                </a:r>
              </a:p>
            </p:txBody>
          </p:sp>
          <p:sp>
            <p:nvSpPr>
              <p:cNvPr id="6" name="文本框 5">
                <a:extLst>
                  <a:ext uri="{FF2B5EF4-FFF2-40B4-BE49-F238E27FC236}">
                    <a16:creationId xmlns:a16="http://schemas.microsoft.com/office/drawing/2014/main" id="{31CCAF36-B99F-44EB-986A-A9951F25605B}"/>
                  </a:ext>
                </a:extLst>
              </p:cNvPr>
              <p:cNvSpPr txBox="1"/>
              <p:nvPr/>
            </p:nvSpPr>
            <p:spPr>
              <a:xfrm>
                <a:off x="1343930" y="1752400"/>
                <a:ext cx="3808099" cy="400110"/>
              </a:xfrm>
              <a:prstGeom prst="rect">
                <a:avLst/>
              </a:prstGeom>
              <a:noFill/>
            </p:spPr>
            <p:txBody>
              <a:bodyPr wrap="square" rtlCol="0">
                <a:spAutoFit/>
              </a:bodyPr>
              <a:lstStyle/>
              <a:p>
                <a:pPr algn="dist"/>
                <a:r>
                  <a:rPr lang="zh-CN" altLang="en-US" sz="2000" b="1" dirty="0">
                    <a:solidFill>
                      <a:schemeClr val="tx1">
                        <a:lumMod val="75000"/>
                        <a:lumOff val="25000"/>
                      </a:schemeClr>
                    </a:solidFill>
                    <a:cs typeface="+mn-ea"/>
                    <a:sym typeface="+mn-lt"/>
                  </a:rPr>
                  <a:t>个体种植户面临“选种”难题</a:t>
                </a:r>
              </a:p>
            </p:txBody>
          </p:sp>
          <p:sp>
            <p:nvSpPr>
              <p:cNvPr id="7" name="矩形: 圆角 6">
                <a:extLst>
                  <a:ext uri="{FF2B5EF4-FFF2-40B4-BE49-F238E27FC236}">
                    <a16:creationId xmlns:a16="http://schemas.microsoft.com/office/drawing/2014/main" id="{0CDD3A86-608B-4BF0-B38D-D579181777E4}"/>
                  </a:ext>
                </a:extLst>
              </p:cNvPr>
              <p:cNvSpPr/>
              <p:nvPr/>
            </p:nvSpPr>
            <p:spPr>
              <a:xfrm>
                <a:off x="1211178" y="1752400"/>
                <a:ext cx="9636889" cy="1095575"/>
              </a:xfrm>
              <a:prstGeom prst="roundRect">
                <a:avLst>
                  <a:gd name="adj" fmla="val 0"/>
                </a:avLst>
              </a:prstGeom>
              <a:noFill/>
              <a:ln>
                <a:solidFill>
                  <a:srgbClr val="47372B"/>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pic>
          <p:nvPicPr>
            <p:cNvPr id="18" name="图片 17">
              <a:extLst>
                <a:ext uri="{FF2B5EF4-FFF2-40B4-BE49-F238E27FC236}">
                  <a16:creationId xmlns:a16="http://schemas.microsoft.com/office/drawing/2014/main" id="{67135024-EBCC-4DF8-B39D-022C9883B3E2}"/>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12006" t="27120" r="39619" b="3312"/>
            <a:stretch/>
          </p:blipFill>
          <p:spPr>
            <a:xfrm rot="21424572">
              <a:off x="10057513" y="1877201"/>
              <a:ext cx="1373374" cy="1110765"/>
            </a:xfrm>
            <a:prstGeom prst="rect">
              <a:avLst/>
            </a:prstGeom>
            <a:effectLst>
              <a:outerShdw blurRad="63500" sx="102000" sy="102000" algn="ctr" rotWithShape="0">
                <a:prstClr val="black">
                  <a:alpha val="40000"/>
                </a:prstClr>
              </a:outerShdw>
            </a:effectLst>
          </p:spPr>
        </p:pic>
      </p:grpSp>
      <p:grpSp>
        <p:nvGrpSpPr>
          <p:cNvPr id="23" name="组合 22">
            <a:extLst>
              <a:ext uri="{FF2B5EF4-FFF2-40B4-BE49-F238E27FC236}">
                <a16:creationId xmlns:a16="http://schemas.microsoft.com/office/drawing/2014/main" id="{6810733C-91E3-44CF-8C72-D75683BE40B0}"/>
              </a:ext>
            </a:extLst>
          </p:cNvPr>
          <p:cNvGrpSpPr/>
          <p:nvPr/>
        </p:nvGrpSpPr>
        <p:grpSpPr>
          <a:xfrm>
            <a:off x="1211178" y="2881114"/>
            <a:ext cx="10219709" cy="1110765"/>
            <a:chOff x="1211178" y="1597126"/>
            <a:chExt cx="10219709" cy="1110765"/>
          </a:xfrm>
        </p:grpSpPr>
        <p:grpSp>
          <p:nvGrpSpPr>
            <p:cNvPr id="24" name="组合 23">
              <a:extLst>
                <a:ext uri="{FF2B5EF4-FFF2-40B4-BE49-F238E27FC236}">
                  <a16:creationId xmlns:a16="http://schemas.microsoft.com/office/drawing/2014/main" id="{100CF7F7-34AC-4137-84A3-43C264580AEA}"/>
                </a:ext>
              </a:extLst>
            </p:cNvPr>
            <p:cNvGrpSpPr/>
            <p:nvPr/>
          </p:nvGrpSpPr>
          <p:grpSpPr>
            <a:xfrm>
              <a:off x="1211178" y="1752400"/>
              <a:ext cx="9636889" cy="802189"/>
              <a:chOff x="1211178" y="1752400"/>
              <a:chExt cx="9636889" cy="802189"/>
            </a:xfrm>
          </p:grpSpPr>
          <p:sp>
            <p:nvSpPr>
              <p:cNvPr id="26" name="文本框 25">
                <a:extLst>
                  <a:ext uri="{FF2B5EF4-FFF2-40B4-BE49-F238E27FC236}">
                    <a16:creationId xmlns:a16="http://schemas.microsoft.com/office/drawing/2014/main" id="{959A8D41-309C-4F9E-99D2-EE67FA4BA50A}"/>
                  </a:ext>
                </a:extLst>
              </p:cNvPr>
              <p:cNvSpPr txBox="1"/>
              <p:nvPr/>
            </p:nvSpPr>
            <p:spPr>
              <a:xfrm>
                <a:off x="1343932" y="2085695"/>
                <a:ext cx="8743044" cy="380682"/>
              </a:xfrm>
              <a:prstGeom prst="rect">
                <a:avLst/>
              </a:prstGeom>
              <a:noFill/>
            </p:spPr>
            <p:txBody>
              <a:bodyPr wrap="square" rtlCol="0">
                <a:spAutoFit/>
              </a:bodyPr>
              <a:lstStyle/>
              <a:p>
                <a:pPr algn="just">
                  <a:lnSpc>
                    <a:spcPct val="150000"/>
                  </a:lnSpc>
                </a:pPr>
                <a:r>
                  <a:rPr lang="zh-CN" altLang="en-US" sz="1400" spc="100" dirty="0">
                    <a:solidFill>
                      <a:schemeClr val="tx1">
                        <a:lumMod val="75000"/>
                        <a:lumOff val="25000"/>
                      </a:schemeClr>
                    </a:solidFill>
                    <a:cs typeface="+mn-ea"/>
                    <a:sym typeface="+mn-lt"/>
                  </a:rPr>
                  <a:t>种植者依赖农业报刊、人际关系网，不能利用互联网手段实时监控病虫害规模趋势并落地预防措施。</a:t>
                </a:r>
              </a:p>
            </p:txBody>
          </p:sp>
          <p:sp>
            <p:nvSpPr>
              <p:cNvPr id="27" name="文本框 26">
                <a:extLst>
                  <a:ext uri="{FF2B5EF4-FFF2-40B4-BE49-F238E27FC236}">
                    <a16:creationId xmlns:a16="http://schemas.microsoft.com/office/drawing/2014/main" id="{E2069578-4DA9-4F84-896A-194F3A1A554D}"/>
                  </a:ext>
                </a:extLst>
              </p:cNvPr>
              <p:cNvSpPr txBox="1"/>
              <p:nvPr/>
            </p:nvSpPr>
            <p:spPr>
              <a:xfrm>
                <a:off x="1343930" y="1752400"/>
                <a:ext cx="4752069" cy="400110"/>
              </a:xfrm>
              <a:prstGeom prst="rect">
                <a:avLst/>
              </a:prstGeom>
              <a:noFill/>
            </p:spPr>
            <p:txBody>
              <a:bodyPr wrap="square" rtlCol="0">
                <a:spAutoFit/>
              </a:bodyPr>
              <a:lstStyle/>
              <a:p>
                <a:pPr algn="dist"/>
                <a:r>
                  <a:rPr lang="zh-CN" altLang="en-US" sz="2000" b="1" dirty="0">
                    <a:solidFill>
                      <a:schemeClr val="tx1">
                        <a:lumMod val="75000"/>
                        <a:lumOff val="25000"/>
                      </a:schemeClr>
                    </a:solidFill>
                    <a:cs typeface="+mn-ea"/>
                    <a:sym typeface="+mn-lt"/>
                  </a:rPr>
                  <a:t>病虫害预警体系需要进一步完善</a:t>
                </a:r>
              </a:p>
            </p:txBody>
          </p:sp>
          <p:sp>
            <p:nvSpPr>
              <p:cNvPr id="28" name="矩形: 圆角 27">
                <a:extLst>
                  <a:ext uri="{FF2B5EF4-FFF2-40B4-BE49-F238E27FC236}">
                    <a16:creationId xmlns:a16="http://schemas.microsoft.com/office/drawing/2014/main" id="{A34D5FDC-8288-48AB-A127-1C675A5860B4}"/>
                  </a:ext>
                </a:extLst>
              </p:cNvPr>
              <p:cNvSpPr/>
              <p:nvPr/>
            </p:nvSpPr>
            <p:spPr>
              <a:xfrm>
                <a:off x="1211178" y="1752401"/>
                <a:ext cx="9636889" cy="802188"/>
              </a:xfrm>
              <a:prstGeom prst="roundRect">
                <a:avLst>
                  <a:gd name="adj" fmla="val 0"/>
                </a:avLst>
              </a:prstGeom>
              <a:noFill/>
              <a:ln>
                <a:solidFill>
                  <a:srgbClr val="47372B"/>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pic>
          <p:nvPicPr>
            <p:cNvPr id="25" name="图片 24">
              <a:extLst>
                <a:ext uri="{FF2B5EF4-FFF2-40B4-BE49-F238E27FC236}">
                  <a16:creationId xmlns:a16="http://schemas.microsoft.com/office/drawing/2014/main" id="{83BD1900-E1FF-4B7D-851B-6E1D01954666}"/>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12006" t="27120" r="39619" b="3312"/>
            <a:stretch/>
          </p:blipFill>
          <p:spPr>
            <a:xfrm rot="21424572">
              <a:off x="10057513" y="1597126"/>
              <a:ext cx="1373374" cy="1110765"/>
            </a:xfrm>
            <a:prstGeom prst="rect">
              <a:avLst/>
            </a:prstGeom>
            <a:effectLst>
              <a:outerShdw blurRad="63500" sx="102000" sy="102000" algn="ctr" rotWithShape="0">
                <a:prstClr val="black">
                  <a:alpha val="40000"/>
                </a:prstClr>
              </a:outerShdw>
            </a:effectLst>
          </p:spPr>
        </p:pic>
      </p:grpSp>
      <p:grpSp>
        <p:nvGrpSpPr>
          <p:cNvPr id="29" name="组合 28">
            <a:extLst>
              <a:ext uri="{FF2B5EF4-FFF2-40B4-BE49-F238E27FC236}">
                <a16:creationId xmlns:a16="http://schemas.microsoft.com/office/drawing/2014/main" id="{8E099906-3553-42F2-AC97-E4BA8EFDB21F}"/>
              </a:ext>
            </a:extLst>
          </p:cNvPr>
          <p:cNvGrpSpPr/>
          <p:nvPr/>
        </p:nvGrpSpPr>
        <p:grpSpPr>
          <a:xfrm>
            <a:off x="1211178" y="4225047"/>
            <a:ext cx="10219709" cy="1235566"/>
            <a:chOff x="1211178" y="1752400"/>
            <a:chExt cx="10219709" cy="1235566"/>
          </a:xfrm>
        </p:grpSpPr>
        <p:grpSp>
          <p:nvGrpSpPr>
            <p:cNvPr id="30" name="组合 29">
              <a:extLst>
                <a:ext uri="{FF2B5EF4-FFF2-40B4-BE49-F238E27FC236}">
                  <a16:creationId xmlns:a16="http://schemas.microsoft.com/office/drawing/2014/main" id="{81F0234F-540D-417E-883C-4FC3853B2D1A}"/>
                </a:ext>
              </a:extLst>
            </p:cNvPr>
            <p:cNvGrpSpPr/>
            <p:nvPr/>
          </p:nvGrpSpPr>
          <p:grpSpPr>
            <a:xfrm>
              <a:off x="1211178" y="1752400"/>
              <a:ext cx="9636889" cy="1095575"/>
              <a:chOff x="1211178" y="1752400"/>
              <a:chExt cx="9636889" cy="1095575"/>
            </a:xfrm>
          </p:grpSpPr>
          <p:sp>
            <p:nvSpPr>
              <p:cNvPr id="32" name="文本框 31">
                <a:extLst>
                  <a:ext uri="{FF2B5EF4-FFF2-40B4-BE49-F238E27FC236}">
                    <a16:creationId xmlns:a16="http://schemas.microsoft.com/office/drawing/2014/main" id="{A9216EEC-5E0B-4C61-B068-FEE6C4CDBD2F}"/>
                  </a:ext>
                </a:extLst>
              </p:cNvPr>
              <p:cNvSpPr txBox="1"/>
              <p:nvPr/>
            </p:nvSpPr>
            <p:spPr>
              <a:xfrm>
                <a:off x="1343932" y="2085695"/>
                <a:ext cx="8743044" cy="700576"/>
              </a:xfrm>
              <a:prstGeom prst="rect">
                <a:avLst/>
              </a:prstGeom>
              <a:noFill/>
            </p:spPr>
            <p:txBody>
              <a:bodyPr wrap="square" rtlCol="0">
                <a:spAutoFit/>
              </a:bodyPr>
              <a:lstStyle/>
              <a:p>
                <a:pPr algn="just">
                  <a:lnSpc>
                    <a:spcPct val="150000"/>
                  </a:lnSpc>
                </a:pPr>
                <a:r>
                  <a:rPr lang="zh-CN" altLang="en-US" sz="1400" spc="100" dirty="0">
                    <a:solidFill>
                      <a:schemeClr val="tx1">
                        <a:lumMod val="75000"/>
                        <a:lumOff val="25000"/>
                      </a:schemeClr>
                    </a:solidFill>
                    <a:cs typeface="+mn-ea"/>
                    <a:sym typeface="+mn-lt"/>
                  </a:rPr>
                  <a:t>新疆长绒棉的有些性状控制需要综合技术控制才能展现，即需要综合配套协同管理；以控制蕾铃脱落为例，需要“肥、水、温、塑型技术”的同步控制。</a:t>
                </a:r>
              </a:p>
            </p:txBody>
          </p:sp>
          <p:sp>
            <p:nvSpPr>
              <p:cNvPr id="33" name="文本框 32">
                <a:extLst>
                  <a:ext uri="{FF2B5EF4-FFF2-40B4-BE49-F238E27FC236}">
                    <a16:creationId xmlns:a16="http://schemas.microsoft.com/office/drawing/2014/main" id="{5AE069E8-A8A9-4D63-B7D3-C48C93FA38E5}"/>
                  </a:ext>
                </a:extLst>
              </p:cNvPr>
              <p:cNvSpPr txBox="1"/>
              <p:nvPr/>
            </p:nvSpPr>
            <p:spPr>
              <a:xfrm>
                <a:off x="1343930" y="1752400"/>
                <a:ext cx="5125109" cy="400110"/>
              </a:xfrm>
              <a:prstGeom prst="rect">
                <a:avLst/>
              </a:prstGeom>
              <a:noFill/>
            </p:spPr>
            <p:txBody>
              <a:bodyPr wrap="square" rtlCol="0">
                <a:spAutoFit/>
              </a:bodyPr>
              <a:lstStyle/>
              <a:p>
                <a:pPr algn="dist"/>
                <a:r>
                  <a:rPr lang="zh-CN" altLang="en-US" sz="2000" b="1" dirty="0">
                    <a:solidFill>
                      <a:schemeClr val="tx1">
                        <a:lumMod val="75000"/>
                        <a:lumOff val="25000"/>
                      </a:schemeClr>
                    </a:solidFill>
                    <a:cs typeface="+mn-ea"/>
                    <a:sym typeface="+mn-lt"/>
                  </a:rPr>
                  <a:t>协同控制长绒棉性状缺乏可靠方案</a:t>
                </a:r>
              </a:p>
            </p:txBody>
          </p:sp>
          <p:sp>
            <p:nvSpPr>
              <p:cNvPr id="34" name="矩形: 圆角 33">
                <a:extLst>
                  <a:ext uri="{FF2B5EF4-FFF2-40B4-BE49-F238E27FC236}">
                    <a16:creationId xmlns:a16="http://schemas.microsoft.com/office/drawing/2014/main" id="{58E1CF54-1423-4476-AFBC-30BCF4CA99D0}"/>
                  </a:ext>
                </a:extLst>
              </p:cNvPr>
              <p:cNvSpPr/>
              <p:nvPr/>
            </p:nvSpPr>
            <p:spPr>
              <a:xfrm>
                <a:off x="1211178" y="1752400"/>
                <a:ext cx="9636889" cy="1095575"/>
              </a:xfrm>
              <a:prstGeom prst="roundRect">
                <a:avLst>
                  <a:gd name="adj" fmla="val 0"/>
                </a:avLst>
              </a:prstGeom>
              <a:noFill/>
              <a:ln>
                <a:solidFill>
                  <a:srgbClr val="47372B"/>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pic>
          <p:nvPicPr>
            <p:cNvPr id="31" name="图片 30">
              <a:extLst>
                <a:ext uri="{FF2B5EF4-FFF2-40B4-BE49-F238E27FC236}">
                  <a16:creationId xmlns:a16="http://schemas.microsoft.com/office/drawing/2014/main" id="{DB98763A-EF3B-43B5-B01C-71F414F22EAA}"/>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12006" t="27120" r="39619" b="3312"/>
            <a:stretch/>
          </p:blipFill>
          <p:spPr>
            <a:xfrm rot="21424572">
              <a:off x="10057513" y="1877201"/>
              <a:ext cx="1373374" cy="1110765"/>
            </a:xfrm>
            <a:prstGeom prst="rect">
              <a:avLst/>
            </a:prstGeom>
            <a:effectLst>
              <a:outerShdw blurRad="63500" sx="102000" sy="102000" algn="ctr" rotWithShape="0">
                <a:prstClr val="black">
                  <a:alpha val="40000"/>
                </a:prstClr>
              </a:outerShdw>
            </a:effectLst>
          </p:spPr>
        </p:pic>
      </p:grpSp>
    </p:spTree>
    <p:extLst>
      <p:ext uri="{BB962C8B-B14F-4D97-AF65-F5344CB8AC3E}">
        <p14:creationId xmlns:p14="http://schemas.microsoft.com/office/powerpoint/2010/main" val="236949458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1000" fill="hold"/>
                                        <p:tgtEl>
                                          <p:spTgt spid="3"/>
                                        </p:tgtEl>
                                        <p:attrNameLst>
                                          <p:attrName>ppt_x</p:attrName>
                                        </p:attrNameLst>
                                      </p:cBhvr>
                                      <p:tavLst>
                                        <p:tav tm="0">
                                          <p:val>
                                            <p:strVal val="1+#ppt_w/2"/>
                                          </p:val>
                                        </p:tav>
                                        <p:tav tm="100000">
                                          <p:val>
                                            <p:strVal val="#ppt_x"/>
                                          </p:val>
                                        </p:tav>
                                      </p:tavLst>
                                    </p:anim>
                                    <p:anim calcmode="lin" valueType="num">
                                      <p:cBhvr additive="base">
                                        <p:cTn id="8" dur="1000" fill="hold"/>
                                        <p:tgtEl>
                                          <p:spTgt spid="3"/>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23"/>
                                        </p:tgtEl>
                                        <p:attrNameLst>
                                          <p:attrName>style.visibility</p:attrName>
                                        </p:attrNameLst>
                                      </p:cBhvr>
                                      <p:to>
                                        <p:strVal val="visible"/>
                                      </p:to>
                                    </p:set>
                                    <p:anim calcmode="lin" valueType="num">
                                      <p:cBhvr additive="base">
                                        <p:cTn id="11" dur="1000" fill="hold"/>
                                        <p:tgtEl>
                                          <p:spTgt spid="23"/>
                                        </p:tgtEl>
                                        <p:attrNameLst>
                                          <p:attrName>ppt_x</p:attrName>
                                        </p:attrNameLst>
                                      </p:cBhvr>
                                      <p:tavLst>
                                        <p:tav tm="0">
                                          <p:val>
                                            <p:strVal val="1+#ppt_w/2"/>
                                          </p:val>
                                        </p:tav>
                                        <p:tav tm="100000">
                                          <p:val>
                                            <p:strVal val="#ppt_x"/>
                                          </p:val>
                                        </p:tav>
                                      </p:tavLst>
                                    </p:anim>
                                    <p:anim calcmode="lin" valueType="num">
                                      <p:cBhvr additive="base">
                                        <p:cTn id="12" dur="1000" fill="hold"/>
                                        <p:tgtEl>
                                          <p:spTgt spid="23"/>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0"/>
                                  </p:stCondLst>
                                  <p:childTnLst>
                                    <p:set>
                                      <p:cBhvr>
                                        <p:cTn id="14" dur="1" fill="hold">
                                          <p:stCondLst>
                                            <p:cond delay="0"/>
                                          </p:stCondLst>
                                        </p:cTn>
                                        <p:tgtEl>
                                          <p:spTgt spid="29"/>
                                        </p:tgtEl>
                                        <p:attrNameLst>
                                          <p:attrName>style.visibility</p:attrName>
                                        </p:attrNameLst>
                                      </p:cBhvr>
                                      <p:to>
                                        <p:strVal val="visible"/>
                                      </p:to>
                                    </p:set>
                                    <p:anim calcmode="lin" valueType="num">
                                      <p:cBhvr additive="base">
                                        <p:cTn id="15" dur="1000" fill="hold"/>
                                        <p:tgtEl>
                                          <p:spTgt spid="29"/>
                                        </p:tgtEl>
                                        <p:attrNameLst>
                                          <p:attrName>ppt_x</p:attrName>
                                        </p:attrNameLst>
                                      </p:cBhvr>
                                      <p:tavLst>
                                        <p:tav tm="0">
                                          <p:val>
                                            <p:strVal val="1+#ppt_w/2"/>
                                          </p:val>
                                        </p:tav>
                                        <p:tav tm="100000">
                                          <p:val>
                                            <p:strVal val="#ppt_x"/>
                                          </p:val>
                                        </p:tav>
                                      </p:tavLst>
                                    </p:anim>
                                    <p:anim calcmode="lin" valueType="num">
                                      <p:cBhvr additive="base">
                                        <p:cTn id="16" dur="1000" fill="hold"/>
                                        <p:tgtEl>
                                          <p:spTgt spid="2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86E6A10C-07B5-4A96-8267-7C29B66B8BA5}"/>
              </a:ext>
            </a:extLst>
          </p:cNvPr>
          <p:cNvSpPr txBox="1"/>
          <p:nvPr/>
        </p:nvSpPr>
        <p:spPr>
          <a:xfrm>
            <a:off x="3801595" y="372934"/>
            <a:ext cx="4588810" cy="523220"/>
          </a:xfrm>
          <a:prstGeom prst="rect">
            <a:avLst/>
          </a:prstGeom>
          <a:noFill/>
        </p:spPr>
        <p:txBody>
          <a:bodyPr wrap="square" rtlCol="0">
            <a:spAutoFit/>
          </a:bodyPr>
          <a:lstStyle/>
          <a:p>
            <a:pPr algn="dist"/>
            <a:r>
              <a:rPr lang="en-US" altLang="zh-CN" sz="2800" dirty="0">
                <a:solidFill>
                  <a:srgbClr val="47372B"/>
                </a:solidFill>
                <a:cs typeface="+mn-ea"/>
                <a:sym typeface="+mn-lt"/>
              </a:rPr>
              <a:t>02/</a:t>
            </a:r>
            <a:r>
              <a:rPr lang="zh-CN" altLang="en-US" sz="2800" dirty="0">
                <a:solidFill>
                  <a:srgbClr val="47372B"/>
                </a:solidFill>
                <a:cs typeface="+mn-ea"/>
                <a:sym typeface="+mn-lt"/>
              </a:rPr>
              <a:t>创新型解决方案</a:t>
            </a:r>
          </a:p>
        </p:txBody>
      </p:sp>
      <p:sp>
        <p:nvSpPr>
          <p:cNvPr id="9" name="文本框 8">
            <a:extLst>
              <a:ext uri="{FF2B5EF4-FFF2-40B4-BE49-F238E27FC236}">
                <a16:creationId xmlns:a16="http://schemas.microsoft.com/office/drawing/2014/main" id="{1B3B486E-C822-4546-B123-D8F7BD968F2A}"/>
              </a:ext>
            </a:extLst>
          </p:cNvPr>
          <p:cNvSpPr txBox="1"/>
          <p:nvPr/>
        </p:nvSpPr>
        <p:spPr>
          <a:xfrm>
            <a:off x="3801596" y="1016085"/>
            <a:ext cx="4488583" cy="253916"/>
          </a:xfrm>
          <a:prstGeom prst="rect">
            <a:avLst/>
          </a:prstGeom>
          <a:noFill/>
        </p:spPr>
        <p:txBody>
          <a:bodyPr wrap="square">
            <a:spAutoFit/>
          </a:bodyPr>
          <a:lstStyle/>
          <a:p>
            <a:pPr algn="dist"/>
            <a:r>
              <a:rPr lang="en-US" altLang="zh-CN" sz="1050" dirty="0">
                <a:solidFill>
                  <a:srgbClr val="47372B"/>
                </a:solidFill>
                <a:cs typeface="+mn-ea"/>
                <a:sym typeface="+mn-lt"/>
              </a:rPr>
              <a:t>INNOVATIVE SOLUTIONS</a:t>
            </a:r>
          </a:p>
        </p:txBody>
      </p:sp>
      <p:grpSp>
        <p:nvGrpSpPr>
          <p:cNvPr id="6" name="组合 5">
            <a:extLst>
              <a:ext uri="{FF2B5EF4-FFF2-40B4-BE49-F238E27FC236}">
                <a16:creationId xmlns:a16="http://schemas.microsoft.com/office/drawing/2014/main" id="{CA73DB88-2095-4793-8B9F-FA8E8C759118}"/>
              </a:ext>
            </a:extLst>
          </p:cNvPr>
          <p:cNvGrpSpPr/>
          <p:nvPr/>
        </p:nvGrpSpPr>
        <p:grpSpPr>
          <a:xfrm>
            <a:off x="996089" y="2979541"/>
            <a:ext cx="3057026" cy="2224177"/>
            <a:chOff x="996089" y="2665216"/>
            <a:chExt cx="3057026" cy="2224177"/>
          </a:xfrm>
        </p:grpSpPr>
        <p:sp>
          <p:nvSpPr>
            <p:cNvPr id="12" name="矩形: 圆角 11">
              <a:extLst>
                <a:ext uri="{FF2B5EF4-FFF2-40B4-BE49-F238E27FC236}">
                  <a16:creationId xmlns:a16="http://schemas.microsoft.com/office/drawing/2014/main" id="{21D00E9D-C3AA-4ADD-90B2-68790113D600}"/>
                </a:ext>
              </a:extLst>
            </p:cNvPr>
            <p:cNvSpPr/>
            <p:nvPr/>
          </p:nvSpPr>
          <p:spPr>
            <a:xfrm>
              <a:off x="1365964" y="2677916"/>
              <a:ext cx="2415690" cy="400110"/>
            </a:xfrm>
            <a:prstGeom prst="roundRect">
              <a:avLst>
                <a:gd name="adj" fmla="val 50000"/>
              </a:avLst>
            </a:prstGeom>
            <a:solidFill>
              <a:srgbClr val="4737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3" name="文本框 12">
              <a:extLst>
                <a:ext uri="{FF2B5EF4-FFF2-40B4-BE49-F238E27FC236}">
                  <a16:creationId xmlns:a16="http://schemas.microsoft.com/office/drawing/2014/main" id="{84C96D4F-96CE-480F-9D3E-5A6C10B972D8}"/>
                </a:ext>
              </a:extLst>
            </p:cNvPr>
            <p:cNvSpPr txBox="1"/>
            <p:nvPr/>
          </p:nvSpPr>
          <p:spPr>
            <a:xfrm>
              <a:off x="996089" y="3219320"/>
              <a:ext cx="3057026" cy="1670073"/>
            </a:xfrm>
            <a:prstGeom prst="rect">
              <a:avLst/>
            </a:prstGeom>
            <a:noFill/>
          </p:spPr>
          <p:txBody>
            <a:bodyPr wrap="square" rtlCol="0">
              <a:spAutoFit/>
            </a:bodyPr>
            <a:lstStyle/>
            <a:p>
              <a:pPr algn="just">
                <a:lnSpc>
                  <a:spcPct val="150000"/>
                </a:lnSpc>
              </a:pPr>
              <a:r>
                <a:rPr lang="zh-CN" altLang="en-US" sz="1400" spc="100" dirty="0">
                  <a:solidFill>
                    <a:schemeClr val="tx1">
                      <a:lumMod val="75000"/>
                      <a:lumOff val="25000"/>
                    </a:schemeClr>
                  </a:solidFill>
                  <a:cs typeface="+mn-ea"/>
                  <a:sym typeface="+mn-lt"/>
                </a:rPr>
                <a:t>与种、肥等农业原料提供商初步接洽，完成常见棉种的遗传学和生物学特性分析，通过加权计算、成本估计给出合理的挑选建议，供农户选择。</a:t>
              </a:r>
            </a:p>
          </p:txBody>
        </p:sp>
        <p:sp>
          <p:nvSpPr>
            <p:cNvPr id="14" name="文本框 13">
              <a:extLst>
                <a:ext uri="{FF2B5EF4-FFF2-40B4-BE49-F238E27FC236}">
                  <a16:creationId xmlns:a16="http://schemas.microsoft.com/office/drawing/2014/main" id="{7F37A40E-A1D7-4BC0-A745-11F2ED89AB26}"/>
                </a:ext>
              </a:extLst>
            </p:cNvPr>
            <p:cNvSpPr txBox="1"/>
            <p:nvPr/>
          </p:nvSpPr>
          <p:spPr>
            <a:xfrm>
              <a:off x="1480782" y="2665216"/>
              <a:ext cx="2176817" cy="400110"/>
            </a:xfrm>
            <a:prstGeom prst="rect">
              <a:avLst/>
            </a:prstGeom>
            <a:noFill/>
          </p:spPr>
          <p:txBody>
            <a:bodyPr wrap="square" rtlCol="0">
              <a:spAutoFit/>
            </a:bodyPr>
            <a:lstStyle/>
            <a:p>
              <a:pPr algn="dist"/>
              <a:r>
                <a:rPr lang="zh-CN" altLang="en-US" sz="2000" dirty="0">
                  <a:solidFill>
                    <a:schemeClr val="bg1"/>
                  </a:solidFill>
                  <a:cs typeface="+mn-ea"/>
                  <a:sym typeface="+mn-lt"/>
                </a:rPr>
                <a:t>棉种选择辅助</a:t>
              </a:r>
            </a:p>
          </p:txBody>
        </p:sp>
      </p:grpSp>
      <p:grpSp>
        <p:nvGrpSpPr>
          <p:cNvPr id="24" name="组合 23">
            <a:extLst>
              <a:ext uri="{FF2B5EF4-FFF2-40B4-BE49-F238E27FC236}">
                <a16:creationId xmlns:a16="http://schemas.microsoft.com/office/drawing/2014/main" id="{641F064F-3044-4D41-B290-29B0046CC312}"/>
              </a:ext>
            </a:extLst>
          </p:cNvPr>
          <p:cNvGrpSpPr/>
          <p:nvPr/>
        </p:nvGrpSpPr>
        <p:grpSpPr>
          <a:xfrm>
            <a:off x="4643134" y="2992241"/>
            <a:ext cx="3057026" cy="2224177"/>
            <a:chOff x="4643134" y="2677916"/>
            <a:chExt cx="3057026" cy="2224177"/>
          </a:xfrm>
        </p:grpSpPr>
        <p:sp>
          <p:nvSpPr>
            <p:cNvPr id="16" name="矩形: 圆角 15">
              <a:extLst>
                <a:ext uri="{FF2B5EF4-FFF2-40B4-BE49-F238E27FC236}">
                  <a16:creationId xmlns:a16="http://schemas.microsoft.com/office/drawing/2014/main" id="{FB9B83A5-84F3-4F04-AD8E-97520B89E9E0}"/>
                </a:ext>
              </a:extLst>
            </p:cNvPr>
            <p:cNvSpPr/>
            <p:nvPr/>
          </p:nvSpPr>
          <p:spPr>
            <a:xfrm>
              <a:off x="4945495" y="2690616"/>
              <a:ext cx="2415690" cy="400110"/>
            </a:xfrm>
            <a:prstGeom prst="roundRect">
              <a:avLst>
                <a:gd name="adj" fmla="val 50000"/>
              </a:avLst>
            </a:prstGeom>
            <a:solidFill>
              <a:srgbClr val="4737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7" name="文本框 16">
              <a:extLst>
                <a:ext uri="{FF2B5EF4-FFF2-40B4-BE49-F238E27FC236}">
                  <a16:creationId xmlns:a16="http://schemas.microsoft.com/office/drawing/2014/main" id="{52696195-C80A-406E-98B9-A22A0621DE6C}"/>
                </a:ext>
              </a:extLst>
            </p:cNvPr>
            <p:cNvSpPr txBox="1"/>
            <p:nvPr/>
          </p:nvSpPr>
          <p:spPr>
            <a:xfrm>
              <a:off x="4643134" y="3232020"/>
              <a:ext cx="3057026" cy="1670073"/>
            </a:xfrm>
            <a:prstGeom prst="rect">
              <a:avLst/>
            </a:prstGeom>
            <a:noFill/>
          </p:spPr>
          <p:txBody>
            <a:bodyPr wrap="square" rtlCol="0">
              <a:spAutoFit/>
            </a:bodyPr>
            <a:lstStyle/>
            <a:p>
              <a:pPr algn="just">
                <a:lnSpc>
                  <a:spcPct val="150000"/>
                </a:lnSpc>
              </a:pPr>
              <a:r>
                <a:rPr lang="zh-CN" altLang="en-US" sz="1400" spc="100" dirty="0">
                  <a:solidFill>
                    <a:schemeClr val="tx1">
                      <a:lumMod val="75000"/>
                      <a:lumOff val="25000"/>
                    </a:schemeClr>
                  </a:solidFill>
                  <a:cs typeface="+mn-ea"/>
                  <a:sym typeface="+mn-lt"/>
                </a:rPr>
                <a:t>根据以机器学习为基础的视觉分析模型，布置实验田监控设备，实时分析监测农作物生长状况，助力温度调节、土壤肥力补充的综合化建议。</a:t>
              </a:r>
            </a:p>
          </p:txBody>
        </p:sp>
        <p:sp>
          <p:nvSpPr>
            <p:cNvPr id="18" name="文本框 17">
              <a:extLst>
                <a:ext uri="{FF2B5EF4-FFF2-40B4-BE49-F238E27FC236}">
                  <a16:creationId xmlns:a16="http://schemas.microsoft.com/office/drawing/2014/main" id="{CAB0EE90-D7C2-4974-B6ED-672F8BC71443}"/>
                </a:ext>
              </a:extLst>
            </p:cNvPr>
            <p:cNvSpPr txBox="1"/>
            <p:nvPr/>
          </p:nvSpPr>
          <p:spPr>
            <a:xfrm>
              <a:off x="5070143" y="2677916"/>
              <a:ext cx="2163169" cy="400110"/>
            </a:xfrm>
            <a:prstGeom prst="rect">
              <a:avLst/>
            </a:prstGeom>
            <a:noFill/>
          </p:spPr>
          <p:txBody>
            <a:bodyPr wrap="square" rtlCol="0">
              <a:spAutoFit/>
            </a:bodyPr>
            <a:lstStyle/>
            <a:p>
              <a:pPr algn="dist"/>
              <a:r>
                <a:rPr lang="zh-CN" altLang="en-US" sz="2000" dirty="0">
                  <a:solidFill>
                    <a:schemeClr val="bg1"/>
                  </a:solidFill>
                  <a:cs typeface="+mn-ea"/>
                  <a:sym typeface="+mn-lt"/>
                </a:rPr>
                <a:t>水肥科学配比</a:t>
              </a:r>
            </a:p>
          </p:txBody>
        </p:sp>
      </p:grpSp>
      <p:grpSp>
        <p:nvGrpSpPr>
          <p:cNvPr id="25" name="组合 24">
            <a:extLst>
              <a:ext uri="{FF2B5EF4-FFF2-40B4-BE49-F238E27FC236}">
                <a16:creationId xmlns:a16="http://schemas.microsoft.com/office/drawing/2014/main" id="{4094CD3F-D70E-4D0A-94C0-C1012621FA8E}"/>
              </a:ext>
            </a:extLst>
          </p:cNvPr>
          <p:cNvGrpSpPr/>
          <p:nvPr/>
        </p:nvGrpSpPr>
        <p:grpSpPr>
          <a:xfrm>
            <a:off x="8290179" y="2991831"/>
            <a:ext cx="3057026" cy="2237287"/>
            <a:chOff x="8290179" y="2677506"/>
            <a:chExt cx="3057026" cy="2237287"/>
          </a:xfrm>
        </p:grpSpPr>
        <p:sp>
          <p:nvSpPr>
            <p:cNvPr id="20" name="矩形: 圆角 19">
              <a:extLst>
                <a:ext uri="{FF2B5EF4-FFF2-40B4-BE49-F238E27FC236}">
                  <a16:creationId xmlns:a16="http://schemas.microsoft.com/office/drawing/2014/main" id="{F22372DA-B2DC-4106-BFE8-43F21D33703F}"/>
                </a:ext>
              </a:extLst>
            </p:cNvPr>
            <p:cNvSpPr/>
            <p:nvPr/>
          </p:nvSpPr>
          <p:spPr>
            <a:xfrm>
              <a:off x="8534236" y="2677506"/>
              <a:ext cx="2415690" cy="400110"/>
            </a:xfrm>
            <a:prstGeom prst="roundRect">
              <a:avLst>
                <a:gd name="adj" fmla="val 50000"/>
              </a:avLst>
            </a:prstGeom>
            <a:solidFill>
              <a:srgbClr val="4737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1" name="文本框 20">
              <a:extLst>
                <a:ext uri="{FF2B5EF4-FFF2-40B4-BE49-F238E27FC236}">
                  <a16:creationId xmlns:a16="http://schemas.microsoft.com/office/drawing/2014/main" id="{3BCC1693-5500-4704-ADDA-8CCACFE2B52A}"/>
                </a:ext>
              </a:extLst>
            </p:cNvPr>
            <p:cNvSpPr txBox="1"/>
            <p:nvPr/>
          </p:nvSpPr>
          <p:spPr>
            <a:xfrm>
              <a:off x="8290179" y="3244720"/>
              <a:ext cx="3057026" cy="1670073"/>
            </a:xfrm>
            <a:prstGeom prst="rect">
              <a:avLst/>
            </a:prstGeom>
            <a:noFill/>
          </p:spPr>
          <p:txBody>
            <a:bodyPr wrap="square" rtlCol="0">
              <a:spAutoFit/>
            </a:bodyPr>
            <a:lstStyle/>
            <a:p>
              <a:pPr algn="just">
                <a:lnSpc>
                  <a:spcPct val="150000"/>
                </a:lnSpc>
              </a:pPr>
              <a:r>
                <a:rPr lang="zh-CN" altLang="en-US" sz="1400" spc="100" dirty="0">
                  <a:solidFill>
                    <a:schemeClr val="tx1">
                      <a:lumMod val="75000"/>
                      <a:lumOff val="25000"/>
                    </a:schemeClr>
                  </a:solidFill>
                  <a:cs typeface="+mn-ea"/>
                  <a:sym typeface="+mn-lt"/>
                </a:rPr>
                <a:t>瞄准病虫害讯息分散、权威性与准确性有待提升的痛处，联合包括中国农业库、地方（兵团）农业站在内的方面进行区域化的消息精准推送。</a:t>
              </a:r>
            </a:p>
          </p:txBody>
        </p:sp>
        <p:sp>
          <p:nvSpPr>
            <p:cNvPr id="22" name="文本框 21">
              <a:extLst>
                <a:ext uri="{FF2B5EF4-FFF2-40B4-BE49-F238E27FC236}">
                  <a16:creationId xmlns:a16="http://schemas.microsoft.com/office/drawing/2014/main" id="{266FE1DB-EEB2-4488-BD61-770068163C11}"/>
                </a:ext>
              </a:extLst>
            </p:cNvPr>
            <p:cNvSpPr txBox="1"/>
            <p:nvPr/>
          </p:nvSpPr>
          <p:spPr>
            <a:xfrm>
              <a:off x="8667269" y="2690616"/>
              <a:ext cx="2149623" cy="400110"/>
            </a:xfrm>
            <a:prstGeom prst="rect">
              <a:avLst/>
            </a:prstGeom>
            <a:noFill/>
          </p:spPr>
          <p:txBody>
            <a:bodyPr wrap="square" rtlCol="0">
              <a:spAutoFit/>
            </a:bodyPr>
            <a:lstStyle/>
            <a:p>
              <a:pPr algn="dist"/>
              <a:r>
                <a:rPr lang="zh-CN" altLang="en-US" sz="2000" dirty="0">
                  <a:solidFill>
                    <a:schemeClr val="bg1"/>
                  </a:solidFill>
                  <a:cs typeface="+mn-ea"/>
                  <a:sym typeface="+mn-lt"/>
                </a:rPr>
                <a:t>区域化讯息推送</a:t>
              </a:r>
            </a:p>
          </p:txBody>
        </p:sp>
      </p:grpSp>
      <p:sp>
        <p:nvSpPr>
          <p:cNvPr id="23" name="文本框 22">
            <a:extLst>
              <a:ext uri="{FF2B5EF4-FFF2-40B4-BE49-F238E27FC236}">
                <a16:creationId xmlns:a16="http://schemas.microsoft.com/office/drawing/2014/main" id="{80A590F6-50A2-42FD-B034-68205587F1E5}"/>
              </a:ext>
            </a:extLst>
          </p:cNvPr>
          <p:cNvSpPr txBox="1"/>
          <p:nvPr/>
        </p:nvSpPr>
        <p:spPr>
          <a:xfrm>
            <a:off x="1705174" y="1298417"/>
            <a:ext cx="8781651" cy="1319977"/>
          </a:xfrm>
          <a:prstGeom prst="rect">
            <a:avLst/>
          </a:prstGeom>
          <a:noFill/>
        </p:spPr>
        <p:txBody>
          <a:bodyPr wrap="square" rtlCol="0">
            <a:spAutoFit/>
          </a:bodyPr>
          <a:lstStyle/>
          <a:p>
            <a:pPr algn="ctr">
              <a:lnSpc>
                <a:spcPct val="200000"/>
              </a:lnSpc>
            </a:pPr>
            <a:r>
              <a:rPr lang="zh-CN" altLang="en-US" sz="1400" dirty="0">
                <a:solidFill>
                  <a:schemeClr val="tx1">
                    <a:lumMod val="75000"/>
                    <a:lumOff val="25000"/>
                  </a:schemeClr>
                </a:solidFill>
                <a:cs typeface="+mn-ea"/>
                <a:sym typeface="+mn-lt"/>
              </a:rPr>
              <a:t>针对上述问题，我们团队提出以“棉花种植全流程监测分析预警系统”的一体化解决方案，包括棉种选择辅助、水肥科学配比和用量数据支持、基于区域性气候因素的种植节点实景指导、借助视觉分析的生长状况评估等。系统着眼于系统性的种植流程控制，为棉业从业者尤其是个体种植户带来经济效益的提升。</a:t>
            </a:r>
          </a:p>
        </p:txBody>
      </p:sp>
    </p:spTree>
    <p:extLst>
      <p:ext uri="{BB962C8B-B14F-4D97-AF65-F5344CB8AC3E}">
        <p14:creationId xmlns:p14="http://schemas.microsoft.com/office/powerpoint/2010/main" val="35241431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with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barn(outVertical)">
                                      <p:cBhvr>
                                        <p:cTn id="7" dur="1000"/>
                                        <p:tgtEl>
                                          <p:spTgt spid="23"/>
                                        </p:tgtEl>
                                      </p:cBhvr>
                                    </p:animEffect>
                                  </p:childTnLst>
                                </p:cTn>
                              </p:par>
                              <p:par>
                                <p:cTn id="8" presetID="42"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1000"/>
                                        <p:tgtEl>
                                          <p:spTgt spid="6"/>
                                        </p:tgtEl>
                                      </p:cBhvr>
                                    </p:animEffect>
                                    <p:anim calcmode="lin" valueType="num">
                                      <p:cBhvr>
                                        <p:cTn id="11" dur="1000" fill="hold"/>
                                        <p:tgtEl>
                                          <p:spTgt spid="6"/>
                                        </p:tgtEl>
                                        <p:attrNameLst>
                                          <p:attrName>ppt_x</p:attrName>
                                        </p:attrNameLst>
                                      </p:cBhvr>
                                      <p:tavLst>
                                        <p:tav tm="0">
                                          <p:val>
                                            <p:strVal val="#ppt_x"/>
                                          </p:val>
                                        </p:tav>
                                        <p:tav tm="100000">
                                          <p:val>
                                            <p:strVal val="#ppt_x"/>
                                          </p:val>
                                        </p:tav>
                                      </p:tavLst>
                                    </p:anim>
                                    <p:anim calcmode="lin" valueType="num">
                                      <p:cBhvr>
                                        <p:cTn id="12" dur="1000" fill="hold"/>
                                        <p:tgtEl>
                                          <p:spTgt spid="6"/>
                                        </p:tgtEl>
                                        <p:attrNameLst>
                                          <p:attrName>ppt_y</p:attrName>
                                        </p:attrNameLst>
                                      </p:cBhvr>
                                      <p:tavLst>
                                        <p:tav tm="0">
                                          <p:val>
                                            <p:strVal val="#ppt_y+.1"/>
                                          </p:val>
                                        </p:tav>
                                        <p:tav tm="100000">
                                          <p:val>
                                            <p:strVal val="#ppt_y"/>
                                          </p:val>
                                        </p:tav>
                                      </p:tavLst>
                                    </p:anim>
                                  </p:childTnLst>
                                </p:cTn>
                              </p:par>
                              <p:par>
                                <p:cTn id="13" presetID="42" presetClass="entr" presetSubtype="0" fill="hold" nodeType="withEffect">
                                  <p:stCondLst>
                                    <p:cond delay="0"/>
                                  </p:stCondLst>
                                  <p:childTnLst>
                                    <p:set>
                                      <p:cBhvr>
                                        <p:cTn id="14" dur="1" fill="hold">
                                          <p:stCondLst>
                                            <p:cond delay="0"/>
                                          </p:stCondLst>
                                        </p:cTn>
                                        <p:tgtEl>
                                          <p:spTgt spid="24"/>
                                        </p:tgtEl>
                                        <p:attrNameLst>
                                          <p:attrName>style.visibility</p:attrName>
                                        </p:attrNameLst>
                                      </p:cBhvr>
                                      <p:to>
                                        <p:strVal val="visible"/>
                                      </p:to>
                                    </p:set>
                                    <p:animEffect transition="in" filter="fade">
                                      <p:cBhvr>
                                        <p:cTn id="15" dur="1000"/>
                                        <p:tgtEl>
                                          <p:spTgt spid="24"/>
                                        </p:tgtEl>
                                      </p:cBhvr>
                                    </p:animEffect>
                                    <p:anim calcmode="lin" valueType="num">
                                      <p:cBhvr>
                                        <p:cTn id="16" dur="1000" fill="hold"/>
                                        <p:tgtEl>
                                          <p:spTgt spid="24"/>
                                        </p:tgtEl>
                                        <p:attrNameLst>
                                          <p:attrName>ppt_x</p:attrName>
                                        </p:attrNameLst>
                                      </p:cBhvr>
                                      <p:tavLst>
                                        <p:tav tm="0">
                                          <p:val>
                                            <p:strVal val="#ppt_x"/>
                                          </p:val>
                                        </p:tav>
                                        <p:tav tm="100000">
                                          <p:val>
                                            <p:strVal val="#ppt_x"/>
                                          </p:val>
                                        </p:tav>
                                      </p:tavLst>
                                    </p:anim>
                                    <p:anim calcmode="lin" valueType="num">
                                      <p:cBhvr>
                                        <p:cTn id="17" dur="1000" fill="hold"/>
                                        <p:tgtEl>
                                          <p:spTgt spid="24"/>
                                        </p:tgtEl>
                                        <p:attrNameLst>
                                          <p:attrName>ppt_y</p:attrName>
                                        </p:attrNameLst>
                                      </p:cBhvr>
                                      <p:tavLst>
                                        <p:tav tm="0">
                                          <p:val>
                                            <p:strVal val="#ppt_y+.1"/>
                                          </p:val>
                                        </p:tav>
                                        <p:tav tm="100000">
                                          <p:val>
                                            <p:strVal val="#ppt_y"/>
                                          </p:val>
                                        </p:tav>
                                      </p:tavLst>
                                    </p:anim>
                                  </p:childTnLst>
                                </p:cTn>
                              </p:par>
                              <p:par>
                                <p:cTn id="18" presetID="42" presetClass="entr" presetSubtype="0" fill="hold" nodeType="withEffect">
                                  <p:stCondLst>
                                    <p:cond delay="0"/>
                                  </p:stCondLst>
                                  <p:childTnLst>
                                    <p:set>
                                      <p:cBhvr>
                                        <p:cTn id="19" dur="1" fill="hold">
                                          <p:stCondLst>
                                            <p:cond delay="0"/>
                                          </p:stCondLst>
                                        </p:cTn>
                                        <p:tgtEl>
                                          <p:spTgt spid="25"/>
                                        </p:tgtEl>
                                        <p:attrNameLst>
                                          <p:attrName>style.visibility</p:attrName>
                                        </p:attrNameLst>
                                      </p:cBhvr>
                                      <p:to>
                                        <p:strVal val="visible"/>
                                      </p:to>
                                    </p:set>
                                    <p:animEffect transition="in" filter="fade">
                                      <p:cBhvr>
                                        <p:cTn id="20" dur="1000"/>
                                        <p:tgtEl>
                                          <p:spTgt spid="25"/>
                                        </p:tgtEl>
                                      </p:cBhvr>
                                    </p:animEffect>
                                    <p:anim calcmode="lin" valueType="num">
                                      <p:cBhvr>
                                        <p:cTn id="21" dur="1000" fill="hold"/>
                                        <p:tgtEl>
                                          <p:spTgt spid="25"/>
                                        </p:tgtEl>
                                        <p:attrNameLst>
                                          <p:attrName>ppt_x</p:attrName>
                                        </p:attrNameLst>
                                      </p:cBhvr>
                                      <p:tavLst>
                                        <p:tav tm="0">
                                          <p:val>
                                            <p:strVal val="#ppt_x"/>
                                          </p:val>
                                        </p:tav>
                                        <p:tav tm="100000">
                                          <p:val>
                                            <p:strVal val="#ppt_x"/>
                                          </p:val>
                                        </p:tav>
                                      </p:tavLst>
                                    </p:anim>
                                    <p:anim calcmode="lin" valueType="num">
                                      <p:cBhvr>
                                        <p:cTn id="22"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dczpki0m">
      <a:majorFont>
        <a:latin typeface="微软雅黑" panose="020F0302020204030204"/>
        <a:ea typeface="义启小魏楷"/>
        <a:cs typeface=""/>
      </a:majorFont>
      <a:minorFont>
        <a:latin typeface="微软雅黑" panose="020F0502020204030204"/>
        <a:ea typeface="义启小魏楷"/>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3723</TotalTime>
  <Words>2853</Words>
  <Application>Microsoft Office PowerPoint</Application>
  <PresentationFormat>宽屏</PresentationFormat>
  <Paragraphs>167</Paragraphs>
  <Slides>19</Slides>
  <Notes>14</Notes>
  <HiddenSlides>0</HiddenSlides>
  <MMClips>0</MMClips>
  <ScaleCrop>false</ScaleCrop>
  <HeadingPairs>
    <vt:vector size="6" baseType="variant">
      <vt:variant>
        <vt:lpstr>已用的字体</vt:lpstr>
      </vt:variant>
      <vt:variant>
        <vt:i4>7</vt:i4>
      </vt:variant>
      <vt:variant>
        <vt:lpstr>主题</vt:lpstr>
      </vt:variant>
      <vt:variant>
        <vt:i4>2</vt:i4>
      </vt:variant>
      <vt:variant>
        <vt:lpstr>幻灯片标题</vt:lpstr>
      </vt:variant>
      <vt:variant>
        <vt:i4>19</vt:i4>
      </vt:variant>
    </vt:vector>
  </HeadingPairs>
  <TitlesOfParts>
    <vt:vector size="28" baseType="lpstr">
      <vt:lpstr>等线</vt:lpstr>
      <vt:lpstr>思源黑体 CN Normal</vt:lpstr>
      <vt:lpstr>微软雅黑</vt:lpstr>
      <vt:lpstr>微软雅黑</vt:lpstr>
      <vt:lpstr>Arial</vt:lpstr>
      <vt:lpstr>Arial</vt:lpstr>
      <vt:lpstr>Calibri</vt:lpstr>
      <vt:lpstr>Office 主题​​</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第一PPT</Manager>
  <Company>第一PPT，www.1ppt.com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新疆长绒棉</dc:title>
  <dc:creator>第一PPT</dc:creator>
  <cp:keywords>www.1ppt.com</cp:keywords>
  <dc:description>www.1ppt.com</dc:description>
  <cp:lastModifiedBy>Arthur Alexander</cp:lastModifiedBy>
  <cp:revision>55</cp:revision>
  <dcterms:created xsi:type="dcterms:W3CDTF">2021-02-01T05:38:31Z</dcterms:created>
  <dcterms:modified xsi:type="dcterms:W3CDTF">2021-11-06T10:28:13Z</dcterms:modified>
</cp:coreProperties>
</file>