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7b30d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7b30d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805559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805559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805559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805559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a805559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a805559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beab96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beab96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eab962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beab962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a805559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a805559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a805559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a805559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a80555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a80555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a80555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a80555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1c1188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1c118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05559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0555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7b30d7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7b30d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805559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805559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7b30d7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7b30d7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805559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805559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a805559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a805559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Modeling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Censored Data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07425"/>
            <a:ext cx="55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Left censored can be handled by dropping them (since they can be considered to be included as a part of a different analysis), or extending the observation period to include the event’s entry and exit into the system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Right censored data is handled by incorporating the overall event occurrence as part of the model output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Interval censored can be handled using approximators like the Turnbull approximator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can also make survival curves based on the upper, lower, and mid-point to perform the analysis with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entry point is unknown, it can be replaced with the start of the period with a covariate indicating that it’s not exact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300" y="1307850"/>
            <a:ext cx="2950801" cy="265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models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33875" y="1385250"/>
            <a:ext cx="566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survival and hazard curves can create a group of points that a parametric model can be fit to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can be fit through </a:t>
            </a:r>
            <a:r>
              <a:rPr lang="en"/>
              <a:t>numerous</a:t>
            </a:r>
            <a:r>
              <a:rPr lang="en"/>
              <a:t> means such as minimizing MAE, using goodness of fit methods,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parametric survival models include: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Exponential curve fitting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Weibull curve fitting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Lognormal fitting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Generalized</a:t>
            </a:r>
            <a:r>
              <a:rPr lang="en"/>
              <a:t> Gamma fitter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fitted curves allow for survival probability extrapolation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allows for the extrapolation of survival models(KM, and NA models extrapolate by just taking the final value of the curve)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25" y="1458250"/>
            <a:ext cx="2862000" cy="222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Survival Curves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18525"/>
            <a:ext cx="5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survival curves can be compared using the Log Rank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null is that there is no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alternative </a:t>
            </a:r>
            <a:r>
              <a:rPr lang="en"/>
              <a:t>hypothesis</a:t>
            </a:r>
            <a:r>
              <a:rPr lang="en"/>
              <a:t> is that there is a difference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modified chi squared statistic using the observed, expected and variances derived using the values from the two survival curves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rank is also an important building block within numerous survival models, and can provide us a method of quantifying the difference between two survival curves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525" y="1510150"/>
            <a:ext cx="2884200" cy="314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Cox Proportional Hazard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22800" y="1307850"/>
            <a:ext cx="50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CoxPH model is a method of creating hazard  and survival curves </a:t>
            </a:r>
            <a:r>
              <a:rPr lang="en"/>
              <a:t>incorporating</a:t>
            </a:r>
            <a:r>
              <a:rPr lang="en"/>
              <a:t> the influence of other variables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base hazard curve incorporates only the times and events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hazard function is multiplied by the exponential of each coefficient multiplied by the relevant covariate values (attributes for a specific entity)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creates unique survival curves based on the set of attributes for each entity within the dataset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called the proportional hazard model because the </a:t>
            </a:r>
            <a:r>
              <a:rPr lang="en"/>
              <a:t>exponential</a:t>
            </a:r>
            <a:r>
              <a:rPr lang="en"/>
              <a:t> of the exponent reveals the hazard ratio for the feature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1" y="697527"/>
            <a:ext cx="2820451" cy="8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925" y="1593150"/>
            <a:ext cx="3527101" cy="326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CoxPH Model 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429600"/>
            <a:ext cx="52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are found by minimizing the negative log partial likelihood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maximize the chance of saying an event occurs at a given time given that it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known as the partial likelihood, is converted to the log partial likelihood function and converted to the loss function called the negative log likelihood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negative log likelihood function has a global minimum used to find the optimal parameters 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325" y="2924675"/>
            <a:ext cx="3287500" cy="16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561" y="934624"/>
            <a:ext cx="1949038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049" y="1765923"/>
            <a:ext cx="2496049" cy="9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429600"/>
            <a:ext cx="51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summary of the CoxPH model can provide numerous insights on survival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summary can include: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coefficients: how certain covariates influence the hazard and survival curves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hazard ratios: the comparison of the instantaneous hazard rate of the base survival curve and the covariate affected curve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Below 1 indicates a decrease in risk, above 1 is an increase in risk, at 1 indicates a lack of association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survival curve statistical test: a statistic, and p value from a test that </a:t>
            </a:r>
            <a:r>
              <a:rPr lang="en"/>
              <a:t>quantifies</a:t>
            </a:r>
            <a:r>
              <a:rPr lang="en"/>
              <a:t> the difference between a base survival curve and the covariate affected survival curve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150" y="1700100"/>
            <a:ext cx="3464801" cy="45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000" y="2372250"/>
            <a:ext cx="3419100" cy="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 Fitters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462875"/>
            <a:ext cx="52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 stands for accelerated failure time models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term accelerated comes from the </a:t>
            </a:r>
            <a:r>
              <a:rPr lang="en"/>
              <a:t>coefficients</a:t>
            </a:r>
            <a:r>
              <a:rPr lang="en"/>
              <a:t> and covariates either </a:t>
            </a:r>
            <a:r>
              <a:rPr lang="en"/>
              <a:t>accelerating</a:t>
            </a:r>
            <a:r>
              <a:rPr lang="en"/>
              <a:t> or </a:t>
            </a:r>
            <a:r>
              <a:rPr lang="en"/>
              <a:t>decelerating</a:t>
            </a:r>
            <a:r>
              <a:rPr lang="en"/>
              <a:t> the failure rates of parametric models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essentially take a parametric model implement covariates within the equation to create unique failure </a:t>
            </a:r>
            <a:r>
              <a:rPr lang="en"/>
              <a:t>distributions for each entity within the dataset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equations can differ depending on the chosen parametric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parametric models previously reviewed  have an AFT counterpart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can be used for extrapolation of the covariate influenced survival curves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00" y="798125"/>
            <a:ext cx="35242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568" y="1880343"/>
            <a:ext cx="3054900" cy="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325" y="2990468"/>
            <a:ext cx="3305402" cy="188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00625" y="1440475"/>
            <a:ext cx="545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realm of survival consists of modeling and analyzing the time an entity spends within a system before a </a:t>
            </a:r>
            <a:r>
              <a:rPr lang="en"/>
              <a:t>particular</a:t>
            </a:r>
            <a:r>
              <a:rPr lang="en"/>
              <a:t> event occurs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hazard functions are based on the proportion of incidents over the at risk </a:t>
            </a:r>
            <a:r>
              <a:rPr lang="en"/>
              <a:t>individuals</a:t>
            </a:r>
            <a:r>
              <a:rPr lang="en"/>
              <a:t> at a particular moment in time within a chosen observation period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survival curve demonstrates the proportion of unaffected entities at a particular moment in time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Parametric curve can to these </a:t>
            </a:r>
            <a:r>
              <a:rPr lang="en"/>
              <a:t>hazards or survival data for the purpose of extrapolation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CoxPH and AFT fitters include the effect of covariates within survival models that create unique survival curves for each entity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25" y="1440475"/>
            <a:ext cx="3509576" cy="12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Survival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Survival Vector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Survival?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78450" y="1562625"/>
            <a:ext cx="58428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main purpose of survival  is to analyze and model the time an entity spends within a system before a particular event occurs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Survival provides insights to the number of incidents that occur within a given period of time, and the probability of an incident occurring given a particular amount of time within the system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Generally speaking, the basis of survival modeling includes the techniques: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Survival Curves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Hazard Functions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050" y="1676850"/>
            <a:ext cx="2684699" cy="1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Survival Concepts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18500"/>
            <a:ext cx="538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the system, the observation period,  what the event is, and what the entry point is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sure you select the appropriate number of discrete time units (i.e. seconds, minutes, days, etc.)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timeline is defined as the number of discrete time units from the point of entry to the event </a:t>
            </a:r>
            <a:r>
              <a:rPr lang="en"/>
              <a:t>occurrence, </a:t>
            </a:r>
            <a:r>
              <a:rPr lang="en"/>
              <a:t>or end of the defined period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start of the observation period is </a:t>
            </a:r>
            <a:r>
              <a:rPr lang="en"/>
              <a:t>considered a the first date of the set, or set point in which an entity enters the system (i.e. date hired)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end of the observation period is represented by the latest date within the dataset, or a chosen final cutoff (i.e. most recent date in the dataset)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event is occurrence that removes an entity out of the system (i.e. employee attrition)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an entity reaches the end of the period without experiencing an event </a:t>
            </a:r>
            <a:r>
              <a:rPr lang="en"/>
              <a:t>occurrence, then that entity is considered censored since it is unknown when the event will occur in the future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400" y="1460250"/>
            <a:ext cx="3139200" cy="216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Curve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00625" y="1580075"/>
            <a:ext cx="56211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Kaplan Meier  is a method of fitting a survival curve based on time and the proportion of unaffected individuals over the total number of at risk individuals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curve will fall based on the number of unaffected entities over the number at risk, multiplied by all the previous fall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an entity is censored, the curve does not fall, but the number of at risk entities will decrease due to these entities not being present in the system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300" y="2205575"/>
            <a:ext cx="2906400" cy="250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075" y="1307843"/>
            <a:ext cx="1952850" cy="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Curve Example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56025" y="1451775"/>
            <a:ext cx="58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Kaplan Meier curve will start at time t=0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10 cells at the start of the </a:t>
            </a:r>
            <a:r>
              <a:rPr lang="en"/>
              <a:t>experiment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= 2,  2 of the cells died off, a point will be at time 2 at proportion (10-2)/10 = 0.8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3, 1 cell is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5, 2 cells died off, a point a proportion will be calculated, (7-2)/7 = 0.714, this is then multiplied by the previous drop, 0.714*0.8 = 0.57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7 2 cells are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10 3 cells drop off (3-3)/3 = 0, multiplied by the previous drop off ratios 0*0.714*0.8 = 0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00" y="1451775"/>
            <a:ext cx="2718000" cy="191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 Curve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07425"/>
            <a:ext cx="47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Nelson Aalen is a method that creates a hazard curve by calculating increases at certain times based on the number of events over the number of at risk entities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 each point the number of events over the number of at risk </a:t>
            </a:r>
            <a:r>
              <a:rPr lang="en"/>
              <a:t>individuals</a:t>
            </a:r>
            <a:r>
              <a:rPr lang="en"/>
              <a:t> are calculated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jump is then calculated by taking this ratio and adding it to the previous jump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an entity is censored, a jump will not be seen in the the curve, but the number of at risk entities will decrease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2" y="2093302"/>
            <a:ext cx="3180550" cy="22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808" y="1086150"/>
            <a:ext cx="166004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Nelson Aalen Example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63100"/>
            <a:ext cx="54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hazard will start at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 = 2, 2 cells die, our hazard ratio will increase by 2/10 = 0.2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t=3, 1 cell is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 = 5, 2 cells die, the new hazard ratio is 2/7 = 0.28, this is added to the previous hazard ratio, 0.2+0.28 = 0.48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 = 7,  2 cells are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 = 10, 3 cells die off, 3/3 =1, this will be added to the previous hazard ratios 1+0.2+0.28 = 1.48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400" y="1363100"/>
            <a:ext cx="3094800" cy="214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Censoring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40675"/>
            <a:ext cx="53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survival analysis, the defined event can happen to all individuals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there will be individuals that the event will not happen by the end of the observation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it is unknown when the event will occur to this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uncertainty of event </a:t>
            </a:r>
            <a:r>
              <a:rPr lang="en"/>
              <a:t>occurrence</a:t>
            </a:r>
            <a:r>
              <a:rPr lang="en"/>
              <a:t> is known as censoring and requires survival methods to be accounted for when performing analysis or modeling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150" y="1440675"/>
            <a:ext cx="3216901" cy="180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Left, Right, and Interval Censoring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396375"/>
            <a:ext cx="517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Censoring occurs when an event is unknown given the period in which the survival analysis occurs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Left censoring is when the event </a:t>
            </a:r>
            <a:r>
              <a:rPr lang="en"/>
              <a:t>occurred</a:t>
            </a:r>
            <a:r>
              <a:rPr lang="en"/>
              <a:t> to an entity before the selected observation period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Right censoring is when the event of interest has not </a:t>
            </a:r>
            <a:r>
              <a:rPr lang="en"/>
              <a:t>occurred</a:t>
            </a:r>
            <a:r>
              <a:rPr lang="en"/>
              <a:t> to a particular entity by the end of the selected observation period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Interval censoring is when the exact time of the event is unknown, but the event is known to occur within a </a:t>
            </a:r>
            <a:r>
              <a:rPr lang="en"/>
              <a:t>specific</a:t>
            </a:r>
            <a:r>
              <a:rPr lang="en"/>
              <a:t> period of time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125" y="1396376"/>
            <a:ext cx="3420950" cy="208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