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20f1afcaa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20f1afcaa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20f1afcaa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20f1afcaa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20f1afcaa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20f1afcaa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20f1afcaa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20f1afcaa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f99f756e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f99f756e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22092127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22092127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20f1afcaa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20f1afcaa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20f1afcaa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20f1afcaa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20f1afcaa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20f1afcaa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21d0f79f5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21d0f79f5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20f1afca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20f1afca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20f1afcaa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20f1afcaa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21d0f79f5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21d0f79f5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220d66cb2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220d66cb2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20f1afcaa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20f1afcaa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20f1afcaa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20f1afcaa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20f1afcaa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20f1afcaa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20f1afcaa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20f1afcaa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22092127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22092127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20f1afcaa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20f1afcaa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20f1afcaa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20f1afcaa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linkedin.com/in/alexander-baker-30a6a91a2/" TargetMode="External"/><Relationship Id="rId4" Type="http://schemas.openxmlformats.org/officeDocument/2006/relationships/hyperlink" Target="https://www.linkedin.com/groups/907021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Time Series for Beginners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Alexander Baker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Autoregressive Moving Average - ARMA Model</a:t>
            </a:r>
            <a:endParaRPr/>
          </a:p>
        </p:txBody>
      </p:sp>
      <p:sp>
        <p:nvSpPr>
          <p:cNvPr id="342" name="Google Shape;342;p22"/>
          <p:cNvSpPr txBox="1"/>
          <p:nvPr>
            <p:ph idx="1" type="body"/>
          </p:nvPr>
        </p:nvSpPr>
        <p:spPr>
          <a:xfrm>
            <a:off x="311700" y="1597875"/>
            <a:ext cx="8520600" cy="2271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ARMA combines the autoregressive equation with the moving average equation.</a:t>
            </a:r>
            <a:endParaRPr/>
          </a:p>
          <a:p>
            <a:pPr indent="-311150" lvl="0" marL="457200" rtl="0" algn="l">
              <a:spcBef>
                <a:spcPts val="0"/>
              </a:spcBef>
              <a:spcAft>
                <a:spcPts val="0"/>
              </a:spcAft>
              <a:buSzPts val="1300"/>
              <a:buChar char="●"/>
            </a:pPr>
            <a:r>
              <a:rPr lang="en"/>
              <a:t>This model combines the information gathered from the previous autoregressive terms, and the previous error terms to predict the next value</a:t>
            </a:r>
            <a:endParaRPr/>
          </a:p>
          <a:p>
            <a:pPr indent="-311150" lvl="0" marL="457200" rtl="0" algn="l">
              <a:spcBef>
                <a:spcPts val="0"/>
              </a:spcBef>
              <a:spcAft>
                <a:spcPts val="0"/>
              </a:spcAft>
              <a:buSzPts val="1300"/>
              <a:buChar char="●"/>
            </a:pPr>
            <a:r>
              <a:rPr lang="en"/>
              <a:t>Using the information of the past values and errors, we have a new more powerful model to predict future values</a:t>
            </a:r>
            <a:endParaRPr/>
          </a:p>
        </p:txBody>
      </p:sp>
      <p:pic>
        <p:nvPicPr>
          <p:cNvPr id="343" name="Google Shape;343;p22"/>
          <p:cNvPicPr preferRelativeResize="0"/>
          <p:nvPr/>
        </p:nvPicPr>
        <p:blipFill>
          <a:blip r:embed="rId3">
            <a:alphaModFix/>
          </a:blip>
          <a:stretch>
            <a:fillRect/>
          </a:stretch>
        </p:blipFill>
        <p:spPr>
          <a:xfrm>
            <a:off x="1262050" y="3577325"/>
            <a:ext cx="6619875" cy="1285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3"/>
          <p:cNvSpPr txBox="1"/>
          <p:nvPr>
            <p:ph type="title"/>
          </p:nvPr>
        </p:nvSpPr>
        <p:spPr>
          <a:xfrm>
            <a:off x="1303800" y="598575"/>
            <a:ext cx="7539900" cy="79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Stationarity and Augmented Dickey-Fuller Tests  </a:t>
            </a:r>
            <a:endParaRPr/>
          </a:p>
        </p:txBody>
      </p:sp>
      <p:sp>
        <p:nvSpPr>
          <p:cNvPr id="349" name="Google Shape;349;p23"/>
          <p:cNvSpPr txBox="1"/>
          <p:nvPr>
            <p:ph idx="1" type="body"/>
          </p:nvPr>
        </p:nvSpPr>
        <p:spPr>
          <a:xfrm>
            <a:off x="311700" y="1395600"/>
            <a:ext cx="46194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Stationarity is a time series with internal properties that do not depend on time</a:t>
            </a:r>
            <a:endParaRPr/>
          </a:p>
          <a:p>
            <a:pPr indent="-311150" lvl="0" marL="457200" rtl="0" algn="l">
              <a:spcBef>
                <a:spcPts val="0"/>
              </a:spcBef>
              <a:spcAft>
                <a:spcPts val="0"/>
              </a:spcAft>
              <a:buSzPts val="1300"/>
              <a:buChar char="●"/>
            </a:pPr>
            <a:r>
              <a:rPr lang="en"/>
              <a:t>The mean and variance within a stationary series remains constant over time</a:t>
            </a:r>
            <a:endParaRPr/>
          </a:p>
          <a:p>
            <a:pPr indent="-311150" lvl="0" marL="457200" rtl="0" algn="l">
              <a:spcBef>
                <a:spcPts val="0"/>
              </a:spcBef>
              <a:spcAft>
                <a:spcPts val="0"/>
              </a:spcAft>
              <a:buSzPts val="1300"/>
              <a:buChar char="●"/>
            </a:pPr>
            <a:r>
              <a:rPr lang="en"/>
              <a:t>If a mean, variance, or both change overtime, then the time series is classified as non-stationary</a:t>
            </a:r>
            <a:endParaRPr/>
          </a:p>
          <a:p>
            <a:pPr indent="-311150" lvl="0" marL="457200" rtl="0" algn="l">
              <a:spcBef>
                <a:spcPts val="0"/>
              </a:spcBef>
              <a:spcAft>
                <a:spcPts val="0"/>
              </a:spcAft>
              <a:buSzPts val="1300"/>
              <a:buChar char="●"/>
            </a:pPr>
            <a:r>
              <a:rPr lang="en"/>
              <a:t>A modeled time series must be stationary to have a defined mean and variance</a:t>
            </a:r>
            <a:endParaRPr/>
          </a:p>
          <a:p>
            <a:pPr indent="-311150" lvl="0" marL="457200" rtl="0" algn="l">
              <a:spcBef>
                <a:spcPts val="0"/>
              </a:spcBef>
              <a:spcAft>
                <a:spcPts val="0"/>
              </a:spcAft>
              <a:buSzPts val="1300"/>
              <a:buChar char="●"/>
            </a:pPr>
            <a:r>
              <a:rPr lang="en"/>
              <a:t>This prevents biased and poor fitting</a:t>
            </a:r>
            <a:endParaRPr/>
          </a:p>
          <a:p>
            <a:pPr indent="-311150" lvl="0" marL="457200" rtl="0" algn="l">
              <a:spcBef>
                <a:spcPts val="0"/>
              </a:spcBef>
              <a:spcAft>
                <a:spcPts val="0"/>
              </a:spcAft>
              <a:buSzPts val="1300"/>
              <a:buChar char="●"/>
            </a:pPr>
            <a:r>
              <a:rPr lang="en"/>
              <a:t>Stationarity can be checked using the Augmented Dickey Fuller test</a:t>
            </a:r>
            <a:endParaRPr/>
          </a:p>
          <a:p>
            <a:pPr indent="-298450" lvl="1" marL="914400" rtl="0" algn="l">
              <a:spcBef>
                <a:spcPts val="0"/>
              </a:spcBef>
              <a:spcAft>
                <a:spcPts val="0"/>
              </a:spcAft>
              <a:buSzPts val="1100"/>
              <a:buChar char="○"/>
            </a:pPr>
            <a:r>
              <a:rPr lang="en"/>
              <a:t>H0 time series is not stationary</a:t>
            </a:r>
            <a:endParaRPr/>
          </a:p>
          <a:p>
            <a:pPr indent="-298450" lvl="1" marL="914400" rtl="0" algn="l">
              <a:spcBef>
                <a:spcPts val="0"/>
              </a:spcBef>
              <a:spcAft>
                <a:spcPts val="0"/>
              </a:spcAft>
              <a:buSzPts val="1100"/>
              <a:buChar char="○"/>
            </a:pPr>
            <a:r>
              <a:rPr lang="en"/>
              <a:t>Ha time series is stationary </a:t>
            </a:r>
            <a:endParaRPr/>
          </a:p>
        </p:txBody>
      </p:sp>
      <p:pic>
        <p:nvPicPr>
          <p:cNvPr id="350" name="Google Shape;350;p23"/>
          <p:cNvPicPr preferRelativeResize="0"/>
          <p:nvPr/>
        </p:nvPicPr>
        <p:blipFill>
          <a:blip r:embed="rId3">
            <a:alphaModFix/>
          </a:blip>
          <a:stretch>
            <a:fillRect/>
          </a:stretch>
        </p:blipFill>
        <p:spPr>
          <a:xfrm>
            <a:off x="4931100" y="1395599"/>
            <a:ext cx="4212899" cy="1714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Integration - ARIMA Model</a:t>
            </a:r>
            <a:endParaRPr/>
          </a:p>
        </p:txBody>
      </p:sp>
      <p:sp>
        <p:nvSpPr>
          <p:cNvPr id="356" name="Google Shape;356;p24"/>
          <p:cNvSpPr txBox="1"/>
          <p:nvPr>
            <p:ph idx="1" type="body"/>
          </p:nvPr>
        </p:nvSpPr>
        <p:spPr>
          <a:xfrm>
            <a:off x="311700" y="1459550"/>
            <a:ext cx="8520600" cy="2376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If the series is not stationary, the current and previous terms are differenced</a:t>
            </a:r>
            <a:endParaRPr/>
          </a:p>
          <a:p>
            <a:pPr indent="-311150" lvl="0" marL="457200" rtl="0" algn="l">
              <a:spcBef>
                <a:spcPts val="0"/>
              </a:spcBef>
              <a:spcAft>
                <a:spcPts val="0"/>
              </a:spcAft>
              <a:buSzPts val="1300"/>
              <a:buChar char="●"/>
            </a:pPr>
            <a:r>
              <a:rPr lang="en"/>
              <a:t>If the series is still non stationary,these values are differenced again</a:t>
            </a:r>
            <a:endParaRPr/>
          </a:p>
          <a:p>
            <a:pPr indent="-311150" lvl="0" marL="457200" rtl="0" algn="l">
              <a:spcBef>
                <a:spcPts val="0"/>
              </a:spcBef>
              <a:spcAft>
                <a:spcPts val="0"/>
              </a:spcAft>
              <a:buSzPts val="1300"/>
              <a:buChar char="●"/>
            </a:pPr>
            <a:r>
              <a:rPr lang="en"/>
              <a:t>This process is repeated until stationarity is achieved</a:t>
            </a:r>
            <a:endParaRPr/>
          </a:p>
          <a:p>
            <a:pPr indent="-311150" lvl="0" marL="457200" rtl="0" algn="l">
              <a:spcBef>
                <a:spcPts val="0"/>
              </a:spcBef>
              <a:spcAft>
                <a:spcPts val="0"/>
              </a:spcAft>
              <a:buSzPts val="1300"/>
              <a:buChar char="●"/>
            </a:pPr>
            <a:r>
              <a:rPr lang="en"/>
              <a:t>The integration order refers to the number of times a series is differenced until the time series is stationary</a:t>
            </a:r>
            <a:endParaRPr/>
          </a:p>
          <a:p>
            <a:pPr indent="-311150" lvl="0" marL="457200" rtl="0" algn="l">
              <a:spcBef>
                <a:spcPts val="0"/>
              </a:spcBef>
              <a:spcAft>
                <a:spcPts val="0"/>
              </a:spcAft>
              <a:buSzPts val="1300"/>
              <a:buChar char="●"/>
            </a:pPr>
            <a:r>
              <a:rPr lang="en"/>
              <a:t>The ARIMA is similar to the ARMA model, but incorporates this differencing, (or integration) into its modeling</a:t>
            </a:r>
            <a:endParaRPr/>
          </a:p>
        </p:txBody>
      </p:sp>
      <p:pic>
        <p:nvPicPr>
          <p:cNvPr id="357" name="Google Shape;357;p24"/>
          <p:cNvPicPr preferRelativeResize="0"/>
          <p:nvPr/>
        </p:nvPicPr>
        <p:blipFill>
          <a:blip r:embed="rId3">
            <a:alphaModFix/>
          </a:blip>
          <a:stretch>
            <a:fillRect/>
          </a:stretch>
        </p:blipFill>
        <p:spPr>
          <a:xfrm>
            <a:off x="892270" y="3664125"/>
            <a:ext cx="7359468" cy="57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Seasonality - SARIMA models </a:t>
            </a:r>
            <a:endParaRPr/>
          </a:p>
        </p:txBody>
      </p:sp>
      <p:sp>
        <p:nvSpPr>
          <p:cNvPr id="363" name="Google Shape;363;p25"/>
          <p:cNvSpPr txBox="1"/>
          <p:nvPr>
            <p:ph idx="1" type="body"/>
          </p:nvPr>
        </p:nvSpPr>
        <p:spPr>
          <a:xfrm>
            <a:off x="311713" y="1421175"/>
            <a:ext cx="8520600" cy="2055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Seasonality adds a lot of predictive power to the model due to the proper modeling in regular fluctuation</a:t>
            </a:r>
            <a:endParaRPr/>
          </a:p>
          <a:p>
            <a:pPr indent="-311150" lvl="0" marL="457200" rtl="0" algn="l">
              <a:spcBef>
                <a:spcPts val="0"/>
              </a:spcBef>
              <a:spcAft>
                <a:spcPts val="0"/>
              </a:spcAft>
              <a:buSzPts val="1300"/>
              <a:buChar char="●"/>
            </a:pPr>
            <a:r>
              <a:rPr lang="en"/>
              <a:t>This takes data on a seasonal level, and develops seasonal counterparts (AR,MA, and I) to the non-seasonal counterparts</a:t>
            </a:r>
            <a:endParaRPr/>
          </a:p>
          <a:p>
            <a:pPr indent="-311150" lvl="0" marL="457200" rtl="0" algn="l">
              <a:spcBef>
                <a:spcPts val="0"/>
              </a:spcBef>
              <a:spcAft>
                <a:spcPts val="0"/>
              </a:spcAft>
              <a:buSzPts val="1300"/>
              <a:buChar char="●"/>
            </a:pPr>
            <a:r>
              <a:rPr lang="en"/>
              <a:t>Seasonal differencing occurs at the start and end of the desired period</a:t>
            </a:r>
            <a:endParaRPr/>
          </a:p>
          <a:p>
            <a:pPr indent="-311150" lvl="0" marL="457200" rtl="0" algn="l">
              <a:spcBef>
                <a:spcPts val="0"/>
              </a:spcBef>
              <a:spcAft>
                <a:spcPts val="0"/>
              </a:spcAft>
              <a:buSzPts val="1300"/>
              <a:buChar char="●"/>
            </a:pPr>
            <a:r>
              <a:rPr lang="en"/>
              <a:t>The autoregression terms are chosen using the lags of each period</a:t>
            </a:r>
            <a:endParaRPr/>
          </a:p>
          <a:p>
            <a:pPr indent="-311150" lvl="0" marL="457200" rtl="0" algn="l">
              <a:spcBef>
                <a:spcPts val="0"/>
              </a:spcBef>
              <a:spcAft>
                <a:spcPts val="0"/>
              </a:spcAft>
              <a:buSzPts val="1300"/>
              <a:buChar char="●"/>
            </a:pPr>
            <a:r>
              <a:rPr lang="en"/>
              <a:t>The error terms for the moving </a:t>
            </a:r>
            <a:r>
              <a:rPr lang="en"/>
              <a:t>average</a:t>
            </a:r>
            <a:r>
              <a:rPr lang="en"/>
              <a:t> are chosen using the lags of each period</a:t>
            </a:r>
            <a:endParaRPr/>
          </a:p>
        </p:txBody>
      </p:sp>
      <p:pic>
        <p:nvPicPr>
          <p:cNvPr id="364" name="Google Shape;364;p25"/>
          <p:cNvPicPr preferRelativeResize="0"/>
          <p:nvPr/>
        </p:nvPicPr>
        <p:blipFill>
          <a:blip r:embed="rId3">
            <a:alphaModFix/>
          </a:blip>
          <a:stretch>
            <a:fillRect/>
          </a:stretch>
        </p:blipFill>
        <p:spPr>
          <a:xfrm>
            <a:off x="1713775" y="3353974"/>
            <a:ext cx="5716474" cy="1550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Residual Analysis</a:t>
            </a:r>
            <a:endParaRPr/>
          </a:p>
        </p:txBody>
      </p:sp>
      <p:sp>
        <p:nvSpPr>
          <p:cNvPr id="370" name="Google Shape;370;p26"/>
          <p:cNvSpPr txBox="1"/>
          <p:nvPr>
            <p:ph idx="1" type="body"/>
          </p:nvPr>
        </p:nvSpPr>
        <p:spPr>
          <a:xfrm>
            <a:off x="311700" y="1398350"/>
            <a:ext cx="55623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residual is the difference between the model’s predicted value and the actual value within the series</a:t>
            </a:r>
            <a:endParaRPr/>
          </a:p>
          <a:p>
            <a:pPr indent="-311150" lvl="0" marL="457200" rtl="0" algn="l">
              <a:spcBef>
                <a:spcPts val="0"/>
              </a:spcBef>
              <a:spcAft>
                <a:spcPts val="0"/>
              </a:spcAft>
              <a:buSzPts val="1300"/>
              <a:buChar char="●"/>
            </a:pPr>
            <a:r>
              <a:rPr lang="en"/>
              <a:t>A time series assumes the residuals are uncorrelated </a:t>
            </a:r>
            <a:endParaRPr/>
          </a:p>
          <a:p>
            <a:pPr indent="-311150" lvl="0" marL="457200" rtl="0" algn="l">
              <a:spcBef>
                <a:spcPts val="0"/>
              </a:spcBef>
              <a:spcAft>
                <a:spcPts val="0"/>
              </a:spcAft>
              <a:buSzPts val="1300"/>
              <a:buChar char="●"/>
            </a:pPr>
            <a:r>
              <a:rPr lang="en"/>
              <a:t>A time series assumes the residuals have a mean of zero</a:t>
            </a:r>
            <a:endParaRPr/>
          </a:p>
          <a:p>
            <a:pPr indent="-311150" lvl="0" marL="457200" rtl="0" algn="l">
              <a:spcBef>
                <a:spcPts val="0"/>
              </a:spcBef>
              <a:spcAft>
                <a:spcPts val="0"/>
              </a:spcAft>
              <a:buSzPts val="1300"/>
              <a:buChar char="●"/>
            </a:pPr>
            <a:r>
              <a:rPr lang="en"/>
              <a:t>Residuals have a consistent variance</a:t>
            </a:r>
            <a:endParaRPr/>
          </a:p>
          <a:p>
            <a:pPr indent="-311150" lvl="0" marL="457200" rtl="0" algn="l">
              <a:spcBef>
                <a:spcPts val="0"/>
              </a:spcBef>
              <a:spcAft>
                <a:spcPts val="0"/>
              </a:spcAft>
              <a:buSzPts val="1300"/>
              <a:buChar char="●"/>
            </a:pPr>
            <a:r>
              <a:rPr lang="en"/>
              <a:t>Residuals are normally distributed</a:t>
            </a:r>
            <a:endParaRPr/>
          </a:p>
          <a:p>
            <a:pPr indent="-311150" lvl="0" marL="457200" rtl="0" algn="l">
              <a:spcBef>
                <a:spcPts val="0"/>
              </a:spcBef>
              <a:spcAft>
                <a:spcPts val="0"/>
              </a:spcAft>
              <a:buSzPts val="1300"/>
              <a:buChar char="●"/>
            </a:pPr>
            <a:r>
              <a:rPr lang="en"/>
              <a:t>These conditions confirm an absence of bias</a:t>
            </a:r>
            <a:endParaRPr/>
          </a:p>
        </p:txBody>
      </p:sp>
      <p:pic>
        <p:nvPicPr>
          <p:cNvPr id="371" name="Google Shape;371;p26"/>
          <p:cNvPicPr preferRelativeResize="0"/>
          <p:nvPr/>
        </p:nvPicPr>
        <p:blipFill>
          <a:blip r:embed="rId3">
            <a:alphaModFix/>
          </a:blip>
          <a:stretch>
            <a:fillRect/>
          </a:stretch>
        </p:blipFill>
        <p:spPr>
          <a:xfrm>
            <a:off x="5992800" y="1946775"/>
            <a:ext cx="2965201" cy="2319552"/>
          </a:xfrm>
          <a:prstGeom prst="rect">
            <a:avLst/>
          </a:prstGeom>
          <a:noFill/>
          <a:ln>
            <a:noFill/>
          </a:ln>
        </p:spPr>
      </p:pic>
      <p:pic>
        <p:nvPicPr>
          <p:cNvPr id="372" name="Google Shape;372;p26"/>
          <p:cNvPicPr preferRelativeResize="0"/>
          <p:nvPr/>
        </p:nvPicPr>
        <p:blipFill>
          <a:blip r:embed="rId4">
            <a:alphaModFix/>
          </a:blip>
          <a:stretch>
            <a:fillRect/>
          </a:stretch>
        </p:blipFill>
        <p:spPr>
          <a:xfrm>
            <a:off x="5992793" y="1152483"/>
            <a:ext cx="2371778" cy="4503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Ljung-Box test</a:t>
            </a:r>
            <a:endParaRPr/>
          </a:p>
        </p:txBody>
      </p:sp>
      <p:sp>
        <p:nvSpPr>
          <p:cNvPr id="378" name="Google Shape;378;p27"/>
          <p:cNvSpPr txBox="1"/>
          <p:nvPr>
            <p:ph idx="1" type="body"/>
          </p:nvPr>
        </p:nvSpPr>
        <p:spPr>
          <a:xfrm>
            <a:off x="1056750" y="159787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statistical test is meant to test whether at least one auto correlation is present within data.</a:t>
            </a:r>
            <a:endParaRPr/>
          </a:p>
          <a:p>
            <a:pPr indent="-311150" lvl="0" marL="457200" rtl="0" algn="l">
              <a:spcBef>
                <a:spcPts val="0"/>
              </a:spcBef>
              <a:spcAft>
                <a:spcPts val="0"/>
              </a:spcAft>
              <a:buSzPts val="1300"/>
              <a:buChar char="●"/>
            </a:pPr>
            <a:r>
              <a:rPr lang="en"/>
              <a:t>It tests the entire group of autocorrelations rather than each individual one</a:t>
            </a:r>
            <a:endParaRPr/>
          </a:p>
          <a:p>
            <a:pPr indent="-311150" lvl="0" marL="457200" rtl="0" algn="l">
              <a:spcBef>
                <a:spcPts val="0"/>
              </a:spcBef>
              <a:spcAft>
                <a:spcPts val="0"/>
              </a:spcAft>
              <a:buSzPts val="1300"/>
              <a:buChar char="●"/>
            </a:pPr>
            <a:r>
              <a:rPr lang="en"/>
              <a:t>This test is used to check if the residuals of the time series are autocorrelated.</a:t>
            </a:r>
            <a:endParaRPr/>
          </a:p>
          <a:p>
            <a:pPr indent="-311150" lvl="0" marL="457200" rtl="0" algn="l">
              <a:spcBef>
                <a:spcPts val="0"/>
              </a:spcBef>
              <a:spcAft>
                <a:spcPts val="0"/>
              </a:spcAft>
              <a:buSzPts val="1300"/>
              <a:buChar char="●"/>
            </a:pPr>
            <a:r>
              <a:rPr lang="en"/>
              <a:t>The hypotheses are as follows:</a:t>
            </a:r>
            <a:endParaRPr/>
          </a:p>
          <a:p>
            <a:pPr indent="-298450" lvl="1" marL="914400" rtl="0" algn="l">
              <a:spcBef>
                <a:spcPts val="0"/>
              </a:spcBef>
              <a:spcAft>
                <a:spcPts val="0"/>
              </a:spcAft>
              <a:buSzPts val="1100"/>
              <a:buChar char="○"/>
            </a:pPr>
            <a:r>
              <a:rPr lang="en"/>
              <a:t>H0: The data is independent</a:t>
            </a:r>
            <a:endParaRPr/>
          </a:p>
          <a:p>
            <a:pPr indent="-298450" lvl="1" marL="914400" rtl="0" algn="l">
              <a:spcBef>
                <a:spcPts val="0"/>
              </a:spcBef>
              <a:spcAft>
                <a:spcPts val="0"/>
              </a:spcAft>
              <a:buSzPts val="1100"/>
              <a:buChar char="○"/>
            </a:pPr>
            <a:r>
              <a:rPr lang="en"/>
              <a:t>Ha: The data experiences serial correlation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Autocorrelation Function</a:t>
            </a:r>
            <a:endParaRPr/>
          </a:p>
        </p:txBody>
      </p:sp>
      <p:sp>
        <p:nvSpPr>
          <p:cNvPr id="384" name="Google Shape;384;p28"/>
          <p:cNvSpPr txBox="1"/>
          <p:nvPr>
            <p:ph idx="1" type="body"/>
          </p:nvPr>
        </p:nvSpPr>
        <p:spPr>
          <a:xfrm>
            <a:off x="337275" y="1357200"/>
            <a:ext cx="5888100" cy="3319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is the correlation between the current lag and the previous lag</a:t>
            </a:r>
            <a:endParaRPr/>
          </a:p>
          <a:p>
            <a:pPr indent="-311150" lvl="0" marL="457200" rtl="0" algn="l">
              <a:spcBef>
                <a:spcPts val="0"/>
              </a:spcBef>
              <a:spcAft>
                <a:spcPts val="0"/>
              </a:spcAft>
              <a:buSzPts val="1300"/>
              <a:buChar char="●"/>
            </a:pPr>
            <a:r>
              <a:rPr lang="en"/>
              <a:t>The covariance is calculated using the sample mean</a:t>
            </a:r>
            <a:endParaRPr/>
          </a:p>
          <a:p>
            <a:pPr indent="-311150" lvl="0" marL="457200" rtl="0" algn="l">
              <a:spcBef>
                <a:spcPts val="0"/>
              </a:spcBef>
              <a:spcAft>
                <a:spcPts val="0"/>
              </a:spcAft>
              <a:buSzPts val="1300"/>
              <a:buChar char="●"/>
            </a:pPr>
            <a:r>
              <a:rPr lang="en"/>
              <a:t>This is used to find the Moving Average order in the model</a:t>
            </a:r>
            <a:endParaRPr/>
          </a:p>
          <a:p>
            <a:pPr indent="-311150" lvl="0" marL="457200" rtl="0" algn="l">
              <a:spcBef>
                <a:spcPts val="0"/>
              </a:spcBef>
              <a:spcAft>
                <a:spcPts val="0"/>
              </a:spcAft>
              <a:buSzPts val="1300"/>
              <a:buChar char="●"/>
            </a:pPr>
            <a:r>
              <a:rPr lang="en"/>
              <a:t>Since the moving average model is based on the error, we want to include all the terms that capture significant shocks or high auto correlation between the current and previous lag</a:t>
            </a:r>
            <a:endParaRPr/>
          </a:p>
        </p:txBody>
      </p:sp>
      <p:pic>
        <p:nvPicPr>
          <p:cNvPr id="385" name="Google Shape;385;p28"/>
          <p:cNvPicPr preferRelativeResize="0"/>
          <p:nvPr/>
        </p:nvPicPr>
        <p:blipFill>
          <a:blip r:embed="rId3">
            <a:alphaModFix/>
          </a:blip>
          <a:stretch>
            <a:fillRect/>
          </a:stretch>
        </p:blipFill>
        <p:spPr>
          <a:xfrm>
            <a:off x="6287500" y="968050"/>
            <a:ext cx="2288300" cy="2003751"/>
          </a:xfrm>
          <a:prstGeom prst="rect">
            <a:avLst/>
          </a:prstGeom>
          <a:noFill/>
          <a:ln>
            <a:noFill/>
          </a:ln>
        </p:spPr>
      </p:pic>
      <p:pic>
        <p:nvPicPr>
          <p:cNvPr id="386" name="Google Shape;386;p28"/>
          <p:cNvPicPr preferRelativeResize="0"/>
          <p:nvPr/>
        </p:nvPicPr>
        <p:blipFill>
          <a:blip r:embed="rId4">
            <a:alphaModFix/>
          </a:blip>
          <a:stretch>
            <a:fillRect/>
          </a:stretch>
        </p:blipFill>
        <p:spPr>
          <a:xfrm>
            <a:off x="6225225" y="2971812"/>
            <a:ext cx="2412851" cy="20484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Partial Autocorrelation Function</a:t>
            </a:r>
            <a:endParaRPr/>
          </a:p>
        </p:txBody>
      </p:sp>
      <p:sp>
        <p:nvSpPr>
          <p:cNvPr id="392" name="Google Shape;392;p29"/>
          <p:cNvSpPr txBox="1"/>
          <p:nvPr>
            <p:ph idx="1" type="body"/>
          </p:nvPr>
        </p:nvSpPr>
        <p:spPr>
          <a:xfrm>
            <a:off x="286125" y="1446750"/>
            <a:ext cx="5730000" cy="3363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is a correlation term between the current lag and a selected lag in the past with the intermediate autocorrelations removed</a:t>
            </a:r>
            <a:endParaRPr/>
          </a:p>
          <a:p>
            <a:pPr indent="-311150" lvl="0" marL="457200" rtl="0" algn="l">
              <a:spcBef>
                <a:spcPts val="0"/>
              </a:spcBef>
              <a:spcAft>
                <a:spcPts val="0"/>
              </a:spcAft>
              <a:buSzPts val="1300"/>
              <a:buChar char="●"/>
            </a:pPr>
            <a:r>
              <a:rPr lang="en"/>
              <a:t>This is used to find the Autoregression order</a:t>
            </a:r>
            <a:endParaRPr/>
          </a:p>
          <a:p>
            <a:pPr indent="-311150" lvl="0" marL="457200" rtl="0" algn="l">
              <a:spcBef>
                <a:spcPts val="0"/>
              </a:spcBef>
              <a:spcAft>
                <a:spcPts val="0"/>
              </a:spcAft>
              <a:buSzPts val="1300"/>
              <a:buChar char="●"/>
            </a:pPr>
            <a:r>
              <a:rPr lang="en"/>
              <a:t>We would want to include the number of autoregressive terms we find to be significant, the order of the model will be based on how many lags have significant partial autocorrelations.</a:t>
            </a:r>
            <a:endParaRPr/>
          </a:p>
        </p:txBody>
      </p:sp>
      <p:pic>
        <p:nvPicPr>
          <p:cNvPr id="393" name="Google Shape;393;p29"/>
          <p:cNvPicPr preferRelativeResize="0"/>
          <p:nvPr/>
        </p:nvPicPr>
        <p:blipFill>
          <a:blip r:embed="rId3">
            <a:alphaModFix/>
          </a:blip>
          <a:stretch>
            <a:fillRect/>
          </a:stretch>
        </p:blipFill>
        <p:spPr>
          <a:xfrm>
            <a:off x="6190775" y="2904075"/>
            <a:ext cx="2423475" cy="2010251"/>
          </a:xfrm>
          <a:prstGeom prst="rect">
            <a:avLst/>
          </a:prstGeom>
          <a:noFill/>
          <a:ln>
            <a:noFill/>
          </a:ln>
        </p:spPr>
      </p:pic>
      <p:pic>
        <p:nvPicPr>
          <p:cNvPr id="394" name="Google Shape;394;p29"/>
          <p:cNvPicPr preferRelativeResize="0"/>
          <p:nvPr/>
        </p:nvPicPr>
        <p:blipFill>
          <a:blip r:embed="rId4">
            <a:alphaModFix/>
          </a:blip>
          <a:stretch>
            <a:fillRect/>
          </a:stretch>
        </p:blipFill>
        <p:spPr>
          <a:xfrm>
            <a:off x="6277675" y="1143712"/>
            <a:ext cx="2249676" cy="1888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Interpreting ACF and PACF Plots</a:t>
            </a:r>
            <a:endParaRPr/>
          </a:p>
        </p:txBody>
      </p:sp>
      <p:sp>
        <p:nvSpPr>
          <p:cNvPr id="400" name="Google Shape;400;p30"/>
          <p:cNvSpPr txBox="1"/>
          <p:nvPr>
            <p:ph idx="1" type="body"/>
          </p:nvPr>
        </p:nvSpPr>
        <p:spPr>
          <a:xfrm>
            <a:off x="311700" y="1284175"/>
            <a:ext cx="8520600" cy="2374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Look for the sharp drop-off within the ACF and PACF plots</a:t>
            </a:r>
            <a:endParaRPr/>
          </a:p>
          <a:p>
            <a:pPr indent="-311150" lvl="0" marL="457200" rtl="0" algn="l">
              <a:spcBef>
                <a:spcPts val="0"/>
              </a:spcBef>
              <a:spcAft>
                <a:spcPts val="0"/>
              </a:spcAft>
              <a:buSzPts val="1300"/>
              <a:buChar char="●"/>
            </a:pPr>
            <a:r>
              <a:rPr lang="en"/>
              <a:t>The lag before the sharp drop-off will be the order</a:t>
            </a:r>
            <a:endParaRPr/>
          </a:p>
          <a:p>
            <a:pPr indent="-311150" lvl="0" marL="457200" rtl="0" algn="l">
              <a:spcBef>
                <a:spcPts val="0"/>
              </a:spcBef>
              <a:spcAft>
                <a:spcPts val="0"/>
              </a:spcAft>
              <a:buSzPts val="1300"/>
              <a:buChar char="●"/>
            </a:pPr>
            <a:r>
              <a:rPr lang="en"/>
              <a:t>The sharp drop-off on the ACF will determine the order for the Moving Average</a:t>
            </a:r>
            <a:endParaRPr/>
          </a:p>
          <a:p>
            <a:pPr indent="-311150" lvl="0" marL="457200" rtl="0" algn="l">
              <a:spcBef>
                <a:spcPts val="0"/>
              </a:spcBef>
              <a:spcAft>
                <a:spcPts val="0"/>
              </a:spcAft>
              <a:buSzPts val="1300"/>
              <a:buChar char="●"/>
            </a:pPr>
            <a:r>
              <a:rPr lang="en"/>
              <a:t>The sharp drop-off on the PACF will determine the order for the Autoregressive model</a:t>
            </a:r>
            <a:endParaRPr/>
          </a:p>
          <a:p>
            <a:pPr indent="-311150" lvl="0" marL="457200" rtl="0" algn="l">
              <a:spcBef>
                <a:spcPts val="0"/>
              </a:spcBef>
              <a:spcAft>
                <a:spcPts val="0"/>
              </a:spcAft>
              <a:buSzPts val="1300"/>
              <a:buChar char="●"/>
            </a:pPr>
            <a:r>
              <a:rPr lang="en"/>
              <a:t>Geometric decay</a:t>
            </a:r>
            <a:r>
              <a:rPr lang="en"/>
              <a:t> on the ACF with a drop-off on the PACF will result in an MA of 0</a:t>
            </a:r>
            <a:endParaRPr/>
          </a:p>
          <a:p>
            <a:pPr indent="-311150" lvl="0" marL="457200" rtl="0" algn="l">
              <a:spcBef>
                <a:spcPts val="0"/>
              </a:spcBef>
              <a:spcAft>
                <a:spcPts val="0"/>
              </a:spcAft>
              <a:buSzPts val="1300"/>
              <a:buChar char="●"/>
            </a:pPr>
            <a:r>
              <a:rPr lang="en"/>
              <a:t>Geometric decay on the PACF with a drop-off on the ACF will result in an AR of 0</a:t>
            </a:r>
            <a:endParaRPr/>
          </a:p>
          <a:p>
            <a:pPr indent="-311150" lvl="0" marL="457200" rtl="0" algn="l">
              <a:spcBef>
                <a:spcPts val="0"/>
              </a:spcBef>
              <a:spcAft>
                <a:spcPts val="0"/>
              </a:spcAft>
              <a:buSzPts val="1300"/>
              <a:buChar char="●"/>
            </a:pPr>
            <a:r>
              <a:rPr lang="en"/>
              <a:t>Geometric decays on both will result in a default ARMA model with both AR and MA orders being 1</a:t>
            </a:r>
            <a:endParaRPr/>
          </a:p>
        </p:txBody>
      </p:sp>
      <p:pic>
        <p:nvPicPr>
          <p:cNvPr id="401" name="Google Shape;401;p30"/>
          <p:cNvPicPr preferRelativeResize="0"/>
          <p:nvPr/>
        </p:nvPicPr>
        <p:blipFill>
          <a:blip r:embed="rId3">
            <a:alphaModFix/>
          </a:blip>
          <a:stretch>
            <a:fillRect/>
          </a:stretch>
        </p:blipFill>
        <p:spPr>
          <a:xfrm>
            <a:off x="1509775" y="3599477"/>
            <a:ext cx="6248576" cy="1292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Interpreting Seasonal Orders</a:t>
            </a:r>
            <a:endParaRPr/>
          </a:p>
        </p:txBody>
      </p:sp>
      <p:sp>
        <p:nvSpPr>
          <p:cNvPr id="407" name="Google Shape;407;p31"/>
          <p:cNvSpPr txBox="1"/>
          <p:nvPr>
            <p:ph idx="1" type="body"/>
          </p:nvPr>
        </p:nvSpPr>
        <p:spPr>
          <a:xfrm>
            <a:off x="311700" y="1213000"/>
            <a:ext cx="8520600" cy="2020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It is important to look at the patterns only for the relevant lags</a:t>
            </a:r>
            <a:endParaRPr/>
          </a:p>
          <a:p>
            <a:pPr indent="-311150" lvl="0" marL="457200" rtl="0" algn="l">
              <a:spcBef>
                <a:spcPts val="0"/>
              </a:spcBef>
              <a:spcAft>
                <a:spcPts val="0"/>
              </a:spcAft>
              <a:buSzPts val="1300"/>
              <a:buChar char="●"/>
            </a:pPr>
            <a:r>
              <a:rPr lang="en"/>
              <a:t>In both example, the ACF and PACF demonstrate a period of 4 lags, as there is a spike, 3 lags, then a spike on the 4th lag</a:t>
            </a:r>
            <a:endParaRPr/>
          </a:p>
          <a:p>
            <a:pPr indent="-311150" lvl="0" marL="457200" rtl="0" algn="l">
              <a:spcBef>
                <a:spcPts val="0"/>
              </a:spcBef>
              <a:spcAft>
                <a:spcPts val="0"/>
              </a:spcAft>
              <a:buSzPts val="1300"/>
              <a:buChar char="●"/>
            </a:pPr>
            <a:r>
              <a:rPr lang="en"/>
              <a:t>In the first example, the seasonal AR is 2 due to the drop off after the second period lag in the PACF, and an geometric decay of the ACF resulting in the seasonal MA of 0</a:t>
            </a:r>
            <a:endParaRPr/>
          </a:p>
          <a:p>
            <a:pPr indent="-311150" lvl="0" marL="457200" rtl="0" algn="l">
              <a:spcBef>
                <a:spcPts val="0"/>
              </a:spcBef>
              <a:spcAft>
                <a:spcPts val="0"/>
              </a:spcAft>
              <a:buSzPts val="1300"/>
              <a:buChar char="●"/>
            </a:pPr>
            <a:r>
              <a:rPr lang="en"/>
              <a:t>In the second example, the seasonal  MA is 2 due to the drop off after the second period lag in the ACF, and an geometric decay of the PACF resulting in the seasonal AR of 0</a:t>
            </a:r>
            <a:endParaRPr/>
          </a:p>
        </p:txBody>
      </p:sp>
      <p:pic>
        <p:nvPicPr>
          <p:cNvPr id="408" name="Google Shape;408;p31"/>
          <p:cNvPicPr preferRelativeResize="0"/>
          <p:nvPr/>
        </p:nvPicPr>
        <p:blipFill>
          <a:blip r:embed="rId3">
            <a:alphaModFix/>
          </a:blip>
          <a:stretch>
            <a:fillRect/>
          </a:stretch>
        </p:blipFill>
        <p:spPr>
          <a:xfrm>
            <a:off x="152400" y="3105475"/>
            <a:ext cx="4499730" cy="1885625"/>
          </a:xfrm>
          <a:prstGeom prst="rect">
            <a:avLst/>
          </a:prstGeom>
          <a:noFill/>
          <a:ln>
            <a:noFill/>
          </a:ln>
        </p:spPr>
      </p:pic>
      <p:pic>
        <p:nvPicPr>
          <p:cNvPr id="409" name="Google Shape;409;p31"/>
          <p:cNvPicPr preferRelativeResize="0"/>
          <p:nvPr/>
        </p:nvPicPr>
        <p:blipFill>
          <a:blip r:embed="rId4">
            <a:alphaModFix/>
          </a:blip>
          <a:stretch>
            <a:fillRect/>
          </a:stretch>
        </p:blipFill>
        <p:spPr>
          <a:xfrm>
            <a:off x="4770950" y="3147987"/>
            <a:ext cx="4184602" cy="1800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 Time Series</a:t>
            </a:r>
            <a:endParaRPr/>
          </a:p>
        </p:txBody>
      </p:sp>
      <p:sp>
        <p:nvSpPr>
          <p:cNvPr id="284" name="Google Shape;284;p14"/>
          <p:cNvSpPr txBox="1"/>
          <p:nvPr>
            <p:ph idx="1" type="body"/>
          </p:nvPr>
        </p:nvSpPr>
        <p:spPr>
          <a:xfrm>
            <a:off x="260525" y="1433950"/>
            <a:ext cx="5681100" cy="2115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time series is a sequence of data points in chronological order</a:t>
            </a:r>
            <a:endParaRPr/>
          </a:p>
          <a:p>
            <a:pPr indent="-311150" lvl="0" marL="457200" rtl="0" algn="l">
              <a:spcBef>
                <a:spcPts val="0"/>
              </a:spcBef>
              <a:spcAft>
                <a:spcPts val="0"/>
              </a:spcAft>
              <a:buSzPts val="1300"/>
              <a:buChar char="●"/>
            </a:pPr>
            <a:r>
              <a:rPr lang="en"/>
              <a:t>Typically a time series is distributed evenly for each chronological increment (daily time series, there will be one point each day)</a:t>
            </a:r>
            <a:endParaRPr/>
          </a:p>
          <a:p>
            <a:pPr indent="-311150" lvl="0" marL="457200" rtl="0" algn="l">
              <a:spcBef>
                <a:spcPts val="0"/>
              </a:spcBef>
              <a:spcAft>
                <a:spcPts val="0"/>
              </a:spcAft>
              <a:buSzPts val="1300"/>
              <a:buChar char="●"/>
            </a:pPr>
            <a:r>
              <a:rPr lang="en"/>
              <a:t>Time series analysis is done to analyze how a certain variable acts with respect to time</a:t>
            </a:r>
            <a:endParaRPr/>
          </a:p>
          <a:p>
            <a:pPr indent="-311150" lvl="0" marL="457200" rtl="0" algn="l">
              <a:spcBef>
                <a:spcPts val="0"/>
              </a:spcBef>
              <a:spcAft>
                <a:spcPts val="0"/>
              </a:spcAft>
              <a:buSzPts val="1300"/>
              <a:buChar char="●"/>
            </a:pPr>
            <a:r>
              <a:rPr lang="en"/>
              <a:t>This can be useful for analyzing stock prices, climate change, weather, etc.</a:t>
            </a:r>
            <a:endParaRPr/>
          </a:p>
        </p:txBody>
      </p:sp>
      <p:pic>
        <p:nvPicPr>
          <p:cNvPr id="285" name="Google Shape;285;p14"/>
          <p:cNvPicPr preferRelativeResize="0"/>
          <p:nvPr/>
        </p:nvPicPr>
        <p:blipFill>
          <a:blip r:embed="rId3">
            <a:alphaModFix/>
          </a:blip>
          <a:stretch>
            <a:fillRect/>
          </a:stretch>
        </p:blipFill>
        <p:spPr>
          <a:xfrm>
            <a:off x="5826475" y="1433950"/>
            <a:ext cx="3139299" cy="1569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415" name="Google Shape;415;p32"/>
          <p:cNvSpPr txBox="1"/>
          <p:nvPr>
            <p:ph idx="1" type="body"/>
          </p:nvPr>
        </p:nvSpPr>
        <p:spPr>
          <a:xfrm>
            <a:off x="587275" y="1529450"/>
            <a:ext cx="7030500" cy="2541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In this talk we discussed tha basics of the time series model</a:t>
            </a:r>
            <a:endParaRPr/>
          </a:p>
          <a:p>
            <a:pPr indent="-311150" lvl="0" marL="457200" rtl="0" algn="l">
              <a:spcBef>
                <a:spcPts val="0"/>
              </a:spcBef>
              <a:spcAft>
                <a:spcPts val="0"/>
              </a:spcAft>
              <a:buSzPts val="1300"/>
              <a:buChar char="●"/>
            </a:pPr>
            <a:r>
              <a:rPr lang="en"/>
              <a:t>Each equally spaced point in time is known as a lag</a:t>
            </a:r>
            <a:endParaRPr/>
          </a:p>
          <a:p>
            <a:pPr indent="-311150" lvl="0" marL="457200" rtl="0" algn="l">
              <a:spcBef>
                <a:spcPts val="0"/>
              </a:spcBef>
              <a:spcAft>
                <a:spcPts val="0"/>
              </a:spcAft>
              <a:buSzPts val="1300"/>
              <a:buChar char="●"/>
            </a:pPr>
            <a:r>
              <a:rPr lang="en"/>
              <a:t>Time series have 4 components that need to be </a:t>
            </a:r>
            <a:r>
              <a:rPr lang="en"/>
              <a:t>captured</a:t>
            </a:r>
            <a:r>
              <a:rPr lang="en"/>
              <a:t> within the model, the trend, cycles, </a:t>
            </a:r>
            <a:r>
              <a:rPr lang="en"/>
              <a:t>seasonality</a:t>
            </a:r>
            <a:r>
              <a:rPr lang="en"/>
              <a:t>, and noise.</a:t>
            </a:r>
            <a:endParaRPr/>
          </a:p>
          <a:p>
            <a:pPr indent="-311150" lvl="0" marL="457200" rtl="0" algn="l">
              <a:spcBef>
                <a:spcPts val="0"/>
              </a:spcBef>
              <a:spcAft>
                <a:spcPts val="0"/>
              </a:spcAft>
              <a:buSzPts val="1300"/>
              <a:buChar char="●"/>
            </a:pPr>
            <a:r>
              <a:rPr lang="en"/>
              <a:t>The components of the time series model start with the </a:t>
            </a:r>
            <a:r>
              <a:rPr lang="en"/>
              <a:t>autoregressive</a:t>
            </a:r>
            <a:r>
              <a:rPr lang="en"/>
              <a:t> and moving average terms</a:t>
            </a:r>
            <a:endParaRPr/>
          </a:p>
          <a:p>
            <a:pPr indent="-311150" lvl="0" marL="457200" rtl="0" algn="l">
              <a:spcBef>
                <a:spcPts val="0"/>
              </a:spcBef>
              <a:spcAft>
                <a:spcPts val="0"/>
              </a:spcAft>
              <a:buSzPts val="1300"/>
              <a:buChar char="●"/>
            </a:pPr>
            <a:r>
              <a:rPr lang="en"/>
              <a:t>Integration ensure stationarity</a:t>
            </a:r>
            <a:endParaRPr/>
          </a:p>
          <a:p>
            <a:pPr indent="-311150" lvl="0" marL="457200" rtl="0" algn="l">
              <a:spcBef>
                <a:spcPts val="0"/>
              </a:spcBef>
              <a:spcAft>
                <a:spcPts val="0"/>
              </a:spcAft>
              <a:buSzPts val="1300"/>
              <a:buChar char="●"/>
            </a:pPr>
            <a:r>
              <a:rPr lang="en"/>
              <a:t>The seasonal counterparts of these components capture the expected fluctuations of the time series</a:t>
            </a:r>
            <a:endParaRPr/>
          </a:p>
          <a:p>
            <a:pPr indent="-311150" lvl="0" marL="457200" rtl="0" algn="l">
              <a:spcBef>
                <a:spcPts val="0"/>
              </a:spcBef>
              <a:spcAft>
                <a:spcPts val="0"/>
              </a:spcAft>
              <a:buSzPts val="1300"/>
              <a:buChar char="●"/>
            </a:pPr>
            <a:r>
              <a:rPr lang="en"/>
              <a:t>The ACF and PACF plots can help determine the orders for AR, MA, the seasonal period, as well as the seasonal components of AR and MA.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 Steps</a:t>
            </a:r>
            <a:endParaRPr/>
          </a:p>
        </p:txBody>
      </p:sp>
      <p:sp>
        <p:nvSpPr>
          <p:cNvPr id="421" name="Google Shape;421;p33"/>
          <p:cNvSpPr txBox="1"/>
          <p:nvPr>
            <p:ph idx="1" type="body"/>
          </p:nvPr>
        </p:nvSpPr>
        <p:spPr>
          <a:xfrm>
            <a:off x="702450" y="14782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Single, Double, and Triple exponential smoothing - this method uses exponential functions to properly capture the different elements of a time series</a:t>
            </a:r>
            <a:endParaRPr/>
          </a:p>
          <a:p>
            <a:pPr indent="-311150" lvl="0" marL="457200" rtl="0" algn="l">
              <a:spcBef>
                <a:spcPts val="0"/>
              </a:spcBef>
              <a:spcAft>
                <a:spcPts val="0"/>
              </a:spcAft>
              <a:buSzPts val="1300"/>
              <a:buChar char="●"/>
            </a:pPr>
            <a:r>
              <a:rPr lang="en"/>
              <a:t>Vector </a:t>
            </a:r>
            <a:r>
              <a:rPr lang="en"/>
              <a:t>Autoregression</a:t>
            </a:r>
            <a:r>
              <a:rPr lang="en"/>
              <a:t> and Vector Autoregressive Moving Average - this method forecasts multiple time series at the same time, using the covariances between each series to establish a relationship between each series. </a:t>
            </a:r>
            <a:endParaRPr/>
          </a:p>
          <a:p>
            <a:pPr indent="-311150" lvl="0" marL="457200" rtl="0" algn="l">
              <a:spcBef>
                <a:spcPts val="0"/>
              </a:spcBef>
              <a:spcAft>
                <a:spcPts val="0"/>
              </a:spcAft>
              <a:buSzPts val="1300"/>
              <a:buChar char="●"/>
            </a:pPr>
            <a:r>
              <a:rPr lang="en"/>
              <a:t>Facebook (from Meta, but still names Facebook) Prophet - This is Meta’s forecasting library </a:t>
            </a:r>
            <a:r>
              <a:rPr lang="en"/>
              <a:t>incorporating.</a:t>
            </a:r>
            <a:r>
              <a:rPr lang="en"/>
              <a:t> </a:t>
            </a:r>
            <a:endParaRPr/>
          </a:p>
          <a:p>
            <a:pPr indent="-311150" lvl="0" marL="457200" rtl="0" algn="l">
              <a:spcBef>
                <a:spcPts val="0"/>
              </a:spcBef>
              <a:spcAft>
                <a:spcPts val="0"/>
              </a:spcAft>
              <a:buSzPts val="1300"/>
              <a:buChar char="●"/>
            </a:pPr>
            <a:r>
              <a:rPr lang="en"/>
              <a:t>Recurrent Neural Networks, and Long-term Short Memory Networks - These are deep learning approaches to time series.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Relevant Links</a:t>
            </a:r>
            <a:endParaRPr/>
          </a:p>
        </p:txBody>
      </p:sp>
      <p:sp>
        <p:nvSpPr>
          <p:cNvPr id="427" name="Google Shape;427;p34"/>
          <p:cNvSpPr txBox="1"/>
          <p:nvPr>
            <p:ph idx="1" type="body"/>
          </p:nvPr>
        </p:nvSpPr>
        <p:spPr>
          <a:xfrm>
            <a:off x="587300" y="146547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My Linkedin Page: </a:t>
            </a:r>
            <a:r>
              <a:rPr lang="en" u="sng">
                <a:solidFill>
                  <a:schemeClr val="hlink"/>
                </a:solidFill>
                <a:hlinkClick r:id="rId3"/>
              </a:rPr>
              <a:t>https://www.linkedin.com/in/alexander-baker-30a6a91a2/</a:t>
            </a:r>
            <a:endParaRPr/>
          </a:p>
          <a:p>
            <a:pPr indent="-311150" lvl="0" marL="457200" rtl="0" algn="l">
              <a:spcBef>
                <a:spcPts val="0"/>
              </a:spcBef>
              <a:spcAft>
                <a:spcPts val="0"/>
              </a:spcAft>
              <a:buSzPts val="1300"/>
              <a:buChar char="●"/>
            </a:pPr>
            <a:r>
              <a:rPr lang="en"/>
              <a:t>Iluminate AI: </a:t>
            </a:r>
            <a:r>
              <a:rPr lang="en" u="sng">
                <a:solidFill>
                  <a:schemeClr val="hlink"/>
                </a:solidFill>
                <a:hlinkClick r:id="rId4"/>
              </a:rPr>
              <a:t>https://www.linkedin.com/groups/9070213/</a:t>
            </a:r>
            <a:endParaRPr/>
          </a:p>
          <a:p>
            <a:pPr indent="-311150" lvl="0" marL="457200" rtl="0" algn="l">
              <a:spcBef>
                <a:spcPts val="0"/>
              </a:spcBef>
              <a:spcAft>
                <a:spcPts val="0"/>
              </a:spcAft>
              <a:buSzPts val="1300"/>
              <a:buChar char="●"/>
            </a:pPr>
            <a:r>
              <a:rPr lang="en"/>
              <a:t>The code and presentation will be available on Github</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Cross Sectional vs Time Series</a:t>
            </a:r>
            <a:endParaRPr/>
          </a:p>
        </p:txBody>
      </p:sp>
      <p:sp>
        <p:nvSpPr>
          <p:cNvPr id="291" name="Google Shape;291;p15"/>
          <p:cNvSpPr txBox="1"/>
          <p:nvPr>
            <p:ph idx="1" type="body"/>
          </p:nvPr>
        </p:nvSpPr>
        <p:spPr>
          <a:xfrm>
            <a:off x="388500" y="1393100"/>
            <a:ext cx="47703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Cross sectional data display several variables and individuals at a given point in time</a:t>
            </a:r>
            <a:endParaRPr/>
          </a:p>
          <a:p>
            <a:pPr indent="-311150" lvl="0" marL="457200" rtl="0" algn="l">
              <a:spcBef>
                <a:spcPts val="0"/>
              </a:spcBef>
              <a:spcAft>
                <a:spcPts val="0"/>
              </a:spcAft>
              <a:buSzPts val="1300"/>
              <a:buChar char="●"/>
            </a:pPr>
            <a:r>
              <a:rPr lang="en"/>
              <a:t>Time series data is the observation of a single entity at numerous points in time</a:t>
            </a:r>
            <a:endParaRPr/>
          </a:p>
          <a:p>
            <a:pPr indent="-311150" lvl="0" marL="457200" rtl="0" algn="l">
              <a:spcBef>
                <a:spcPts val="0"/>
              </a:spcBef>
              <a:spcAft>
                <a:spcPts val="0"/>
              </a:spcAft>
              <a:buSzPts val="1300"/>
              <a:buChar char="●"/>
            </a:pPr>
            <a:r>
              <a:rPr lang="en"/>
              <a:t>Different types of analyses are important for each type of data</a:t>
            </a:r>
            <a:endParaRPr/>
          </a:p>
          <a:p>
            <a:pPr indent="-311150" lvl="0" marL="457200" rtl="0" algn="l">
              <a:spcBef>
                <a:spcPts val="0"/>
              </a:spcBef>
              <a:spcAft>
                <a:spcPts val="0"/>
              </a:spcAft>
              <a:buSzPts val="1300"/>
              <a:buChar char="●"/>
            </a:pPr>
            <a:r>
              <a:rPr lang="en"/>
              <a:t>A bank can analyze attributes that result in a loan default, this is cross sectional analysis</a:t>
            </a:r>
            <a:endParaRPr/>
          </a:p>
          <a:p>
            <a:pPr indent="-311150" lvl="0" marL="457200" rtl="0" algn="l">
              <a:spcBef>
                <a:spcPts val="0"/>
              </a:spcBef>
              <a:spcAft>
                <a:spcPts val="0"/>
              </a:spcAft>
              <a:buSzPts val="1300"/>
              <a:buChar char="●"/>
            </a:pPr>
            <a:r>
              <a:rPr lang="en"/>
              <a:t>A bank can analyze the number of defaulted loans month by month, this is time series analysis</a:t>
            </a:r>
            <a:endParaRPr/>
          </a:p>
          <a:p>
            <a:pPr indent="-311150" lvl="0" marL="457200" rtl="0" algn="l">
              <a:spcBef>
                <a:spcPts val="0"/>
              </a:spcBef>
              <a:spcAft>
                <a:spcPts val="0"/>
              </a:spcAft>
              <a:buSzPts val="1300"/>
              <a:buChar char="●"/>
            </a:pPr>
            <a:r>
              <a:rPr lang="en"/>
              <a:t>There can be cross sectional time series data with multiple individuals at multiple points in time</a:t>
            </a:r>
            <a:endParaRPr/>
          </a:p>
        </p:txBody>
      </p:sp>
      <p:pic>
        <p:nvPicPr>
          <p:cNvPr id="292" name="Google Shape;292;p15"/>
          <p:cNvPicPr preferRelativeResize="0"/>
          <p:nvPr/>
        </p:nvPicPr>
        <p:blipFill>
          <a:blip r:embed="rId3">
            <a:alphaModFix/>
          </a:blip>
          <a:stretch>
            <a:fillRect/>
          </a:stretch>
        </p:blipFill>
        <p:spPr>
          <a:xfrm>
            <a:off x="5339963" y="2482175"/>
            <a:ext cx="3531700" cy="1521850"/>
          </a:xfrm>
          <a:prstGeom prst="rect">
            <a:avLst/>
          </a:prstGeom>
          <a:noFill/>
          <a:ln>
            <a:noFill/>
          </a:ln>
        </p:spPr>
      </p:pic>
      <p:pic>
        <p:nvPicPr>
          <p:cNvPr id="293" name="Google Shape;293;p15"/>
          <p:cNvPicPr preferRelativeResize="0"/>
          <p:nvPr/>
        </p:nvPicPr>
        <p:blipFill>
          <a:blip r:embed="rId4">
            <a:alphaModFix/>
          </a:blip>
          <a:stretch>
            <a:fillRect/>
          </a:stretch>
        </p:blipFill>
        <p:spPr>
          <a:xfrm>
            <a:off x="5261275" y="1597875"/>
            <a:ext cx="3610374" cy="705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is Time Series Important</a:t>
            </a:r>
            <a:endParaRPr/>
          </a:p>
        </p:txBody>
      </p:sp>
      <p:sp>
        <p:nvSpPr>
          <p:cNvPr id="299" name="Google Shape;299;p16"/>
          <p:cNvSpPr txBox="1"/>
          <p:nvPr>
            <p:ph idx="1" type="body"/>
          </p:nvPr>
        </p:nvSpPr>
        <p:spPr>
          <a:xfrm>
            <a:off x="311700" y="1408375"/>
            <a:ext cx="4488900" cy="3401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Everything</a:t>
            </a:r>
            <a:r>
              <a:rPr lang="en"/>
              <a:t> has behaviors, habits, and changes as time progresses</a:t>
            </a:r>
            <a:endParaRPr/>
          </a:p>
          <a:p>
            <a:pPr indent="-311150" lvl="0" marL="457200" rtl="0" algn="l">
              <a:spcBef>
                <a:spcPts val="0"/>
              </a:spcBef>
              <a:spcAft>
                <a:spcPts val="0"/>
              </a:spcAft>
              <a:buSzPts val="1300"/>
              <a:buChar char="●"/>
            </a:pPr>
            <a:r>
              <a:rPr lang="en"/>
              <a:t>Looking back on previous behaviors, it can give us ideas on how an entity might act in the future</a:t>
            </a:r>
            <a:endParaRPr/>
          </a:p>
          <a:p>
            <a:pPr indent="-311150" lvl="0" marL="457200" rtl="0" algn="l">
              <a:spcBef>
                <a:spcPts val="0"/>
              </a:spcBef>
              <a:spcAft>
                <a:spcPts val="0"/>
              </a:spcAft>
              <a:buSzPts val="1300"/>
              <a:buChar char="●"/>
            </a:pPr>
            <a:r>
              <a:rPr lang="en"/>
              <a:t>Understanding past behaviors, and predicting future behaviors will allow an organization to preemptively adapt to future conditions</a:t>
            </a:r>
            <a:endParaRPr/>
          </a:p>
          <a:p>
            <a:pPr indent="-311150" lvl="0" marL="457200" rtl="0" algn="l">
              <a:spcBef>
                <a:spcPts val="0"/>
              </a:spcBef>
              <a:spcAft>
                <a:spcPts val="0"/>
              </a:spcAft>
              <a:buSzPts val="1300"/>
              <a:buChar char="●"/>
            </a:pPr>
            <a:r>
              <a:rPr lang="en"/>
              <a:t>This can also capture trends with respect to major shocks</a:t>
            </a:r>
            <a:endParaRPr/>
          </a:p>
          <a:p>
            <a:pPr indent="-311150" lvl="0" marL="457200" rtl="0" algn="l">
              <a:spcBef>
                <a:spcPts val="0"/>
              </a:spcBef>
              <a:spcAft>
                <a:spcPts val="0"/>
              </a:spcAft>
              <a:buSzPts val="1300"/>
              <a:buChar char="●"/>
            </a:pPr>
            <a:r>
              <a:rPr lang="en"/>
              <a:t>There is provides value in a variety of settings, not only for finance, but humanitarian organizations, scientists, human resources, etc.</a:t>
            </a:r>
            <a:endParaRPr/>
          </a:p>
        </p:txBody>
      </p:sp>
      <p:pic>
        <p:nvPicPr>
          <p:cNvPr id="300" name="Google Shape;300;p16"/>
          <p:cNvPicPr preferRelativeResize="0"/>
          <p:nvPr/>
        </p:nvPicPr>
        <p:blipFill>
          <a:blip r:embed="rId3">
            <a:alphaModFix/>
          </a:blip>
          <a:stretch>
            <a:fillRect/>
          </a:stretch>
        </p:blipFill>
        <p:spPr>
          <a:xfrm>
            <a:off x="4956600" y="1597887"/>
            <a:ext cx="3919274" cy="276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Creating your Time Series Problem</a:t>
            </a:r>
            <a:endParaRPr/>
          </a:p>
        </p:txBody>
      </p:sp>
      <p:sp>
        <p:nvSpPr>
          <p:cNvPr id="306" name="Google Shape;306;p17"/>
          <p:cNvSpPr txBox="1"/>
          <p:nvPr>
            <p:ph idx="1" type="body"/>
          </p:nvPr>
        </p:nvSpPr>
        <p:spPr>
          <a:xfrm>
            <a:off x="311700" y="1395575"/>
            <a:ext cx="49752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Narrow down your desired time series to a single or select number of important variables</a:t>
            </a:r>
            <a:endParaRPr/>
          </a:p>
          <a:p>
            <a:pPr indent="-311150" lvl="0" marL="457200" rtl="0" algn="l">
              <a:spcBef>
                <a:spcPts val="0"/>
              </a:spcBef>
              <a:spcAft>
                <a:spcPts val="0"/>
              </a:spcAft>
              <a:buSzPts val="1300"/>
              <a:buChar char="●"/>
            </a:pPr>
            <a:r>
              <a:rPr lang="en"/>
              <a:t>Identify the the period in which your time series will be relevant, e.g. if you’re analyzing traffic patterns, maybe going back to the early 1900s may be irrelevant to the behaviors of the modern day</a:t>
            </a:r>
            <a:endParaRPr/>
          </a:p>
          <a:p>
            <a:pPr indent="-311150" lvl="0" marL="457200" rtl="0" algn="l">
              <a:spcBef>
                <a:spcPts val="0"/>
              </a:spcBef>
              <a:spcAft>
                <a:spcPts val="0"/>
              </a:spcAft>
              <a:buSzPts val="1300"/>
              <a:buChar char="●"/>
            </a:pPr>
            <a:r>
              <a:rPr lang="en"/>
              <a:t>Identify the relevant frequency in which your time series will be based on, i.e. day, month, year, quarter, etc. </a:t>
            </a:r>
            <a:endParaRPr/>
          </a:p>
          <a:p>
            <a:pPr indent="-311150" lvl="0" marL="457200" rtl="0" algn="l">
              <a:spcBef>
                <a:spcPts val="0"/>
              </a:spcBef>
              <a:spcAft>
                <a:spcPts val="0"/>
              </a:spcAft>
              <a:buSzPts val="1300"/>
              <a:buChar char="●"/>
            </a:pPr>
            <a:r>
              <a:rPr lang="en"/>
              <a:t>For example, quarters or years may be more useful for business performance compared to days.</a:t>
            </a:r>
            <a:endParaRPr/>
          </a:p>
        </p:txBody>
      </p:sp>
      <p:pic>
        <p:nvPicPr>
          <p:cNvPr id="307" name="Google Shape;307;p17"/>
          <p:cNvPicPr preferRelativeResize="0"/>
          <p:nvPr/>
        </p:nvPicPr>
        <p:blipFill>
          <a:blip r:embed="rId3">
            <a:alphaModFix/>
          </a:blip>
          <a:stretch>
            <a:fillRect/>
          </a:stretch>
        </p:blipFill>
        <p:spPr>
          <a:xfrm>
            <a:off x="5588400" y="1395564"/>
            <a:ext cx="3427476" cy="164518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Series Components</a:t>
            </a:r>
            <a:endParaRPr/>
          </a:p>
        </p:txBody>
      </p:sp>
      <p:sp>
        <p:nvSpPr>
          <p:cNvPr id="313" name="Google Shape;313;p18"/>
          <p:cNvSpPr txBox="1"/>
          <p:nvPr>
            <p:ph idx="1" type="body"/>
          </p:nvPr>
        </p:nvSpPr>
        <p:spPr>
          <a:xfrm>
            <a:off x="311700" y="1331625"/>
            <a:ext cx="41652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Trend - Long term behavior or changes of time series data</a:t>
            </a:r>
            <a:endParaRPr/>
          </a:p>
          <a:p>
            <a:pPr indent="-311150" lvl="0" marL="457200" rtl="0" algn="l">
              <a:spcBef>
                <a:spcPts val="0"/>
              </a:spcBef>
              <a:spcAft>
                <a:spcPts val="0"/>
              </a:spcAft>
              <a:buSzPts val="1300"/>
              <a:buChar char="●"/>
            </a:pPr>
            <a:r>
              <a:rPr lang="en"/>
              <a:t>Seasonality - Regular predictable time series behavior between similar periods of time </a:t>
            </a:r>
            <a:endParaRPr/>
          </a:p>
          <a:p>
            <a:pPr indent="-311150" lvl="0" marL="457200" rtl="0" algn="l">
              <a:spcBef>
                <a:spcPts val="0"/>
              </a:spcBef>
              <a:spcAft>
                <a:spcPts val="0"/>
              </a:spcAft>
              <a:buSzPts val="1300"/>
              <a:buChar char="●"/>
            </a:pPr>
            <a:r>
              <a:rPr lang="en"/>
              <a:t>Cycles - No fixed interval of time series behaviors and patterns</a:t>
            </a:r>
            <a:endParaRPr/>
          </a:p>
          <a:p>
            <a:pPr indent="-311150" lvl="0" marL="457200" rtl="0" algn="l">
              <a:spcBef>
                <a:spcPts val="0"/>
              </a:spcBef>
              <a:spcAft>
                <a:spcPts val="0"/>
              </a:spcAft>
              <a:buSzPts val="1300"/>
              <a:buChar char="●"/>
            </a:pPr>
            <a:r>
              <a:rPr lang="en"/>
              <a:t>Irregularity - Unexpected situations and events that cause huge time series behavioral changes</a:t>
            </a:r>
            <a:endParaRPr/>
          </a:p>
          <a:p>
            <a:pPr indent="-311150" lvl="0" marL="457200" rtl="0" algn="l">
              <a:spcBef>
                <a:spcPts val="0"/>
              </a:spcBef>
              <a:spcAft>
                <a:spcPts val="0"/>
              </a:spcAft>
              <a:buSzPts val="1300"/>
              <a:buChar char="●"/>
            </a:pPr>
            <a:r>
              <a:rPr lang="en"/>
              <a:t>Lag</a:t>
            </a:r>
            <a:r>
              <a:rPr lang="en"/>
              <a:t>s</a:t>
            </a:r>
            <a:r>
              <a:rPr lang="en"/>
              <a:t> - an incremental time difference between two points, i.e. current day is lag yt, yesterday would be yt-1, the day before would be yt-2, etc.</a:t>
            </a:r>
            <a:endParaRPr/>
          </a:p>
          <a:p>
            <a:pPr indent="-311150" lvl="0" marL="457200" rtl="0" algn="l">
              <a:spcBef>
                <a:spcPts val="0"/>
              </a:spcBef>
              <a:spcAft>
                <a:spcPts val="0"/>
              </a:spcAft>
              <a:buSzPts val="1300"/>
              <a:buChar char="●"/>
            </a:pPr>
            <a:r>
              <a:rPr lang="en"/>
              <a:t>Trends and cycles are often </a:t>
            </a:r>
            <a:r>
              <a:rPr lang="en"/>
              <a:t>captured</a:t>
            </a:r>
            <a:r>
              <a:rPr lang="en"/>
              <a:t> together within a time series</a:t>
            </a:r>
            <a:endParaRPr/>
          </a:p>
        </p:txBody>
      </p:sp>
      <p:pic>
        <p:nvPicPr>
          <p:cNvPr id="314" name="Google Shape;314;p18"/>
          <p:cNvPicPr preferRelativeResize="0"/>
          <p:nvPr/>
        </p:nvPicPr>
        <p:blipFill>
          <a:blip r:embed="rId3">
            <a:alphaModFix/>
          </a:blip>
          <a:stretch>
            <a:fillRect/>
          </a:stretch>
        </p:blipFill>
        <p:spPr>
          <a:xfrm>
            <a:off x="4476900" y="1331625"/>
            <a:ext cx="4514701" cy="22627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Decomposition Models</a:t>
            </a:r>
            <a:endParaRPr/>
          </a:p>
        </p:txBody>
      </p:sp>
      <p:sp>
        <p:nvSpPr>
          <p:cNvPr id="320" name="Google Shape;320;p19"/>
          <p:cNvSpPr txBox="1"/>
          <p:nvPr>
            <p:ph idx="1" type="body"/>
          </p:nvPr>
        </p:nvSpPr>
        <p:spPr>
          <a:xfrm>
            <a:off x="311650" y="1422300"/>
            <a:ext cx="5313900" cy="34164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Decomposition models can give a good overview of various aspects of the time series</a:t>
            </a:r>
            <a:endParaRPr/>
          </a:p>
          <a:p>
            <a:pPr indent="-304958" lvl="0" marL="457200" rtl="0" algn="l">
              <a:spcBef>
                <a:spcPts val="0"/>
              </a:spcBef>
              <a:spcAft>
                <a:spcPts val="0"/>
              </a:spcAft>
              <a:buSzPct val="100000"/>
              <a:buChar char="●"/>
            </a:pPr>
            <a:r>
              <a:rPr lang="en"/>
              <a:t>With this decomposition, we can isolate the trends, seasonality, and noise</a:t>
            </a:r>
            <a:endParaRPr/>
          </a:p>
          <a:p>
            <a:pPr indent="-304958" lvl="0" marL="457200" rtl="0" algn="l">
              <a:spcBef>
                <a:spcPts val="0"/>
              </a:spcBef>
              <a:spcAft>
                <a:spcPts val="0"/>
              </a:spcAft>
              <a:buSzPct val="100000"/>
              <a:buChar char="●"/>
            </a:pPr>
            <a:r>
              <a:rPr lang="en"/>
              <a:t>Additive and multiplicative are the two main methods of decomposition</a:t>
            </a:r>
            <a:endParaRPr/>
          </a:p>
          <a:p>
            <a:pPr indent="-304958" lvl="0" marL="457200" rtl="0" algn="l">
              <a:spcBef>
                <a:spcPts val="0"/>
              </a:spcBef>
              <a:spcAft>
                <a:spcPts val="0"/>
              </a:spcAft>
              <a:buSzPct val="100000"/>
              <a:buChar char="●"/>
            </a:pPr>
            <a:r>
              <a:rPr lang="en"/>
              <a:t>Additive models are best used when the seasonal variation remains </a:t>
            </a:r>
            <a:r>
              <a:rPr lang="en"/>
              <a:t>consistent over time</a:t>
            </a:r>
            <a:endParaRPr/>
          </a:p>
          <a:p>
            <a:pPr indent="-304958" lvl="0" marL="457200" rtl="0" algn="l">
              <a:spcBef>
                <a:spcPts val="0"/>
              </a:spcBef>
              <a:spcAft>
                <a:spcPts val="0"/>
              </a:spcAft>
              <a:buSzPct val="100000"/>
              <a:buChar char="●"/>
            </a:pPr>
            <a:r>
              <a:rPr lang="en"/>
              <a:t>Multiplicative models are best used when seasonal variation increases over time </a:t>
            </a:r>
            <a:endParaRPr/>
          </a:p>
          <a:p>
            <a:pPr indent="-304958" lvl="0" marL="457200" rtl="0" algn="l">
              <a:spcBef>
                <a:spcPts val="0"/>
              </a:spcBef>
              <a:spcAft>
                <a:spcPts val="0"/>
              </a:spcAft>
              <a:buSzPct val="100000"/>
              <a:buChar char="●"/>
            </a:pPr>
            <a:r>
              <a:rPr lang="en"/>
              <a:t>Additive time series: </a:t>
            </a:r>
            <a:endParaRPr/>
          </a:p>
          <a:p>
            <a:pPr indent="-293211" lvl="1" marL="914400" rtl="0" algn="l">
              <a:spcBef>
                <a:spcPts val="0"/>
              </a:spcBef>
              <a:spcAft>
                <a:spcPts val="0"/>
              </a:spcAft>
              <a:buSzPct val="100000"/>
              <a:buChar char="○"/>
            </a:pPr>
            <a:r>
              <a:rPr lang="en"/>
              <a:t>x1 =  Trend + Seasonal + Noise</a:t>
            </a:r>
            <a:endParaRPr/>
          </a:p>
          <a:p>
            <a:pPr indent="-304958" lvl="0" marL="457200" rtl="0" algn="l">
              <a:spcBef>
                <a:spcPts val="0"/>
              </a:spcBef>
              <a:spcAft>
                <a:spcPts val="0"/>
              </a:spcAft>
              <a:buSzPct val="100000"/>
              <a:buChar char="●"/>
            </a:pPr>
            <a:r>
              <a:rPr lang="en"/>
              <a:t>Multiplicative time series:</a:t>
            </a:r>
            <a:endParaRPr/>
          </a:p>
          <a:p>
            <a:pPr indent="-293211" lvl="1" marL="914400" rtl="0" algn="l">
              <a:spcBef>
                <a:spcPts val="0"/>
              </a:spcBef>
              <a:spcAft>
                <a:spcPts val="0"/>
              </a:spcAft>
              <a:buSzPct val="100000"/>
              <a:buChar char="○"/>
            </a:pPr>
            <a:r>
              <a:rPr lang="en"/>
              <a:t>x1 =  Trend * Seasonal * Noise</a:t>
            </a:r>
            <a:endParaRPr/>
          </a:p>
          <a:p>
            <a:pPr indent="-304958" lvl="0" marL="457200" rtl="0" algn="l">
              <a:spcBef>
                <a:spcPts val="0"/>
              </a:spcBef>
              <a:spcAft>
                <a:spcPts val="0"/>
              </a:spcAft>
              <a:buSzPct val="100000"/>
              <a:buChar char="●"/>
            </a:pPr>
            <a:r>
              <a:rPr lang="en"/>
              <a:t>In the additive series each component is subtracted from the series to perform the decomposition</a:t>
            </a:r>
            <a:endParaRPr/>
          </a:p>
          <a:p>
            <a:pPr indent="-304958" lvl="0" marL="457200" rtl="0" algn="l">
              <a:spcBef>
                <a:spcPts val="0"/>
              </a:spcBef>
              <a:spcAft>
                <a:spcPts val="0"/>
              </a:spcAft>
              <a:buSzPct val="100000"/>
              <a:buChar char="●"/>
            </a:pPr>
            <a:r>
              <a:rPr lang="en"/>
              <a:t>In the multiplicative series, the series is divided by each component to perform the decomposition</a:t>
            </a:r>
            <a:endParaRPr/>
          </a:p>
        </p:txBody>
      </p:sp>
      <p:pic>
        <p:nvPicPr>
          <p:cNvPr id="321" name="Google Shape;321;p19"/>
          <p:cNvPicPr preferRelativeResize="0"/>
          <p:nvPr/>
        </p:nvPicPr>
        <p:blipFill>
          <a:blip r:embed="rId3">
            <a:alphaModFix/>
          </a:blip>
          <a:stretch>
            <a:fillRect/>
          </a:stretch>
        </p:blipFill>
        <p:spPr>
          <a:xfrm>
            <a:off x="5625548" y="1209649"/>
            <a:ext cx="3321427" cy="1419275"/>
          </a:xfrm>
          <a:prstGeom prst="rect">
            <a:avLst/>
          </a:prstGeom>
          <a:noFill/>
          <a:ln>
            <a:noFill/>
          </a:ln>
        </p:spPr>
      </p:pic>
      <p:pic>
        <p:nvPicPr>
          <p:cNvPr id="322" name="Google Shape;322;p19"/>
          <p:cNvPicPr preferRelativeResize="0"/>
          <p:nvPr/>
        </p:nvPicPr>
        <p:blipFill>
          <a:blip r:embed="rId4">
            <a:alphaModFix/>
          </a:blip>
          <a:stretch>
            <a:fillRect/>
          </a:stretch>
        </p:blipFill>
        <p:spPr>
          <a:xfrm>
            <a:off x="6112662" y="2725299"/>
            <a:ext cx="2347197" cy="22669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Autoregression</a:t>
            </a:r>
            <a:endParaRPr/>
          </a:p>
        </p:txBody>
      </p:sp>
      <p:sp>
        <p:nvSpPr>
          <p:cNvPr id="328" name="Google Shape;328;p20"/>
          <p:cNvSpPr txBox="1"/>
          <p:nvPr>
            <p:ph idx="1" type="body"/>
          </p:nvPr>
        </p:nvSpPr>
        <p:spPr>
          <a:xfrm>
            <a:off x="337275" y="1370000"/>
            <a:ext cx="7649100" cy="2217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is one of the main components of a time series model</a:t>
            </a:r>
            <a:endParaRPr/>
          </a:p>
          <a:p>
            <a:pPr indent="-311150" lvl="0" marL="457200" rtl="0" algn="l">
              <a:spcBef>
                <a:spcPts val="0"/>
              </a:spcBef>
              <a:spcAft>
                <a:spcPts val="0"/>
              </a:spcAft>
              <a:buSzPts val="1300"/>
              <a:buChar char="●"/>
            </a:pPr>
            <a:r>
              <a:rPr lang="en"/>
              <a:t>As the name suggests, this creates a linear model to predict the current value based on a number of past values</a:t>
            </a:r>
            <a:endParaRPr/>
          </a:p>
          <a:p>
            <a:pPr indent="-311150" lvl="0" marL="457200" rtl="0" algn="l">
              <a:spcBef>
                <a:spcPts val="0"/>
              </a:spcBef>
              <a:spcAft>
                <a:spcPts val="0"/>
              </a:spcAft>
              <a:buSzPts val="1300"/>
              <a:buChar char="●"/>
            </a:pPr>
            <a:r>
              <a:rPr lang="en"/>
              <a:t>An autoregressive order refers to the number of past terms multiplied by </a:t>
            </a:r>
            <a:r>
              <a:rPr lang="en"/>
              <a:t>coefficients.</a:t>
            </a:r>
            <a:endParaRPr/>
          </a:p>
          <a:p>
            <a:pPr indent="-311150" lvl="0" marL="457200" rtl="0" algn="l">
              <a:spcBef>
                <a:spcPts val="0"/>
              </a:spcBef>
              <a:spcAft>
                <a:spcPts val="0"/>
              </a:spcAft>
              <a:buSzPts val="1300"/>
              <a:buChar char="●"/>
            </a:pPr>
            <a:r>
              <a:rPr lang="en"/>
              <a:t>An error term is added to the equation to in order to account for white noise</a:t>
            </a:r>
            <a:endParaRPr/>
          </a:p>
        </p:txBody>
      </p:sp>
      <p:pic>
        <p:nvPicPr>
          <p:cNvPr id="329" name="Google Shape;329;p20"/>
          <p:cNvPicPr preferRelativeResize="0"/>
          <p:nvPr/>
        </p:nvPicPr>
        <p:blipFill>
          <a:blip r:embed="rId3">
            <a:alphaModFix/>
          </a:blip>
          <a:stretch>
            <a:fillRect/>
          </a:stretch>
        </p:blipFill>
        <p:spPr>
          <a:xfrm>
            <a:off x="1495862" y="3996176"/>
            <a:ext cx="6152275"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Moving Average</a:t>
            </a:r>
            <a:endParaRPr/>
          </a:p>
        </p:txBody>
      </p:sp>
      <p:sp>
        <p:nvSpPr>
          <p:cNvPr id="335" name="Google Shape;335;p21"/>
          <p:cNvSpPr txBox="1"/>
          <p:nvPr>
            <p:ph idx="1" type="body"/>
          </p:nvPr>
        </p:nvSpPr>
        <p:spPr>
          <a:xfrm>
            <a:off x="792025" y="1452650"/>
            <a:ext cx="7616700" cy="1648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Moving average model is an additional component that can be used for a time series model</a:t>
            </a:r>
            <a:endParaRPr/>
          </a:p>
          <a:p>
            <a:pPr indent="-311150" lvl="0" marL="457200" rtl="0" algn="l">
              <a:spcBef>
                <a:spcPts val="0"/>
              </a:spcBef>
              <a:spcAft>
                <a:spcPts val="0"/>
              </a:spcAft>
              <a:buSzPts val="1300"/>
              <a:buChar char="●"/>
            </a:pPr>
            <a:r>
              <a:rPr lang="en"/>
              <a:t>The moving average model creates a linear regression model using residuals </a:t>
            </a:r>
            <a:endParaRPr/>
          </a:p>
          <a:p>
            <a:pPr indent="-311150" lvl="0" marL="457200" rtl="0" algn="l">
              <a:spcBef>
                <a:spcPts val="0"/>
              </a:spcBef>
              <a:spcAft>
                <a:spcPts val="0"/>
              </a:spcAft>
              <a:buSzPts val="1300"/>
              <a:buChar char="●"/>
            </a:pPr>
            <a:r>
              <a:rPr lang="en"/>
              <a:t>The order refers to the number of </a:t>
            </a:r>
            <a:r>
              <a:rPr lang="en"/>
              <a:t>coefficients</a:t>
            </a:r>
            <a:r>
              <a:rPr lang="en"/>
              <a:t> and error terms of past values </a:t>
            </a:r>
            <a:endParaRPr/>
          </a:p>
          <a:p>
            <a:pPr indent="-311150" lvl="0" marL="457200" rtl="0" algn="l">
              <a:spcBef>
                <a:spcPts val="0"/>
              </a:spcBef>
              <a:spcAft>
                <a:spcPts val="0"/>
              </a:spcAft>
              <a:buSzPts val="1300"/>
              <a:buChar char="●"/>
            </a:pPr>
            <a:r>
              <a:rPr lang="en"/>
              <a:t>The equation also includes an error term to incorporate noise</a:t>
            </a:r>
            <a:endParaRPr/>
          </a:p>
        </p:txBody>
      </p:sp>
      <p:pic>
        <p:nvPicPr>
          <p:cNvPr id="336" name="Google Shape;336;p21"/>
          <p:cNvPicPr preferRelativeResize="0"/>
          <p:nvPr/>
        </p:nvPicPr>
        <p:blipFill>
          <a:blip r:embed="rId3">
            <a:alphaModFix/>
          </a:blip>
          <a:stretch>
            <a:fillRect/>
          </a:stretch>
        </p:blipFill>
        <p:spPr>
          <a:xfrm>
            <a:off x="968037" y="3835500"/>
            <a:ext cx="7207924" cy="733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