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6858000" cy="9144000"/>
  <p:embeddedFontLst>
    <p:embeddedFont>
      <p:font typeface="Tahoma" panose="020B0604030504040204" pitchFamily="3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000000"/>
          </p15:clr>
        </p15:guide>
        <p15:guide id="2" orient="horz" pos="2784">
          <p15:clr>
            <a:srgbClr val="000000"/>
          </p15:clr>
        </p15:guide>
        <p15:guide id="3" pos="528">
          <p15:clr>
            <a:srgbClr val="000000"/>
          </p15:clr>
        </p15:guide>
        <p15:guide id="4" pos="8688">
          <p15:clr>
            <a:srgbClr val="000000"/>
          </p15:clr>
        </p15:guide>
        <p15:guide id="5" pos="6432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rt7OXSRvNoIxoXbb63s+qTadP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0"/>
    <p:restoredTop sz="94694"/>
  </p:normalViewPr>
  <p:slideViewPr>
    <p:cSldViewPr snapToGrid="0">
      <p:cViewPr varScale="1">
        <p:scale>
          <a:sx n="97" d="100"/>
          <a:sy n="97" d="100"/>
        </p:scale>
        <p:origin x="840" y="208"/>
      </p:cViewPr>
      <p:guideLst>
        <p:guide orient="horz" pos="2592"/>
        <p:guide orient="horz" pos="2784"/>
        <p:guide pos="528"/>
        <p:guide pos="8688"/>
        <p:guide pos="6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486771-BD3E-1D9D-340E-69E280E50E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2222" b="27611"/>
          <a:stretch/>
        </p:blipFill>
        <p:spPr>
          <a:xfrm>
            <a:off x="9814550" y="4267200"/>
            <a:ext cx="4815850" cy="3962400"/>
          </a:xfrm>
          <a:prstGeom prst="rect">
            <a:avLst/>
          </a:prstGeom>
        </p:spPr>
      </p:pic>
      <p:cxnSp>
        <p:nvCxnSpPr>
          <p:cNvPr id="14" name="Google Shape;14;p7"/>
          <p:cNvCxnSpPr/>
          <p:nvPr/>
        </p:nvCxnSpPr>
        <p:spPr>
          <a:xfrm rot="10800000" flipH="1">
            <a:off x="838200" y="2590800"/>
            <a:ext cx="12954000" cy="14338"/>
          </a:xfrm>
          <a:prstGeom prst="straightConnector1">
            <a:avLst/>
          </a:prstGeom>
          <a:noFill/>
          <a:ln w="19050" cap="flat" cmpd="sng">
            <a:solidFill>
              <a:srgbClr val="3F647F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2286000" y="2819400"/>
            <a:ext cx="11506200" cy="280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C3800"/>
              </a:buClr>
              <a:buSzPts val="1400"/>
              <a:buNone/>
              <a:defRPr sz="4600">
                <a:solidFill>
                  <a:srgbClr val="8C38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2286000" y="5715000"/>
            <a:ext cx="11506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700"/>
              <a:buFont typeface="Tahoma"/>
              <a:buNone/>
              <a:defRPr sz="3000">
                <a:solidFill>
                  <a:schemeClr val="dk1"/>
                </a:solidFill>
              </a:defRPr>
            </a:lvl1pPr>
            <a:lvl2pPr lvl="1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lvl="2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lvl="3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4pPr>
            <a:lvl5pPr lvl="4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2" name="Picture 2" descr="VIS 2024 Logo">
            <a:extLst>
              <a:ext uri="{FF2B5EF4-FFF2-40B4-BE49-F238E27FC236}">
                <a16:creationId xmlns:a16="http://schemas.microsoft.com/office/drawing/2014/main" id="{C4219887-8E34-5195-76E6-ABDCCCCA7E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1746"/>
            <a:ext cx="9047514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1FF8E6-591E-D327-D175-47DCC7FA46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2222" b="27611"/>
          <a:stretch/>
        </p:blipFill>
        <p:spPr>
          <a:xfrm>
            <a:off x="9814550" y="4267200"/>
            <a:ext cx="4815850" cy="3962400"/>
          </a:xfrm>
          <a:prstGeom prst="rect">
            <a:avLst/>
          </a:prstGeom>
        </p:spPr>
      </p:pic>
      <p:cxnSp>
        <p:nvCxnSpPr>
          <p:cNvPr id="14" name="Google Shape;14;p7"/>
          <p:cNvCxnSpPr/>
          <p:nvPr/>
        </p:nvCxnSpPr>
        <p:spPr>
          <a:xfrm rot="10800000" flipH="1">
            <a:off x="838200" y="2590800"/>
            <a:ext cx="12954000" cy="14338"/>
          </a:xfrm>
          <a:prstGeom prst="straightConnector1">
            <a:avLst/>
          </a:prstGeom>
          <a:noFill/>
          <a:ln w="19050" cap="flat" cmpd="sng">
            <a:solidFill>
              <a:srgbClr val="3F647F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2286000" y="2819400"/>
            <a:ext cx="11506200" cy="280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C3800"/>
              </a:buClr>
              <a:buSzPts val="1400"/>
              <a:buNone/>
              <a:defRPr sz="4600">
                <a:solidFill>
                  <a:srgbClr val="3F64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2286000" y="5715000"/>
            <a:ext cx="11506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700"/>
              <a:buFont typeface="Tahoma"/>
              <a:buNone/>
              <a:defRPr sz="3000">
                <a:solidFill>
                  <a:srgbClr val="3F647F"/>
                </a:solidFill>
              </a:defRPr>
            </a:lvl1pPr>
            <a:lvl2pPr lvl="1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lvl="2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lvl="3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4pPr>
            <a:lvl5pPr lvl="4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2" name="Picture 2" descr="VIS 2024 Logo">
            <a:extLst>
              <a:ext uri="{FF2B5EF4-FFF2-40B4-BE49-F238E27FC236}">
                <a16:creationId xmlns:a16="http://schemas.microsoft.com/office/drawing/2014/main" id="{C4219887-8E34-5195-76E6-ABDCCCCA7E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1746"/>
            <a:ext cx="9047514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28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B2DD29-8CF9-AF42-D067-29BB531F31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7541" r="12222" b="-1093"/>
          <a:stretch/>
        </p:blipFill>
        <p:spPr>
          <a:xfrm>
            <a:off x="9814550" y="-1"/>
            <a:ext cx="4815850" cy="4026104"/>
          </a:xfrm>
          <a:prstGeom prst="rect">
            <a:avLst/>
          </a:prstGeom>
        </p:spPr>
      </p:pic>
      <p:cxnSp>
        <p:nvCxnSpPr>
          <p:cNvPr id="20" name="Google Shape;20;p8"/>
          <p:cNvCxnSpPr/>
          <p:nvPr/>
        </p:nvCxnSpPr>
        <p:spPr>
          <a:xfrm>
            <a:off x="838200" y="7543800"/>
            <a:ext cx="12954000" cy="0"/>
          </a:xfrm>
          <a:prstGeom prst="straightConnector1">
            <a:avLst/>
          </a:prstGeom>
          <a:noFill/>
          <a:ln w="19050" cap="flat" cmpd="sng">
            <a:solidFill>
              <a:srgbClr val="3F647F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>
            <a:lvl1pPr marL="457200" lvl="0" indent="-40005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700"/>
              <a:buChar char="•"/>
              <a:defRPr>
                <a:solidFill>
                  <a:srgbClr val="3F647F"/>
                </a:solidFill>
              </a:defRPr>
            </a:lvl1pPr>
            <a:lvl2pPr marL="914400" lvl="1" indent="-37719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40"/>
              <a:buChar char="•"/>
              <a:defRPr>
                <a:solidFill>
                  <a:srgbClr val="3F647F"/>
                </a:solidFill>
              </a:defRPr>
            </a:lvl2pPr>
            <a:lvl3pPr marL="1371600" lvl="2" indent="-36576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Char char="•"/>
              <a:defRPr>
                <a:solidFill>
                  <a:srgbClr val="3F647F"/>
                </a:solidFill>
              </a:defRPr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rgbClr val="3F647F"/>
                </a:solidFill>
              </a:defRPr>
            </a:lvl4pPr>
            <a:lvl5pPr marL="2286000" lvl="4" indent="-33147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Char char="•"/>
              <a:defRPr>
                <a:solidFill>
                  <a:srgbClr val="3F647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dirty="0"/>
          </a:p>
        </p:txBody>
      </p:sp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3F64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" name="Picture 2" descr="VIS 2024 Logo">
            <a:extLst>
              <a:ext uri="{FF2B5EF4-FFF2-40B4-BE49-F238E27FC236}">
                <a16:creationId xmlns:a16="http://schemas.microsoft.com/office/drawing/2014/main" id="{66471F91-E5B0-FD4D-B822-AC1D0FBCCD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572512"/>
            <a:ext cx="2369587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A355E7-36E6-11AE-7311-6C46BE0A61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7541" r="12222" b="-1093"/>
          <a:stretch/>
        </p:blipFill>
        <p:spPr>
          <a:xfrm>
            <a:off x="9814550" y="-1"/>
            <a:ext cx="4815850" cy="4026104"/>
          </a:xfrm>
          <a:prstGeom prst="rect">
            <a:avLst/>
          </a:prstGeom>
        </p:spPr>
      </p:pic>
      <p:cxnSp>
        <p:nvCxnSpPr>
          <p:cNvPr id="26" name="Google Shape;26;p9"/>
          <p:cNvCxnSpPr/>
          <p:nvPr/>
        </p:nvCxnSpPr>
        <p:spPr>
          <a:xfrm rot="10800000">
            <a:off x="2895600" y="1214438"/>
            <a:ext cx="0" cy="5867400"/>
          </a:xfrm>
          <a:prstGeom prst="straightConnector1">
            <a:avLst/>
          </a:prstGeom>
          <a:noFill/>
          <a:ln w="19050" cap="flat" cmpd="sng">
            <a:solidFill>
              <a:srgbClr val="3F647F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7" name="Google Shape;27;p9"/>
          <p:cNvSpPr txBox="1">
            <a:spLocks noGrp="1"/>
          </p:cNvSpPr>
          <p:nvPr>
            <p:ph type="body" idx="1"/>
          </p:nvPr>
        </p:nvSpPr>
        <p:spPr>
          <a:xfrm>
            <a:off x="3048000" y="2590800"/>
            <a:ext cx="100584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C3800"/>
              </a:buClr>
              <a:buSzPts val="4140"/>
              <a:buNone/>
              <a:defRPr sz="4600" b="0">
                <a:solidFill>
                  <a:srgbClr val="3F647F"/>
                </a:solidFill>
              </a:defRPr>
            </a:lvl1pPr>
            <a:lvl2pPr marL="914400" lvl="1" indent="-331469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9pPr>
          </a:lstStyle>
          <a:p>
            <a:endParaRPr dirty="0"/>
          </a:p>
        </p:txBody>
      </p:sp>
      <p:pic>
        <p:nvPicPr>
          <p:cNvPr id="2" name="Picture 2" descr="VIS 2024 Logo">
            <a:extLst>
              <a:ext uri="{FF2B5EF4-FFF2-40B4-BE49-F238E27FC236}">
                <a16:creationId xmlns:a16="http://schemas.microsoft.com/office/drawing/2014/main" id="{D44DD702-9BE1-977D-8F96-EAC4977C1B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572512"/>
            <a:ext cx="2369587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0"/>
          <p:cNvCxnSpPr/>
          <p:nvPr/>
        </p:nvCxnSpPr>
        <p:spPr>
          <a:xfrm>
            <a:off x="838200" y="7543800"/>
            <a:ext cx="12954000" cy="0"/>
          </a:xfrm>
          <a:prstGeom prst="straightConnector1">
            <a:avLst/>
          </a:prstGeom>
          <a:noFill/>
          <a:ln w="19050" cap="flat" cmpd="sng">
            <a:solidFill>
              <a:srgbClr val="3F647F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64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" name="Picture 2" descr="VIS 2024 Logo">
            <a:extLst>
              <a:ext uri="{FF2B5EF4-FFF2-40B4-BE49-F238E27FC236}">
                <a16:creationId xmlns:a16="http://schemas.microsoft.com/office/drawing/2014/main" id="{EEF2036D-6F37-3DB7-3648-76E8829D4C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572512"/>
            <a:ext cx="2369587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11"/>
          <p:cNvCxnSpPr/>
          <p:nvPr/>
        </p:nvCxnSpPr>
        <p:spPr>
          <a:xfrm>
            <a:off x="838200" y="7543800"/>
            <a:ext cx="12954000" cy="0"/>
          </a:xfrm>
          <a:prstGeom prst="straightConnector1">
            <a:avLst/>
          </a:prstGeom>
          <a:noFill/>
          <a:ln w="19050" cap="flat" cmpd="sng">
            <a:solidFill>
              <a:srgbClr val="3F647F"/>
            </a:solidFill>
            <a:prstDash val="lgDash"/>
            <a:round/>
            <a:headEnd type="none" w="med" len="med"/>
            <a:tailEnd type="none" w="med" len="med"/>
          </a:ln>
        </p:spPr>
      </p:cxnSp>
      <p:pic>
        <p:nvPicPr>
          <p:cNvPr id="1026" name="Picture 2" descr="VIS 2024 Logo">
            <a:extLst>
              <a:ext uri="{FF2B5EF4-FFF2-40B4-BE49-F238E27FC236}">
                <a16:creationId xmlns:a16="http://schemas.microsoft.com/office/drawing/2014/main" id="{A2348CD2-C0CD-D26E-3658-02D629B238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572512"/>
            <a:ext cx="2369587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12954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>
            <a:lvl1pPr marL="457200" marR="0" lvl="0" indent="-4000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ahoma"/>
              <a:buChar char="•"/>
              <a:defRPr sz="3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7719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Tahoma"/>
              <a:buChar char="•"/>
              <a:defRPr sz="2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657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Tahoma"/>
              <a:buChar char="•"/>
              <a:defRPr sz="2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ahoma"/>
              <a:buChar char="•"/>
              <a:defRPr sz="20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147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Tahoma"/>
              <a:buChar char="•"/>
              <a:defRPr sz="1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444500" algn="l" rtl="0">
              <a:spcBef>
                <a:spcPts val="680"/>
              </a:spcBef>
              <a:spcAft>
                <a:spcPts val="0"/>
              </a:spcAft>
              <a:buClr>
                <a:srgbClr val="EEEAFF"/>
              </a:buClr>
              <a:buSzPts val="3400"/>
              <a:buFont typeface="Arial"/>
              <a:buChar char="»"/>
              <a:defRPr sz="3400" b="0" i="0" u="none" strike="noStrike" cap="non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44500" algn="l" rtl="0">
              <a:spcBef>
                <a:spcPts val="680"/>
              </a:spcBef>
              <a:spcAft>
                <a:spcPts val="0"/>
              </a:spcAft>
              <a:buClr>
                <a:srgbClr val="EEEAFF"/>
              </a:buClr>
              <a:buSzPts val="3400"/>
              <a:buFont typeface="Arial"/>
              <a:buChar char="»"/>
              <a:defRPr sz="3400" b="0" i="0" u="none" strike="noStrike" cap="non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44500" algn="l" rtl="0">
              <a:spcBef>
                <a:spcPts val="680"/>
              </a:spcBef>
              <a:spcAft>
                <a:spcPts val="0"/>
              </a:spcAft>
              <a:buClr>
                <a:srgbClr val="EEEAFF"/>
              </a:buClr>
              <a:buSzPts val="3400"/>
              <a:buFont typeface="Arial"/>
              <a:buChar char="»"/>
              <a:defRPr sz="3400" b="0" i="0" u="none" strike="noStrike" cap="non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44500" algn="l" rtl="0">
              <a:spcBef>
                <a:spcPts val="680"/>
              </a:spcBef>
              <a:spcAft>
                <a:spcPts val="0"/>
              </a:spcAft>
              <a:buClr>
                <a:srgbClr val="EEEAFF"/>
              </a:buClr>
              <a:buSzPts val="3400"/>
              <a:buFont typeface="Arial"/>
              <a:buChar char="»"/>
              <a:defRPr sz="3400" b="0" i="0" u="none" strike="noStrike" cap="non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C3800"/>
              </a:buClr>
              <a:buSzPts val="1400"/>
              <a:buNone/>
              <a:defRPr sz="4400" b="0" i="0" u="none" strike="noStrike" cap="none">
                <a:solidFill>
                  <a:srgbClr val="8C38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00" b="0" i="0" u="none" strike="noStrike" cap="non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00" b="0" i="0" u="none" strike="noStrike" cap="non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00" b="0" i="0" u="none" strike="noStrike" cap="non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00" b="0" i="0" u="none" strike="noStrike" cap="non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3F647F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XYZ Using </a:t>
            </a:r>
            <a:br>
              <a:rPr lang="en-US" dirty="0"/>
            </a:br>
            <a:r>
              <a:rPr lang="en-US" dirty="0"/>
              <a:t>Hierarchical Models</a:t>
            </a:r>
            <a:endParaRPr dirty="0"/>
          </a:p>
        </p:txBody>
      </p:sp>
      <p:sp>
        <p:nvSpPr>
          <p:cNvPr id="42" name="Google Shape;42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John Smith, ABC University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27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12954000" cy="5334000"/>
          </a:xfr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/>
          <a:p>
            <a:pPr lvl="0"/>
            <a:r>
              <a:rPr lang="en-US" dirty="0"/>
              <a:t>Introduction</a:t>
            </a:r>
          </a:p>
          <a:p>
            <a:pPr lvl="0"/>
            <a:r>
              <a:rPr lang="en-US" dirty="0"/>
              <a:t>Previous Work</a:t>
            </a:r>
          </a:p>
          <a:p>
            <a:pPr lvl="0"/>
            <a:r>
              <a:rPr lang="en-US" dirty="0"/>
              <a:t>Approach</a:t>
            </a:r>
          </a:p>
          <a:p>
            <a:pPr lvl="0"/>
            <a:r>
              <a:rPr lang="en-US" dirty="0"/>
              <a:t>Hierarchical Models</a:t>
            </a:r>
          </a:p>
          <a:p>
            <a:pPr lvl="0"/>
            <a:r>
              <a:rPr lang="en-US" dirty="0"/>
              <a:t>Application Domain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Results</a:t>
            </a:r>
          </a:p>
          <a:p>
            <a:pPr lvl="0"/>
            <a:r>
              <a:rPr lang="en-US" dirty="0"/>
              <a:t>Conclusion</a:t>
            </a:r>
          </a:p>
        </p:txBody>
      </p:sp>
      <p:sp>
        <p:nvSpPr>
          <p:cNvPr id="49" name="Google Shape;49;p2"/>
          <p:cNvSpPr txBox="1"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12954000" cy="5334000"/>
          </a:xfr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/>
          <a:p>
            <a:pPr lvl="0"/>
            <a:r>
              <a:rPr lang="en-US"/>
              <a:t>This is an introduction to our techniques</a:t>
            </a:r>
          </a:p>
          <a:p>
            <a:pPr lvl="0"/>
            <a:r>
              <a:rPr lang="en-US"/>
              <a:t>It’s important because we believe so</a:t>
            </a:r>
          </a:p>
          <a:p>
            <a:pPr lvl="0"/>
            <a:r>
              <a:rPr lang="en-US"/>
              <a:t>Etc….</a:t>
            </a:r>
          </a:p>
        </p:txBody>
      </p:sp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3048000" y="2590800"/>
            <a:ext cx="10058400" cy="3048000"/>
          </a:xfrm>
          <a:noFill/>
          <a:ln>
            <a:noFill/>
          </a:ln>
        </p:spPr>
        <p:txBody>
          <a:bodyPr spcFirstLastPara="1" wrap="square" lIns="130600" tIns="65300" rIns="130600" bIns="65300" anchor="ctr" anchorCtr="0">
            <a:noAutofit/>
          </a:bodyPr>
          <a:lstStyle/>
          <a:p>
            <a:pPr lvl="0"/>
            <a:r>
              <a:rPr lang="en-US"/>
              <a:t>Why do we believe this is important?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/>
          <a:p>
            <a:pPr lvl="0"/>
            <a:r>
              <a:rPr lang="en-US" dirty="0"/>
              <a:t>This is important because it is very useful </a:t>
            </a:r>
          </a:p>
          <a:p>
            <a:pPr lvl="0"/>
            <a:r>
              <a:rPr lang="en-US" dirty="0"/>
              <a:t>Other reasons this is important:</a:t>
            </a:r>
          </a:p>
          <a:p>
            <a:pPr lvl="0"/>
            <a:r>
              <a:rPr lang="en-US" dirty="0"/>
              <a:t>Reason </a:t>
            </a:r>
          </a:p>
          <a:p>
            <a:pPr lvl="0"/>
            <a:r>
              <a:rPr lang="en-US" dirty="0"/>
              <a:t>Another reason</a:t>
            </a:r>
          </a:p>
          <a:p>
            <a:pPr lvl="0"/>
            <a:r>
              <a:rPr lang="en-US" dirty="0"/>
              <a:t>More reasons</a:t>
            </a:r>
          </a:p>
          <a:p>
            <a:pPr lvl="1"/>
            <a:r>
              <a:rPr lang="en-US" dirty="0"/>
              <a:t>And more reasons</a:t>
            </a:r>
          </a:p>
        </p:txBody>
      </p:sp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More important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3">
      <a:dk1>
        <a:srgbClr val="1D3160"/>
      </a:dk1>
      <a:lt1>
        <a:srgbClr val="2473B6"/>
      </a:lt1>
      <a:dk2>
        <a:srgbClr val="000000"/>
      </a:dk2>
      <a:lt2>
        <a:srgbClr val="FFFFFF"/>
      </a:lt2>
      <a:accent1>
        <a:srgbClr val="3F647E"/>
      </a:accent1>
      <a:accent2>
        <a:srgbClr val="6EB5EE"/>
      </a:accent2>
      <a:accent3>
        <a:srgbClr val="FEC10E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</Words>
  <Application>Microsoft Macintosh PowerPoint</Application>
  <PresentationFormat>Custom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Tahoma</vt:lpstr>
      <vt:lpstr>Arial</vt:lpstr>
      <vt:lpstr>Calibri</vt:lpstr>
      <vt:lpstr>Blank Presentation</vt:lpstr>
      <vt:lpstr>Introduction to XYZ Using  Hierarchical Models</vt:lpstr>
      <vt:lpstr>Agenda</vt:lpstr>
      <vt:lpstr>Introduction</vt:lpstr>
      <vt:lpstr>PowerPoint Presentation</vt:lpstr>
      <vt:lpstr>More important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Paul Rosen</cp:lastModifiedBy>
  <cp:revision>1</cp:revision>
  <dcterms:created xsi:type="dcterms:W3CDTF">2021-06-16T18:32:57Z</dcterms:created>
  <dcterms:modified xsi:type="dcterms:W3CDTF">2024-07-09T23:39:44Z</dcterms:modified>
</cp:coreProperties>
</file>