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85" y="5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793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07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19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49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717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84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42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28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35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681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38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87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CMP3103M Autonomous Mobile Robotics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Alexander Bierton</a:t>
            </a:r>
          </a:p>
          <a:p>
            <a:r>
              <a:t>BIE12441314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0" y="5124001"/>
            <a:ext cx="10515601" cy="324990"/>
          </a:xfrm>
          <a:prstGeom prst="rect">
            <a:avLst/>
          </a:prstGeom>
        </p:spPr>
        <p:txBody>
          <a:bodyPr>
            <a:noAutofit/>
          </a:bodyPr>
          <a:lstStyle>
            <a:lvl1pPr defTabSz="740663">
              <a:defRPr sz="1620"/>
            </a:lvl1pPr>
          </a:lstStyle>
          <a:p>
            <a:r>
              <a:rPr sz="2800" dirty="0"/>
              <a:t>System 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62" y="5642684"/>
            <a:ext cx="11799592" cy="14578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1400"/>
            </a:pPr>
            <a:r>
              <a:rPr lang="en-GB" sz="1600" dirty="0"/>
              <a:t>This system employs global variables (Booleans, arrays, lists and integers) </a:t>
            </a:r>
          </a:p>
          <a:p>
            <a:pPr marL="342900" indent="-342900">
              <a:buFont typeface="Arial" panose="020B0604020202020204" pitchFamily="34" charset="0"/>
              <a:buChar char="•"/>
              <a:defRPr sz="1400"/>
            </a:pPr>
            <a:r>
              <a:rPr lang="en-GB" sz="1600" dirty="0"/>
              <a:t>“</a:t>
            </a:r>
            <a:r>
              <a:rPr lang="en-GB" sz="1600" i="1" dirty="0"/>
              <a:t>move_base_system/goal</a:t>
            </a:r>
            <a:r>
              <a:rPr lang="en-GB" sz="1600" dirty="0"/>
              <a:t>” has majority control over where the robot goes.</a:t>
            </a:r>
          </a:p>
          <a:p>
            <a:pPr lvl="1">
              <a:buFont typeface="Courier New" panose="02070309020205020404" pitchFamily="49" charset="0"/>
              <a:buChar char="o"/>
              <a:defRPr sz="1400"/>
            </a:pPr>
            <a:r>
              <a:rPr lang="en-GB" sz="1600" dirty="0"/>
              <a:t>Helped avoid obstacles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pPr>
            <a:r>
              <a:rPr lang="en-GB" sz="1600" dirty="0"/>
              <a:t>The “</a:t>
            </a:r>
            <a:r>
              <a:rPr lang="en-GB" sz="1600" i="1" dirty="0"/>
              <a:t>move_base/feedback” and “move_base/result</a:t>
            </a:r>
            <a:r>
              <a:rPr lang="en-GB" sz="1600" dirty="0"/>
              <a:t>” update the robots goal progress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355" y="0"/>
            <a:ext cx="9496645" cy="56426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191889" y="270870"/>
            <a:ext cx="10515601" cy="192718"/>
          </a:xfrm>
          <a:prstGeom prst="rect">
            <a:avLst/>
          </a:prstGeom>
        </p:spPr>
        <p:txBody>
          <a:bodyPr>
            <a:noAutofit/>
          </a:bodyPr>
          <a:lstStyle>
            <a:lvl1pPr defTabSz="402336">
              <a:defRPr sz="704"/>
            </a:lvl1pPr>
          </a:lstStyle>
          <a:p>
            <a:r>
              <a:rPr sz="2800" dirty="0"/>
              <a:t>Results and Reflection</a:t>
            </a:r>
          </a:p>
        </p:txBody>
      </p:sp>
      <p:sp>
        <p:nvSpPr>
          <p:cNvPr id="188" name="Shape 188"/>
          <p:cNvSpPr>
            <a:spLocks noGrp="1"/>
          </p:cNvSpPr>
          <p:nvPr>
            <p:ph idx="1"/>
          </p:nvPr>
        </p:nvSpPr>
        <p:spPr>
          <a:xfrm>
            <a:off x="10464" y="632825"/>
            <a:ext cx="11259879" cy="623977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buSzTx/>
              <a:defRPr sz="1400"/>
            </a:pPr>
            <a:r>
              <a:rPr lang="en-GB" sz="1800" dirty="0"/>
              <a:t>The robot stopped at 1 metre distances from each coloured object</a:t>
            </a:r>
            <a:endParaRPr sz="1800" dirty="0"/>
          </a:p>
          <a:p>
            <a:pPr>
              <a:buSzTx/>
              <a:defRPr sz="1400"/>
            </a:pPr>
            <a:r>
              <a:rPr lang="en-GB" sz="1800" dirty="0"/>
              <a:t>T</a:t>
            </a:r>
            <a:r>
              <a:rPr sz="1800" dirty="0"/>
              <a:t>he robot </a:t>
            </a:r>
            <a:r>
              <a:rPr lang="en-GB" sz="1800" dirty="0"/>
              <a:t>came to stop</a:t>
            </a:r>
            <a:r>
              <a:rPr sz="1800" dirty="0"/>
              <a:t> and shutdown the system if all </a:t>
            </a:r>
            <a:r>
              <a:rPr lang="en-GB" sz="1800" dirty="0"/>
              <a:t>colours</a:t>
            </a:r>
            <a:r>
              <a:rPr sz="1800" dirty="0"/>
              <a:t> </a:t>
            </a:r>
            <a:r>
              <a:rPr lang="en-GB" sz="1800" dirty="0"/>
              <a:t>had</a:t>
            </a:r>
            <a:r>
              <a:rPr sz="1800" dirty="0"/>
              <a:t> been reached</a:t>
            </a:r>
            <a:r>
              <a:rPr lang="en-GB" sz="1800" dirty="0"/>
              <a:t> (fig 2)</a:t>
            </a:r>
            <a:r>
              <a:rPr sz="1800" dirty="0"/>
              <a:t>.</a:t>
            </a:r>
            <a:endParaRPr lang="en-GB" sz="1800" dirty="0"/>
          </a:p>
          <a:p>
            <a:pPr marL="0" indent="0">
              <a:buSzTx/>
              <a:buNone/>
              <a:defRPr sz="1400"/>
            </a:pPr>
            <a:endParaRPr lang="en-GB" sz="1800" dirty="0"/>
          </a:p>
          <a:p>
            <a:pPr marL="0" indent="0">
              <a:buSzTx/>
              <a:buNone/>
              <a:defRPr sz="1400"/>
            </a:pPr>
            <a:endParaRPr lang="en-GB" sz="1800" dirty="0"/>
          </a:p>
          <a:p>
            <a:pPr marL="0" indent="0">
              <a:buSzTx/>
              <a:buNone/>
              <a:defRPr sz="1400"/>
            </a:pPr>
            <a:endParaRPr lang="en-GB" sz="1800" dirty="0"/>
          </a:p>
          <a:p>
            <a:pPr marL="0" indent="0">
              <a:buSzTx/>
              <a:buNone/>
              <a:defRPr sz="1400"/>
            </a:pPr>
            <a:endParaRPr lang="en-GB" sz="1800" dirty="0"/>
          </a:p>
          <a:p>
            <a:pPr marL="0" indent="0">
              <a:buSzTx/>
              <a:buNone/>
              <a:defRPr sz="1400"/>
            </a:pPr>
            <a:endParaRPr sz="1800" dirty="0"/>
          </a:p>
          <a:p>
            <a:r>
              <a:rPr lang="en-GB" sz="1800" dirty="0"/>
              <a:t>The System was tested 10 times – 8 of which passed </a:t>
            </a:r>
          </a:p>
          <a:p>
            <a:r>
              <a:rPr lang="en-GB" sz="1800" dirty="0"/>
              <a:t>The completion time of each test were as follows : </a:t>
            </a:r>
            <a:r>
              <a:rPr lang="en-GB" sz="1800" i="1" dirty="0"/>
              <a:t>4.04, 3.59, 4.40, 4.26, 4.10, 4.20, 4.12, and 3.55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Mean time: </a:t>
            </a:r>
            <a:r>
              <a:rPr lang="en-GB" sz="1800" i="1" dirty="0"/>
              <a:t>4.03 (SD = 0.29)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% of time used </a:t>
            </a:r>
            <a:r>
              <a:rPr lang="en-GB" sz="1800"/>
              <a:t>: </a:t>
            </a:r>
            <a:r>
              <a:rPr lang="en-GB" sz="1800" i="1"/>
              <a:t>80.6%</a:t>
            </a:r>
            <a:endParaRPr lang="en-GB" sz="1800" i="1" dirty="0"/>
          </a:p>
          <a:p>
            <a:r>
              <a:rPr lang="en-GB" sz="1800" dirty="0"/>
              <a:t>This shows that there is some area for improvement in the system that could effectively reduce the time consumption down to 75% or under.</a:t>
            </a:r>
            <a:endParaRPr lang="en-GB" sz="1800" dirty="0"/>
          </a:p>
          <a:p>
            <a:pPr>
              <a:buSzTx/>
              <a:defRPr sz="1400"/>
            </a:pPr>
            <a:r>
              <a:rPr sz="1800" dirty="0"/>
              <a:t>There are numerous ways in which time performance could be improved for example:</a:t>
            </a:r>
          </a:p>
          <a:p>
            <a:pPr marL="838200" lvl="1" indent="-342900">
              <a:buFontTx/>
              <a:buAutoNum type="arabicPeriod"/>
              <a:defRPr sz="1400"/>
            </a:pPr>
            <a:r>
              <a:rPr sz="1800" dirty="0"/>
              <a:t>Custom mapping for the robot –</a:t>
            </a:r>
            <a:r>
              <a:rPr lang="en-GB" sz="1800" dirty="0"/>
              <a:t> A* or </a:t>
            </a:r>
            <a:r>
              <a:rPr lang="en-GB" sz="1800" dirty="0" err="1"/>
              <a:t>Dijkstras</a:t>
            </a:r>
            <a:r>
              <a:rPr lang="en-GB" sz="1800" dirty="0"/>
              <a:t> </a:t>
            </a:r>
            <a:r>
              <a:rPr lang="en-GB" sz="1800" dirty="0"/>
              <a:t>Algorithm could be used for fully autonomous results</a:t>
            </a:r>
            <a:endParaRPr lang="en-GB" sz="1800" dirty="0"/>
          </a:p>
          <a:p>
            <a:pPr marL="838200" lvl="1" indent="-342900">
              <a:buFontTx/>
              <a:buAutoNum type="arabicPeriod"/>
              <a:defRPr sz="1400"/>
            </a:pPr>
            <a:r>
              <a:rPr sz="1800" dirty="0"/>
              <a:t>Faster rotation while at position – This could decrease the time taken by the robot to search in a spot for an </a:t>
            </a:r>
            <a:r>
              <a:rPr sz="1800" dirty="0" err="1"/>
              <a:t>coloured</a:t>
            </a:r>
            <a:r>
              <a:rPr sz="1800" dirty="0"/>
              <a:t> objects that might be nearby. </a:t>
            </a:r>
          </a:p>
          <a:p>
            <a:pPr marL="838200" lvl="1" indent="-342900">
              <a:buFontTx/>
              <a:buAutoNum type="arabicPeriod"/>
              <a:defRPr sz="1400"/>
            </a:pPr>
            <a:r>
              <a:rPr sz="1800" dirty="0"/>
              <a:t>A better mask view limit – </a:t>
            </a:r>
            <a:r>
              <a:rPr lang="en-GB" sz="1800" dirty="0"/>
              <a:t>Lowered mask view to help stop collisions was implemented but restricts view distance</a:t>
            </a:r>
            <a:endParaRPr sz="1800" dirty="0"/>
          </a:p>
        </p:txBody>
      </p:sp>
      <p:pic>
        <p:nvPicPr>
          <p:cNvPr id="18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9030" y="1308347"/>
            <a:ext cx="4891314" cy="20086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6300382" y="3332339"/>
            <a:ext cx="216827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Figure 2 – Test</a:t>
            </a:r>
            <a:r>
              <a:rPr kumimoji="0" lang="en-GB" sz="1400" b="0" i="1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Result</a:t>
            </a:r>
            <a:endParaRPr kumimoji="0" lang="en-GB" sz="1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468</TotalTime>
  <Words>250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Schoolbook</vt:lpstr>
      <vt:lpstr>Courier New</vt:lpstr>
      <vt:lpstr>Wingdings 2</vt:lpstr>
      <vt:lpstr>View</vt:lpstr>
      <vt:lpstr>CMP3103M Autonomous Mobile Robotics</vt:lpstr>
      <vt:lpstr>System Design</vt:lpstr>
      <vt:lpstr>Results and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CMP3103M Autonomous Mobile Robotics</dc:title>
  <cp:lastModifiedBy>Alexander Bierton</cp:lastModifiedBy>
  <cp:revision>136</cp:revision>
  <dcterms:modified xsi:type="dcterms:W3CDTF">2017-03-23T15:23:05Z</dcterms:modified>
</cp:coreProperties>
</file>