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7" autoAdjust="0"/>
    <p:restoredTop sz="96616" autoAdjust="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A06C-A0E9-4CBB-BD56-29151CB77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12FF4-8408-470A-9BC9-1CA84CE8E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AB08-414D-401E-9E06-227B3A7A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4E6A-C9C2-47E2-B095-162066C1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190D-1E01-4A91-BE97-C0F7B623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223B-0129-4793-B055-92C5A45D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AA77-1FB0-4611-B30C-A18FDA234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0415-F8F4-4934-B822-BB866E85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BD25-9BB5-4288-8F45-9EA2CDD0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6059-5EED-4B1B-985E-93810E2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B7A1F-8B24-4659-9FDF-37FC21514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AE102-5DFD-4BFB-B368-E44FF16ED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4726-A3EA-49A0-BD86-8AD4D1EC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8CB9-AE11-4FA3-BD20-F88282DA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B874-B21B-4771-8C2F-3053A340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20F8-4AA6-4D75-8EC7-C36A92B2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4431-1050-4325-B756-4A8029128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331F-2B0B-4DC4-A34F-A416FBF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8B7C-0C0F-4D21-B687-9AB72B28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9F23-7E07-41B4-8DDB-C506577B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D831-9168-46D7-A864-F99D589E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D8C18-FDD1-437A-BB08-4F3B5683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4A08-D105-421A-9761-CDD9133A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0C26-E879-4E3C-8376-85CAB7EA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C91A-AAFF-44FB-AE7F-799B90B7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29B0-9685-405F-AF94-559A32F4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1394-00B0-45E2-91B7-41B38F9D3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6F783-0969-41AE-AC03-28C7025F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4633B-9F7E-4DDE-AFC9-2951E2CF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9A06C-7EC7-4B62-9C95-C3215DA7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D8C7B-F43F-4658-9A9C-892580D6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D33D-9BBA-4414-BA99-B1DB0A065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ECBD-C62A-4F4E-AE60-329C19387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74B4A-DFF5-45BF-9A6F-BA1197548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3E42B-8C6F-481D-BF17-17CA19638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BF4EF-E5EE-4960-A346-188B3D89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E835C-3A69-4D05-80C7-EE4AED48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8EFA2-1AD8-4EA7-AC8A-8EA50653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A5C68-942B-4F42-897D-1F8895A4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AFEE-153A-4F76-AD28-36CE0E92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B8888-FD5C-4923-B913-A7FBD352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3391-418D-4A7F-9CBC-A0DCC163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ACF04-435C-4A05-948C-C5537A07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4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8BD9E-F985-40FC-84B8-91F6872B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72BCF-ED24-499B-B837-C295AB0D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AB4BB-DC4F-4A7B-8266-36627B83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314C-A9E2-4EED-B42C-2AEB3A9F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D607-9CF4-442E-A45C-71B9A50F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E3F34-B1DD-4A4A-8C6B-03659A836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E19DF-5E6D-404A-A4A6-E4BAC5CF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6EBB0-056F-406E-9F76-9EBDC14D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97F-4BD5-4468-9E5A-66F873B8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17EC-AE65-4945-9B9B-65AF6B7C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41AF5-B7E7-4CE8-9350-790FB6555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31F70-5893-4976-A7DE-3F067532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65A0C-C09C-4A26-B452-BAF619BE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9DE70-123F-409F-AC4F-ADDE0516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E4FAB-262A-45E3-9874-D66EB27B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9115-3C85-4647-872B-E56487F1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244E5-AA53-4B34-8AC6-308B2061D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9EB2-4F69-41B2-9AD7-0C921405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3C03D-E20B-4937-ADFD-E5581D42C541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0FA5D-4D5F-41B4-8EB8-3937FA276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9896-807C-42E9-A72F-A12B547F9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A0D8-1AC0-4D12-A648-DC03E23F7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3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09C4947-BF19-44DC-B829-E56E19056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293282"/>
              </p:ext>
            </p:extLst>
          </p:nvPr>
        </p:nvGraphicFramePr>
        <p:xfrm>
          <a:off x="352987" y="182719"/>
          <a:ext cx="7050088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5194080" imgH="2108160" progId="Equation.DSMT4">
                  <p:embed/>
                </p:oleObj>
              </mc:Choice>
              <mc:Fallback>
                <p:oleObj name="Equation" r:id="rId3" imgW="5194080" imgH="210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987" y="182719"/>
                        <a:ext cx="7050088" cy="286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50D16-3B81-4639-AF77-D18649EB28BF}"/>
              </a:ext>
            </a:extLst>
          </p:cNvPr>
          <p:cNvCxnSpPr>
            <a:cxnSpLocks/>
          </p:cNvCxnSpPr>
          <p:nvPr/>
        </p:nvCxnSpPr>
        <p:spPr>
          <a:xfrm flipV="1">
            <a:off x="2636023" y="3012618"/>
            <a:ext cx="321130" cy="43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F40520-78DB-4CEF-B8B5-4AC5B0BE025D}"/>
              </a:ext>
            </a:extLst>
          </p:cNvPr>
          <p:cNvSpPr txBox="1"/>
          <p:nvPr/>
        </p:nvSpPr>
        <p:spPr>
          <a:xfrm>
            <a:off x="352987" y="3513461"/>
            <a:ext cx="1581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ADC, Coil temperature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C408C-D9B3-4479-8F2C-7960722047D7}"/>
              </a:ext>
            </a:extLst>
          </p:cNvPr>
          <p:cNvSpPr txBox="1"/>
          <p:nvPr/>
        </p:nvSpPr>
        <p:spPr>
          <a:xfrm>
            <a:off x="3230382" y="3521852"/>
            <a:ext cx="1794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Sense resistor’s</a:t>
            </a:r>
          </a:p>
          <a:p>
            <a:pPr algn="ctr"/>
            <a:r>
              <a:rPr lang="en-US" sz="1200" dirty="0"/>
              <a:t>Temperature dependence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01A4FF-A339-4586-BBAB-7690B1E2B8C8}"/>
              </a:ext>
            </a:extLst>
          </p:cNvPr>
          <p:cNvCxnSpPr>
            <a:cxnSpLocks/>
          </p:cNvCxnSpPr>
          <p:nvPr/>
        </p:nvCxnSpPr>
        <p:spPr>
          <a:xfrm flipV="1">
            <a:off x="1398675" y="3068616"/>
            <a:ext cx="314811" cy="3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6855C6-EF49-4719-BA3A-E638F89630EC}"/>
              </a:ext>
            </a:extLst>
          </p:cNvPr>
          <p:cNvSpPr txBox="1"/>
          <p:nvPr/>
        </p:nvSpPr>
        <p:spPr>
          <a:xfrm>
            <a:off x="2349249" y="3521852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ADC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365F77-5E06-4237-B6A5-3825FC869BC9}"/>
              </a:ext>
            </a:extLst>
          </p:cNvPr>
          <p:cNvCxnSpPr>
            <a:cxnSpLocks/>
          </p:cNvCxnSpPr>
          <p:nvPr/>
        </p:nvCxnSpPr>
        <p:spPr>
          <a:xfrm flipV="1">
            <a:off x="4127711" y="3050387"/>
            <a:ext cx="213274" cy="38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2B09DA-7B54-43AA-82DF-6459E0246FEF}"/>
              </a:ext>
            </a:extLst>
          </p:cNvPr>
          <p:cNvSpPr txBox="1"/>
          <p:nvPr/>
        </p:nvSpPr>
        <p:spPr>
          <a:xfrm>
            <a:off x="1115254" y="4332446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 V       		Measured V                            Velocity				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95BFCD3-33C2-4CEA-99D7-4A999A962354}"/>
              </a:ext>
            </a:extLst>
          </p:cNvPr>
          <p:cNvSpPr/>
          <p:nvPr/>
        </p:nvSpPr>
        <p:spPr>
          <a:xfrm rot="5400000">
            <a:off x="3541300" y="2645012"/>
            <a:ext cx="91619" cy="30924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44E8BCA-80D7-47F7-9899-6C8EB22B0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679742"/>
              </p:ext>
            </p:extLst>
          </p:nvPr>
        </p:nvGraphicFramePr>
        <p:xfrm>
          <a:off x="8815721" y="547273"/>
          <a:ext cx="3008312" cy="611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5" imgW="2539800" imgH="5155920" progId="Equation.DSMT4">
                  <p:embed/>
                </p:oleObj>
              </mc:Choice>
              <mc:Fallback>
                <p:oleObj name="Equation" r:id="rId5" imgW="2539800" imgH="515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5721" y="547273"/>
                        <a:ext cx="3008312" cy="611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7">
            <a:extLst>
              <a:ext uri="{FF2B5EF4-FFF2-40B4-BE49-F238E27FC236}">
                <a16:creationId xmlns:a16="http://schemas.microsoft.com/office/drawing/2014/main" id="{9B4CF473-E3AF-4DA0-B694-55E57FCDE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75" y="25722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1797AA-BB80-4993-9312-46ABD923D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39500"/>
              </p:ext>
            </p:extLst>
          </p:nvPr>
        </p:nvGraphicFramePr>
        <p:xfrm>
          <a:off x="8829675" y="87435"/>
          <a:ext cx="2658080" cy="45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7" imgW="2260600" imgH="393700" progId="Equation.DSMT4">
                  <p:embed/>
                </p:oleObj>
              </mc:Choice>
              <mc:Fallback>
                <p:oleObj name="Equation" r:id="rId7" imgW="2260600" imgH="3937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9675" y="87435"/>
                        <a:ext cx="2658080" cy="459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53A241-14E8-4E0F-A37E-07BD726A5AE4}"/>
              </a:ext>
            </a:extLst>
          </p:cNvPr>
          <p:cNvCxnSpPr>
            <a:cxnSpLocks/>
          </p:cNvCxnSpPr>
          <p:nvPr/>
        </p:nvCxnSpPr>
        <p:spPr>
          <a:xfrm>
            <a:off x="8573633" y="112153"/>
            <a:ext cx="0" cy="6614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1F5A12-2454-41A0-9063-2DE39EE1969A}"/>
              </a:ext>
            </a:extLst>
          </p:cNvPr>
          <p:cNvSpPr txBox="1"/>
          <p:nvPr/>
        </p:nvSpPr>
        <p:spPr>
          <a:xfrm>
            <a:off x="5172983" y="3518910"/>
            <a:ext cx="1217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Cap probe, clock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8AC09D-FC57-46B6-90A7-E4DD354773D5}"/>
              </a:ext>
            </a:extLst>
          </p:cNvPr>
          <p:cNvCxnSpPr>
            <a:cxnSpLocks/>
          </p:cNvCxnSpPr>
          <p:nvPr/>
        </p:nvCxnSpPr>
        <p:spPr>
          <a:xfrm flipV="1">
            <a:off x="5557896" y="3023197"/>
            <a:ext cx="213274" cy="38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413DE4-97F1-4DB0-A6BA-0C776FD80336}"/>
              </a:ext>
            </a:extLst>
          </p:cNvPr>
          <p:cNvSpPr txBox="1"/>
          <p:nvPr/>
        </p:nvSpPr>
        <p:spPr>
          <a:xfrm>
            <a:off x="8708813" y="34101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579F6-3824-4E4F-8570-6397B601A497}"/>
              </a:ext>
            </a:extLst>
          </p:cNvPr>
          <p:cNvSpPr/>
          <p:nvPr/>
        </p:nvSpPr>
        <p:spPr>
          <a:xfrm>
            <a:off x="9043354" y="6095346"/>
            <a:ext cx="1205169" cy="559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9685B1C8-D1F3-4698-8C1B-509D6F8F2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915337"/>
              </p:ext>
            </p:extLst>
          </p:nvPr>
        </p:nvGraphicFramePr>
        <p:xfrm>
          <a:off x="203200" y="5516563"/>
          <a:ext cx="270668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9" imgW="2286000" imgH="863280" progId="Equation.DSMT4">
                  <p:embed/>
                </p:oleObj>
              </mc:Choice>
              <mc:Fallback>
                <p:oleObj name="Equation" r:id="rId9" imgW="2286000" imgH="8632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44E8BCA-80D7-47F7-9899-6C8EB22B07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200" y="5516563"/>
                        <a:ext cx="2706688" cy="10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58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6655045-DA2E-474B-9A00-EBE2EBADB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396022"/>
              </p:ext>
            </p:extLst>
          </p:nvPr>
        </p:nvGraphicFramePr>
        <p:xfrm>
          <a:off x="1119486" y="804170"/>
          <a:ext cx="4533900" cy="348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3" imgW="3340080" imgH="2565360" progId="Equation.DSMT4">
                  <p:embed/>
                </p:oleObj>
              </mc:Choice>
              <mc:Fallback>
                <p:oleObj name="Equation" r:id="rId3" imgW="3340080" imgH="25653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09C4947-BF19-44DC-B829-E56E19056A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9486" y="804170"/>
                        <a:ext cx="4533900" cy="348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9E7399-6A3A-43E9-8E63-9F1B1282B917}"/>
              </a:ext>
            </a:extLst>
          </p:cNvPr>
          <p:cNvSpPr txBox="1"/>
          <p:nvPr/>
        </p:nvSpPr>
        <p:spPr>
          <a:xfrm>
            <a:off x="6538616" y="1584960"/>
            <a:ext cx="3596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we follow the experimental method described in </a:t>
            </a:r>
            <a:r>
              <a:rPr lang="en-US" sz="1200" dirty="0" err="1"/>
              <a:t>Aliter</a:t>
            </a:r>
            <a:r>
              <a:rPr lang="en-US" sz="1200" dirty="0"/>
              <a:t>, the uncertainty in unknown mass measurement is only a function of 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Vref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/>
              <a:t>Assuming the resistance,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200" dirty="0"/>
              <a:t> of the sense resistor is the “same” in between the two experiments involving reference mass and unknown mass, and are performed in quick intervals, say within a minute. However, data of resistance variation with respect to temperature could be useful to assess the influence. This data is not available currently. Obtaining the data is a future work.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03EBE6-99D8-4248-9B16-DC2A0086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5" y="664417"/>
            <a:ext cx="3645962" cy="2899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47F2A2-7F00-4B4B-B8AA-94DFED10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467" y="659752"/>
            <a:ext cx="3767065" cy="2899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F7A82-D376-450D-AFDF-B18B10C23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42" y="659752"/>
            <a:ext cx="3783343" cy="288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9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B1406E0-2485-41AF-8ADD-E0CA679AB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556451"/>
              </p:ext>
            </p:extLst>
          </p:nvPr>
        </p:nvGraphicFramePr>
        <p:xfrm>
          <a:off x="1595410" y="510586"/>
          <a:ext cx="8524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431640" imgH="203040" progId="Equation.DSMT4">
                  <p:embed/>
                </p:oleObj>
              </mc:Choice>
              <mc:Fallback>
                <p:oleObj name="Equation" r:id="rId3" imgW="431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5410" y="510586"/>
                        <a:ext cx="852487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106F789-F8A4-4FAB-9349-52A861310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17240"/>
              </p:ext>
            </p:extLst>
          </p:nvPr>
        </p:nvGraphicFramePr>
        <p:xfrm>
          <a:off x="342569" y="467151"/>
          <a:ext cx="8524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5" imgW="431640" imgH="164880" progId="Equation.DSMT4">
                  <p:embed/>
                </p:oleObj>
              </mc:Choice>
              <mc:Fallback>
                <p:oleObj name="Equation" r:id="rId5" imgW="431640" imgH="1648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707CFA2-BC3C-463F-9902-BDC67884FB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569" y="467151"/>
                        <a:ext cx="852487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2533D0B8-0597-4A87-81FE-E4BB1FBB491D}"/>
              </a:ext>
            </a:extLst>
          </p:cNvPr>
          <p:cNvGrpSpPr/>
          <p:nvPr/>
        </p:nvGrpSpPr>
        <p:grpSpPr>
          <a:xfrm>
            <a:off x="396188" y="2282230"/>
            <a:ext cx="11399624" cy="3408395"/>
            <a:chOff x="1118363" y="1892931"/>
            <a:chExt cx="11399624" cy="340839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C831E0BC-FF1A-4518-9F0E-B45FFDE40228}"/>
                </a:ext>
              </a:extLst>
            </p:cNvPr>
            <p:cNvSpPr/>
            <p:nvPr/>
          </p:nvSpPr>
          <p:spPr>
            <a:xfrm>
              <a:off x="1889067" y="3332584"/>
              <a:ext cx="9047519" cy="4208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62E8C2C8-28C5-4B35-9ABB-C390537B8875}"/>
                </a:ext>
              </a:extLst>
            </p:cNvPr>
            <p:cNvSpPr/>
            <p:nvPr/>
          </p:nvSpPr>
          <p:spPr>
            <a:xfrm rot="2906100">
              <a:off x="2810031" y="2359634"/>
              <a:ext cx="1471519" cy="720111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8841771-5CF5-497F-9248-53C6C825D72D}"/>
                </a:ext>
              </a:extLst>
            </p:cNvPr>
            <p:cNvSpPr/>
            <p:nvPr/>
          </p:nvSpPr>
          <p:spPr>
            <a:xfrm rot="18675543">
              <a:off x="5984732" y="4168516"/>
              <a:ext cx="1508736" cy="75099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9707CFA2-BC3C-463F-9902-BDC67884FB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6103338"/>
                </p:ext>
              </p:extLst>
            </p:nvPr>
          </p:nvGraphicFramePr>
          <p:xfrm>
            <a:off x="6497696" y="4510047"/>
            <a:ext cx="276225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7" imgW="139680" imgH="152280" progId="Equation.DSMT4">
                    <p:embed/>
                  </p:oleObj>
                </mc:Choice>
                <mc:Fallback>
                  <p:oleObj name="Equation" r:id="rId7" imgW="139680" imgH="15228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7B1406E0-2485-41AF-8ADD-E0CA679AB9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497696" y="4510047"/>
                          <a:ext cx="276225" cy="30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509BEEEC-A45B-497C-8C30-E9C041E04FCF}"/>
                </a:ext>
              </a:extLst>
            </p:cNvPr>
            <p:cNvSpPr/>
            <p:nvPr/>
          </p:nvSpPr>
          <p:spPr>
            <a:xfrm rot="18675543">
              <a:off x="2769217" y="4061211"/>
              <a:ext cx="1508736" cy="75099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3755CF40-8CAA-4002-A5F1-1A77752112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6827570"/>
                </p:ext>
              </p:extLst>
            </p:nvPr>
          </p:nvGraphicFramePr>
          <p:xfrm>
            <a:off x="3298424" y="4359235"/>
            <a:ext cx="276225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Equation" r:id="rId9" imgW="139680" imgH="152280" progId="Equation.DSMT4">
                    <p:embed/>
                  </p:oleObj>
                </mc:Choice>
                <mc:Fallback>
                  <p:oleObj name="Equation" r:id="rId9" imgW="139680" imgH="15228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9707CFA2-BC3C-463F-9902-BDC67884FB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98424" y="4359235"/>
                          <a:ext cx="276225" cy="30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D462151-924C-4D58-844A-7EDC99132270}"/>
                </a:ext>
              </a:extLst>
            </p:cNvPr>
            <p:cNvSpPr/>
            <p:nvPr/>
          </p:nvSpPr>
          <p:spPr>
            <a:xfrm rot="2915406">
              <a:off x="7868796" y="2334851"/>
              <a:ext cx="1508736" cy="75099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7F88B7-F2C7-4CD5-A255-7875EB680D9F}"/>
                </a:ext>
              </a:extLst>
            </p:cNvPr>
            <p:cNvSpPr txBox="1"/>
            <p:nvPr/>
          </p:nvSpPr>
          <p:spPr>
            <a:xfrm>
              <a:off x="1118363" y="2710351"/>
              <a:ext cx="2166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Resolution of ADC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A8D1E-64BC-4E5A-9655-521D2D81A8B8}"/>
                </a:ext>
              </a:extLst>
            </p:cNvPr>
            <p:cNvSpPr txBox="1"/>
            <p:nvPr/>
          </p:nvSpPr>
          <p:spPr>
            <a:xfrm>
              <a:off x="4475341" y="1892931"/>
              <a:ext cx="350705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Resolution of ADC measuring</a:t>
              </a:r>
            </a:p>
            <a:p>
              <a:r>
                <a:rPr lang="en-US" dirty="0"/>
                <a:t>      capacitance probe,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Humidity settles water vapor on </a:t>
              </a:r>
            </a:p>
            <a:p>
              <a:r>
                <a:rPr lang="en-US" dirty="0"/>
                <a:t>     capacitance probe’s electrode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Resolution of MyRIO’s clock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7F277B-4711-4D4C-9B1D-404EF8C1B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599370">
              <a:off x="3054445" y="2392854"/>
              <a:ext cx="718395" cy="34701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3FF8FDC-4A40-4C3A-80B6-A73676E94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881369">
              <a:off x="8105046" y="2408492"/>
              <a:ext cx="815042" cy="31689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C57284-F340-45F2-AF24-6B2359C859A0}"/>
                </a:ext>
              </a:extLst>
            </p:cNvPr>
            <p:cNvSpPr txBox="1"/>
            <p:nvPr/>
          </p:nvSpPr>
          <p:spPr>
            <a:xfrm>
              <a:off x="1535909" y="4077902"/>
              <a:ext cx="173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Temperature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FDE5DA-EA67-45AB-BB63-15F23B85750D}"/>
                </a:ext>
              </a:extLst>
            </p:cNvPr>
            <p:cNvSpPr txBox="1"/>
            <p:nvPr/>
          </p:nvSpPr>
          <p:spPr>
            <a:xfrm>
              <a:off x="4123069" y="3957956"/>
              <a:ext cx="2512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Geographical location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DD24361-1E74-4476-93AE-BB7AE2D5D003}"/>
                </a:ext>
              </a:extLst>
            </p:cNvPr>
            <p:cNvSpPr/>
            <p:nvPr/>
          </p:nvSpPr>
          <p:spPr>
            <a:xfrm rot="18675543">
              <a:off x="9322498" y="4171458"/>
              <a:ext cx="1508736" cy="750999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4FB3C66A-8A8E-4225-8F18-8012363894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3236"/>
                </p:ext>
              </p:extLst>
            </p:nvPr>
          </p:nvGraphicFramePr>
          <p:xfrm>
            <a:off x="9741932" y="4510047"/>
            <a:ext cx="42545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Equation" r:id="rId13" imgW="215640" imgH="152280" progId="Equation.DSMT4">
                    <p:embed/>
                  </p:oleObj>
                </mc:Choice>
                <mc:Fallback>
                  <p:oleObj name="Equation" r:id="rId13" imgW="215640" imgH="15228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9707CFA2-BC3C-463F-9902-BDC67884FB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741932" y="4510047"/>
                          <a:ext cx="425450" cy="301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57A5A4-B165-455E-8A38-869E3B016000}"/>
                </a:ext>
              </a:extLst>
            </p:cNvPr>
            <p:cNvSpPr txBox="1"/>
            <p:nvPr/>
          </p:nvSpPr>
          <p:spPr>
            <a:xfrm>
              <a:off x="7551346" y="3881211"/>
              <a:ext cx="23522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Temperature affects</a:t>
              </a:r>
            </a:p>
            <a:p>
              <a:r>
                <a:rPr lang="en-US" dirty="0"/>
                <a:t>      length of coil, </a:t>
              </a:r>
            </a:p>
            <a:p>
              <a:r>
                <a:rPr lang="en-US" dirty="0"/>
                <a:t>      and remanence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5215E3-F223-4F25-BA65-43DB11D94554}"/>
                </a:ext>
              </a:extLst>
            </p:cNvPr>
            <p:cNvSpPr txBox="1"/>
            <p:nvPr/>
          </p:nvSpPr>
          <p:spPr>
            <a:xfrm>
              <a:off x="10985159" y="3298830"/>
              <a:ext cx="1306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Measurand,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BC3CDBB7-43FD-470B-B392-5A56A78F35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0435176"/>
                </p:ext>
              </p:extLst>
            </p:nvPr>
          </p:nvGraphicFramePr>
          <p:xfrm>
            <a:off x="12217950" y="3369583"/>
            <a:ext cx="300037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Equation" r:id="rId15" imgW="152280" imgH="126720" progId="Equation.DSMT4">
                    <p:embed/>
                  </p:oleObj>
                </mc:Choice>
                <mc:Fallback>
                  <p:oleObj name="Equation" r:id="rId15" imgW="152280" imgH="12672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4FB3C66A-8A8E-4225-8F18-8012363894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217950" y="3369583"/>
                          <a:ext cx="300037" cy="252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9638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153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MathType 6.0 Equation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Arumugam, Kumar</dc:creator>
  <cp:lastModifiedBy>Arumugam, Kumar</cp:lastModifiedBy>
  <cp:revision>44</cp:revision>
  <dcterms:created xsi:type="dcterms:W3CDTF">2019-08-22T18:48:03Z</dcterms:created>
  <dcterms:modified xsi:type="dcterms:W3CDTF">2019-09-22T19:32:40Z</dcterms:modified>
</cp:coreProperties>
</file>